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75"/>
  </p:notesMasterIdLst>
  <p:sldIdLst>
    <p:sldId id="256" r:id="rId3"/>
    <p:sldId id="346" r:id="rId4"/>
    <p:sldId id="383" r:id="rId5"/>
    <p:sldId id="394" r:id="rId6"/>
    <p:sldId id="347" r:id="rId7"/>
    <p:sldId id="336" r:id="rId8"/>
    <p:sldId id="360" r:id="rId9"/>
    <p:sldId id="402" r:id="rId10"/>
    <p:sldId id="337" r:id="rId11"/>
    <p:sldId id="401" r:id="rId12"/>
    <p:sldId id="441" r:id="rId13"/>
    <p:sldId id="361" r:id="rId14"/>
    <p:sldId id="388" r:id="rId15"/>
    <p:sldId id="389" r:id="rId16"/>
    <p:sldId id="390" r:id="rId17"/>
    <p:sldId id="391" r:id="rId18"/>
    <p:sldId id="392" r:id="rId19"/>
    <p:sldId id="393" r:id="rId20"/>
    <p:sldId id="379" r:id="rId21"/>
    <p:sldId id="380" r:id="rId22"/>
    <p:sldId id="381" r:id="rId23"/>
    <p:sldId id="396" r:id="rId24"/>
    <p:sldId id="395" r:id="rId25"/>
    <p:sldId id="397" r:id="rId26"/>
    <p:sldId id="398" r:id="rId27"/>
    <p:sldId id="399" r:id="rId28"/>
    <p:sldId id="400" r:id="rId29"/>
    <p:sldId id="417" r:id="rId30"/>
    <p:sldId id="418" r:id="rId31"/>
    <p:sldId id="419" r:id="rId32"/>
    <p:sldId id="363" r:id="rId33"/>
    <p:sldId id="420" r:id="rId34"/>
    <p:sldId id="403" r:id="rId35"/>
    <p:sldId id="366" r:id="rId36"/>
    <p:sldId id="404" r:id="rId37"/>
    <p:sldId id="405" r:id="rId38"/>
    <p:sldId id="406" r:id="rId39"/>
    <p:sldId id="411" r:id="rId40"/>
    <p:sldId id="412" r:id="rId41"/>
    <p:sldId id="413" r:id="rId42"/>
    <p:sldId id="414" r:id="rId43"/>
    <p:sldId id="407" r:id="rId44"/>
    <p:sldId id="415" r:id="rId45"/>
    <p:sldId id="416" r:id="rId46"/>
    <p:sldId id="421" r:id="rId47"/>
    <p:sldId id="422" r:id="rId48"/>
    <p:sldId id="423" r:id="rId49"/>
    <p:sldId id="424" r:id="rId50"/>
    <p:sldId id="425" r:id="rId51"/>
    <p:sldId id="426" r:id="rId52"/>
    <p:sldId id="385" r:id="rId53"/>
    <p:sldId id="427" r:id="rId54"/>
    <p:sldId id="428" r:id="rId55"/>
    <p:sldId id="429" r:id="rId56"/>
    <p:sldId id="430" r:id="rId57"/>
    <p:sldId id="432" r:id="rId58"/>
    <p:sldId id="384" r:id="rId59"/>
    <p:sldId id="431" r:id="rId60"/>
    <p:sldId id="373" r:id="rId61"/>
    <p:sldId id="374" r:id="rId62"/>
    <p:sldId id="375" r:id="rId63"/>
    <p:sldId id="434" r:id="rId64"/>
    <p:sldId id="435" r:id="rId65"/>
    <p:sldId id="436" r:id="rId66"/>
    <p:sldId id="443" r:id="rId67"/>
    <p:sldId id="438" r:id="rId68"/>
    <p:sldId id="439" r:id="rId69"/>
    <p:sldId id="440" r:id="rId70"/>
    <p:sldId id="437" r:id="rId71"/>
    <p:sldId id="376" r:id="rId72"/>
    <p:sldId id="442" r:id="rId73"/>
    <p:sldId id="433" r:id="rId74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63"/>
    <p:restoredTop sz="84066"/>
  </p:normalViewPr>
  <p:slideViewPr>
    <p:cSldViewPr snapToGrid="0" snapToObjects="1">
      <p:cViewPr>
        <p:scale>
          <a:sx n="114" d="100"/>
          <a:sy n="114" d="100"/>
        </p:scale>
        <p:origin x="55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B311-88DA-6844-A792-A45F0B4C5848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0C95-6729-C54D-9D76-410BBC433B3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5087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9354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08FACF8-33CA-45F6-A034-63CA2C9444F6}" type="slidenum">
              <a:rPr lang="en-US" altLang="en-US" smtClean="0">
                <a:latin typeface="Times New Roman" pitchFamily="18" charset="0"/>
              </a:rPr>
              <a:pPr/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1863" y="2011363"/>
            <a:ext cx="5132387" cy="64198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400" dirty="0" smtClean="0"/>
          </a:p>
        </p:txBody>
      </p:sp>
      <p:sp>
        <p:nvSpPr>
          <p:cNvPr id="66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0563" y="161925"/>
            <a:ext cx="2300287" cy="17256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9478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opaque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46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762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7A149-C510-4581-A940-8F0464724A54}" type="slidenum">
              <a:rPr lang="en-US" altLang="zh-CN" smtClean="0"/>
              <a:pPr>
                <a:defRPr/>
              </a:pPr>
              <a:t>48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0248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contradiction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55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764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57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628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65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649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126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what are</a:t>
            </a:r>
            <a:r>
              <a:rPr lang="en-US" baseline="0" dirty="0" smtClean="0"/>
              <a:t> the meanings of completeness and soundness in Mathematical logic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02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isomorphism</a:t>
            </a:r>
            <a:r>
              <a:rPr lang="en-US" baseline="0" dirty="0" smtClean="0"/>
              <a:t> because node 1 in the first graph has degree 4, which is larger than degrees of any nodes in the second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262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4CAF916-47A5-4DEC-91C2-F4DD2E84B6E2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1863" y="2011363"/>
            <a:ext cx="5132387" cy="64198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17" tIns="45201" rIns="92017" bIns="45201"/>
          <a:lstStyle/>
          <a:p>
            <a:pPr>
              <a:buFontTx/>
              <a:buChar char="•"/>
            </a:pPr>
            <a:r>
              <a:rPr lang="en-US" altLang="en-US" sz="1400" smtClean="0"/>
              <a:t> WLOG G_0 and G_1 have the same vertex set V (Verifier can check this, and reject otherwise).</a:t>
            </a:r>
          </a:p>
        </p:txBody>
      </p:sp>
      <p:sp>
        <p:nvSpPr>
          <p:cNvPr id="604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60563" y="161925"/>
            <a:ext cx="2300287" cy="1725613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13382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795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Soundness: cheating</a:t>
            </a:r>
            <a:r>
              <a:rPr lang="en-US" baseline="0" dirty="0" smtClean="0"/>
              <a:t> successfully once will ensure the prover to succeed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739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randomly choose a vertex, and then random</a:t>
            </a:r>
            <a:r>
              <a:rPr lang="en-US" baseline="0" dirty="0" smtClean="0"/>
              <a:t> walk. It will hit the bad set with high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C0C95-6729-C54D-9D76-410BBC433B36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6803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274ACDA-3BF9-487E-91EB-70E952AFBE25}" type="slidenum">
              <a:rPr lang="en-US" altLang="en-US" smtClean="0">
                <a:latin typeface="Times New Roman" pitchFamily="18" charset="0"/>
              </a:rPr>
              <a:pPr/>
              <a:t>37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1164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056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139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08535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B3AE6F-A223-4CEC-A4C2-6E3D47F859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3437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920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638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494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908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6154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35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784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82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D0A5-0DE9-DB40-A676-07B954BA34A5}" type="datetimeFigureOut">
              <a:rPr kumimoji="1" lang="zh-CN" altLang="en-US" smtClean="0"/>
              <a:t>2018/6/1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DBB2-C841-7941-AF1A-E2AC5FE32DB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49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Nov. 21, 2017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95613" y="62579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CS 121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Interactive &amp; ZK Pfs </a:t>
            </a:r>
            <a:fld id="{E6F83062-DFDC-4EAC-8799-030934F82B64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5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42.emf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4.jpe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0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4" Type="http://schemas.openxmlformats.org/officeDocument/2006/relationships/image" Target="../media/image520.png"/><Relationship Id="rId5" Type="http://schemas.openxmlformats.org/officeDocument/2006/relationships/image" Target="../media/image530.png"/><Relationship Id="rId6" Type="http://schemas.openxmlformats.org/officeDocument/2006/relationships/image" Target="../media/image5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Relationship Id="rId3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4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tiff"/><Relationship Id="rId3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otcs.org/public/index.html" TargetMode="External"/><Relationship Id="rId4" Type="http://schemas.openxmlformats.org/officeDocument/2006/relationships/image" Target="../media/image72.jpeg"/><Relationship Id="rId5" Type="http://schemas.openxmlformats.org/officeDocument/2006/relationships/hyperlink" Target="http://theory.cs.princeton.edu/complexity/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math.ias.edu/avi/book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2.jpg"/><Relationship Id="rId5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7.wmf"/><Relationship Id="rId16" Type="http://schemas.openxmlformats.org/officeDocument/2006/relationships/image" Target="../media/image18.gif"/><Relationship Id="rId17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4413"/>
            <a:ext cx="9144000" cy="1470025"/>
          </a:xfrm>
        </p:spPr>
        <p:txBody>
          <a:bodyPr>
            <a:normAutofit/>
          </a:bodyPr>
          <a:lstStyle/>
          <a:p>
            <a:r>
              <a:rPr kumimoji="1" lang="en-US" altLang="zh-CN" sz="3200" b="1" dirty="0" smtClean="0">
                <a:solidFill>
                  <a:srgbClr val="FF0000"/>
                </a:solidFill>
              </a:rPr>
              <a:t>(Discrete) Mathematics Behind Interactive Proof</a:t>
            </a:r>
            <a:endParaRPr kumimoji="1"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9562" y="4724762"/>
            <a:ext cx="8524875" cy="751941"/>
          </a:xfrm>
        </p:spPr>
        <p:txBody>
          <a:bodyPr>
            <a:noAutofit/>
          </a:bodyPr>
          <a:lstStyle/>
          <a:p>
            <a:r>
              <a:rPr kumimoji="1" lang="en-US" altLang="zh-CN" sz="2400" dirty="0" smtClean="0">
                <a:solidFill>
                  <a:schemeClr val="tx1"/>
                </a:solidFill>
              </a:rPr>
              <a:t>Jun Yan (</a:t>
            </a:r>
            <a:r>
              <a:rPr kumimoji="1" lang="zh-CN" altLang="en-US" sz="2400" dirty="0" smtClean="0">
                <a:solidFill>
                  <a:schemeClr val="tx1"/>
                </a:solidFill>
              </a:rPr>
              <a:t>颜俊</a:t>
            </a:r>
            <a:r>
              <a:rPr kumimoji="1" lang="en-US" altLang="zh-CN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zh-CN" sz="2400" dirty="0" err="1" smtClean="0">
                <a:solidFill>
                  <a:srgbClr val="7030A0"/>
                </a:solidFill>
              </a:rPr>
              <a:t>tjunyan@jnu.edu.cn</a:t>
            </a:r>
            <a:endParaRPr kumimoji="1" lang="en-US" altLang="zh-CN" sz="2400" dirty="0" smtClean="0">
              <a:solidFill>
                <a:srgbClr val="7030A0"/>
              </a:solidFill>
            </a:endParaRPr>
          </a:p>
          <a:p>
            <a:r>
              <a:rPr kumimoji="1" lang="en-US" altLang="zh-CN" sz="2400" dirty="0" smtClean="0">
                <a:solidFill>
                  <a:schemeClr val="tx1"/>
                </a:solidFill>
              </a:rPr>
              <a:t>Jinan University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590" y="2344804"/>
            <a:ext cx="6196340" cy="1768330"/>
            <a:chOff x="1394590" y="2344804"/>
            <a:chExt cx="6196340" cy="1768330"/>
          </a:xfrm>
        </p:grpSpPr>
        <p:grpSp>
          <p:nvGrpSpPr>
            <p:cNvPr id="11" name="Group 10"/>
            <p:cNvGrpSpPr/>
            <p:nvPr/>
          </p:nvGrpSpPr>
          <p:grpSpPr>
            <a:xfrm>
              <a:off x="1394590" y="2344804"/>
              <a:ext cx="6196340" cy="1768330"/>
              <a:chOff x="1428044" y="2790852"/>
              <a:chExt cx="6196340" cy="1768330"/>
            </a:xfrm>
          </p:grpSpPr>
          <p:pic>
            <p:nvPicPr>
              <p:cNvPr id="18" name="图片 3" descr="zhugeliang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044" y="2790852"/>
                <a:ext cx="1890740" cy="1181713"/>
              </a:xfrm>
              <a:prstGeom prst="rect">
                <a:avLst/>
              </a:prstGeom>
            </p:spPr>
          </p:pic>
          <p:pic>
            <p:nvPicPr>
              <p:cNvPr id="19" name="图片 4" descr="liubei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6408" y="2827737"/>
                <a:ext cx="1144828" cy="1144828"/>
              </a:xfrm>
              <a:prstGeom prst="rect">
                <a:avLst/>
              </a:prstGeom>
            </p:spPr>
          </p:pic>
          <p:sp>
            <p:nvSpPr>
              <p:cNvPr id="22" name="文本框 8"/>
              <p:cNvSpPr txBox="1"/>
              <p:nvPr/>
            </p:nvSpPr>
            <p:spPr>
              <a:xfrm>
                <a:off x="2130777" y="4110475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zh-CN" altLang="en-US" dirty="0"/>
              </a:p>
            </p:txBody>
          </p:sp>
          <p:sp>
            <p:nvSpPr>
              <p:cNvPr id="26" name="左右箭头 5"/>
              <p:cNvSpPr/>
              <p:nvPr/>
            </p:nvSpPr>
            <p:spPr>
              <a:xfrm>
                <a:off x="3509685" y="3243021"/>
                <a:ext cx="2455822" cy="537282"/>
              </a:xfrm>
              <a:prstGeom prst="leftRightArrow">
                <a:avLst/>
              </a:prstGeom>
              <a:gradFill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7" name="文本框 12"/>
              <p:cNvSpPr txBox="1"/>
              <p:nvPr/>
            </p:nvSpPr>
            <p:spPr>
              <a:xfrm>
                <a:off x="1892652" y="4189850"/>
                <a:ext cx="1508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Merlin/</a:t>
                </a:r>
                <a:r>
                  <a:rPr kumimoji="1" lang="en-US" altLang="zh-CN" dirty="0"/>
                  <a:t>P</a:t>
                </a:r>
                <a:r>
                  <a:rPr kumimoji="1" lang="en-US" altLang="zh-CN" dirty="0" smtClean="0"/>
                  <a:t>rover</a:t>
                </a:r>
                <a:endParaRPr kumimoji="1" lang="zh-CN" altLang="en-US" dirty="0"/>
              </a:p>
            </p:txBody>
          </p:sp>
          <p:sp>
            <p:nvSpPr>
              <p:cNvPr id="28" name="文本框 16"/>
              <p:cNvSpPr txBox="1"/>
              <p:nvPr/>
            </p:nvSpPr>
            <p:spPr>
              <a:xfrm>
                <a:off x="6048375" y="4181032"/>
                <a:ext cx="1576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Arthur/Verifier</a:t>
                </a:r>
                <a:endParaRPr kumimoji="1" lang="zh-CN" altLang="en-US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874427" y="2434402"/>
              <a:ext cx="16594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01101010</a:t>
              </a:r>
              <a:r>
                <a:rPr lang="mr-IN" sz="2400" dirty="0" smtClean="0"/>
                <a:t>…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35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86537" y="2341757"/>
            <a:ext cx="8550275" cy="2446338"/>
            <a:chOff x="163513" y="1371600"/>
            <a:chExt cx="8550275" cy="2446338"/>
          </a:xfrm>
        </p:grpSpPr>
        <p:grpSp>
          <p:nvGrpSpPr>
            <p:cNvPr id="2" name="Group 39"/>
            <p:cNvGrpSpPr>
              <a:grpSpLocks/>
            </p:cNvGrpSpPr>
            <p:nvPr/>
          </p:nvGrpSpPr>
          <p:grpSpPr bwMode="auto">
            <a:xfrm>
              <a:off x="3435350" y="1901825"/>
              <a:ext cx="2120900" cy="363538"/>
              <a:chOff x="2164" y="910"/>
              <a:chExt cx="1336" cy="229"/>
            </a:xfrm>
          </p:grpSpPr>
          <p:sp>
            <p:nvSpPr>
              <p:cNvPr id="3" name="Line 6"/>
              <p:cNvSpPr>
                <a:spLocks noChangeShapeType="1"/>
              </p:cNvSpPr>
              <p:nvPr/>
            </p:nvSpPr>
            <p:spPr bwMode="auto">
              <a:xfrm>
                <a:off x="2164" y="1120"/>
                <a:ext cx="1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2627" y="910"/>
                <a:ext cx="253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279F"/>
                    </a:solidFill>
                    <a:latin typeface="Courier New" pitchFamily="49" charset="0"/>
                  </a:rPr>
                  <a:t>m</a:t>
                </a:r>
                <a:r>
                  <a:rPr lang="en-US" altLang="en-US" sz="1600" baseline="-25000">
                    <a:solidFill>
                      <a:srgbClr val="00279F"/>
                    </a:solidFill>
                    <a:latin typeface="Courier New" pitchFamily="49" charset="0"/>
                  </a:rPr>
                  <a:t>1</a:t>
                </a:r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3435350" y="2206625"/>
              <a:ext cx="2120900" cy="363538"/>
              <a:chOff x="2164" y="1102"/>
              <a:chExt cx="1336" cy="229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2164" y="1312"/>
                <a:ext cx="1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2627" y="1102"/>
                <a:ext cx="25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279F"/>
                    </a:solidFill>
                    <a:latin typeface="Courier New" pitchFamily="49" charset="0"/>
                  </a:rPr>
                  <a:t>m</a:t>
                </a:r>
                <a:r>
                  <a:rPr lang="en-US" altLang="en-US" baseline="-25000">
                    <a:solidFill>
                      <a:srgbClr val="00279F"/>
                    </a:solidFill>
                    <a:latin typeface="Courier New" pitchFamily="49" charset="0"/>
                  </a:rPr>
                  <a:t>2</a:t>
                </a:r>
              </a:p>
            </p:txBody>
          </p:sp>
        </p:grp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3435350" y="2511425"/>
              <a:ext cx="2120900" cy="363538"/>
              <a:chOff x="2164" y="1294"/>
              <a:chExt cx="1336" cy="229"/>
            </a:xfrm>
          </p:grpSpPr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>
                <a:off x="2164" y="1504"/>
                <a:ext cx="1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2627" y="1294"/>
                <a:ext cx="25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279F"/>
                    </a:solidFill>
                    <a:latin typeface="Courier New" pitchFamily="49" charset="0"/>
                  </a:rPr>
                  <a:t>m</a:t>
                </a:r>
                <a:r>
                  <a:rPr lang="en-US" altLang="en-US" baseline="-25000">
                    <a:solidFill>
                      <a:srgbClr val="00279F"/>
                    </a:solidFill>
                    <a:latin typeface="Courier New" pitchFamily="49" charset="0"/>
                  </a:rPr>
                  <a:t>3</a:t>
                </a: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3435350" y="3121025"/>
              <a:ext cx="2120900" cy="363538"/>
              <a:chOff x="2164" y="1678"/>
              <a:chExt cx="1336" cy="229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2164" y="1888"/>
                <a:ext cx="1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4"/>
              <p:cNvSpPr>
                <a:spLocks noChangeArrowheads="1"/>
              </p:cNvSpPr>
              <p:nvPr/>
            </p:nvSpPr>
            <p:spPr bwMode="auto">
              <a:xfrm>
                <a:off x="2627" y="1678"/>
                <a:ext cx="258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>
                    <a:solidFill>
                      <a:srgbClr val="00279F"/>
                    </a:solidFill>
                    <a:latin typeface="Courier New" pitchFamily="49" charset="0"/>
                  </a:rPr>
                  <a:t>m</a:t>
                </a:r>
                <a:r>
                  <a:rPr lang="en-US" altLang="en-US" baseline="-25000">
                    <a:solidFill>
                      <a:srgbClr val="00279F"/>
                    </a:solidFill>
                    <a:latin typeface="Courier New" pitchFamily="49" charset="0"/>
                  </a:rPr>
                  <a:t>k</a:t>
                </a:r>
              </a:p>
            </p:txBody>
          </p:sp>
        </p:grp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4343400" y="2933700"/>
              <a:ext cx="0" cy="203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46075" y="2170113"/>
              <a:ext cx="1946275" cy="136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 dirty="0">
                  <a:solidFill>
                    <a:schemeClr val="hlink"/>
                  </a:solidFill>
                </a:rPr>
                <a:t>Prover</a:t>
              </a:r>
              <a:r>
                <a:rPr lang="en-US" altLang="en-US" sz="2400" dirty="0"/>
                <a:t> </a:t>
              </a:r>
            </a:p>
            <a:p>
              <a:pPr algn="ctr"/>
              <a:r>
                <a:rPr lang="en-US" altLang="en-US" sz="2000" dirty="0">
                  <a:latin typeface="Helvetica" pitchFamily="34" charset="0"/>
                </a:rPr>
                <a:t>computationally</a:t>
              </a:r>
              <a:br>
                <a:rPr lang="en-US" altLang="en-US" sz="2000" dirty="0">
                  <a:latin typeface="Helvetica" pitchFamily="34" charset="0"/>
                </a:rPr>
              </a:br>
              <a:r>
                <a:rPr lang="en-US" altLang="en-US" sz="2000" dirty="0">
                  <a:latin typeface="Helvetica" pitchFamily="34" charset="0"/>
                </a:rPr>
                <a:t>unbounded </a:t>
              </a:r>
              <a:br>
                <a:rPr lang="en-US" altLang="en-US" sz="2000" dirty="0">
                  <a:latin typeface="Helvetica" pitchFamily="34" charset="0"/>
                </a:rPr>
              </a:br>
              <a:endParaRPr lang="en-US" altLang="en-US" sz="2000" dirty="0">
                <a:latin typeface="Helvetica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6870700" y="2146300"/>
              <a:ext cx="1397000" cy="106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2400">
                  <a:solidFill>
                    <a:schemeClr val="hlink"/>
                  </a:solidFill>
                  <a:latin typeface="Helvetica" pitchFamily="34" charset="0"/>
                </a:rPr>
                <a:t>Verifier</a:t>
              </a:r>
              <a:r>
                <a:rPr lang="en-US" altLang="en-US" sz="2400">
                  <a:latin typeface="Helvetica" pitchFamily="34" charset="0"/>
                </a:rPr>
                <a:t/>
              </a:r>
              <a:br>
                <a:rPr lang="en-US" altLang="en-US" sz="2400">
                  <a:latin typeface="Helvetica" pitchFamily="34" charset="0"/>
                </a:rPr>
              </a:br>
              <a:r>
                <a:rPr lang="en-US" altLang="en-US" sz="2000">
                  <a:latin typeface="Helvetica" pitchFamily="34" charset="0"/>
                </a:rPr>
                <a:t>polynomial</a:t>
              </a:r>
            </a:p>
            <a:p>
              <a:pPr algn="ctr"/>
              <a:r>
                <a:rPr lang="en-US" altLang="en-US" sz="2000">
                  <a:latin typeface="Helvetica" pitchFamily="34" charset="0"/>
                </a:rPr>
                <a:t>time</a:t>
              </a:r>
              <a:endParaRPr lang="en-US" altLang="en-US" sz="2800">
                <a:latin typeface="Helvetica" pitchFamily="34" charset="0"/>
              </a:endParaRPr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429000" y="3787775"/>
              <a:ext cx="2120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3892550" y="3454400"/>
              <a:ext cx="1000125" cy="363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>
                  <a:solidFill>
                    <a:srgbClr val="00279F"/>
                  </a:solidFill>
                  <a:latin typeface="Courier New" pitchFamily="49" charset="0"/>
                </a:rPr>
                <a:t>accept</a:t>
              </a:r>
              <a:endParaRPr lang="en-US" altLang="en-US" baseline="-25000">
                <a:solidFill>
                  <a:srgbClr val="00279F"/>
                </a:solidFill>
                <a:latin typeface="Courier New" pitchFamily="49" charset="0"/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532188" y="1371600"/>
              <a:ext cx="1878012" cy="4159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Common Input </a:t>
              </a:r>
              <a:r>
                <a:rPr lang="en-US" altLang="en-US" sz="2000" i="1">
                  <a:latin typeface="Times New Roman" pitchFamily="18" charset="0"/>
                </a:rPr>
                <a:t>x</a:t>
              </a:r>
              <a:endParaRPr lang="en-US" altLang="en-US"/>
            </a:p>
          </p:txBody>
        </p: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163513" y="1577975"/>
              <a:ext cx="1757362" cy="4159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Random </a:t>
              </a:r>
              <a:r>
                <a:rPr lang="en-US" altLang="en-US" sz="2000">
                  <a:latin typeface="Times New Roman" pitchFamily="18" charset="0"/>
                </a:rPr>
                <a:t>coins</a:t>
              </a:r>
              <a:r>
                <a:rPr lang="en-US" altLang="en-US" sz="2000" baseline="-25000">
                  <a:latin typeface="Times New Roman" pitchFamily="18" charset="0"/>
                </a:rPr>
                <a:t>P</a:t>
              </a:r>
              <a:endParaRPr lang="en-US" altLang="en-US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929438" y="1447800"/>
              <a:ext cx="1784350" cy="41592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/>
                <a:t>Random </a:t>
              </a:r>
              <a:r>
                <a:rPr lang="en-US" altLang="en-US" sz="2000">
                  <a:latin typeface="Times New Roman" pitchFamily="18" charset="0"/>
                </a:rPr>
                <a:t>coins</a:t>
              </a:r>
              <a:r>
                <a:rPr lang="en-US" altLang="en-US" sz="2000" baseline="-25000">
                  <a:latin typeface="Times New Roman" pitchFamily="18" charset="0"/>
                </a:rPr>
                <a:t>V</a:t>
              </a:r>
              <a:endParaRPr lang="en-US" alt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1917700" y="1728788"/>
              <a:ext cx="568325" cy="274637"/>
            </a:xfrm>
            <a:custGeom>
              <a:avLst/>
              <a:gdLst>
                <a:gd name="T0" fmla="*/ 0 w 358"/>
                <a:gd name="T1" fmla="*/ 63002998 h 173"/>
                <a:gd name="T2" fmla="*/ 569555313 w 358"/>
                <a:gd name="T3" fmla="*/ 63002998 h 173"/>
                <a:gd name="T4" fmla="*/ 902215938 w 358"/>
                <a:gd name="T5" fmla="*/ 435985444 h 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8" h="173">
                  <a:moveTo>
                    <a:pt x="0" y="25"/>
                  </a:moveTo>
                  <a:cubicBezTo>
                    <a:pt x="83" y="12"/>
                    <a:pt x="166" y="0"/>
                    <a:pt x="226" y="25"/>
                  </a:cubicBezTo>
                  <a:cubicBezTo>
                    <a:pt x="286" y="50"/>
                    <a:pt x="336" y="150"/>
                    <a:pt x="358" y="17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733675" y="1539875"/>
              <a:ext cx="779463" cy="439738"/>
            </a:xfrm>
            <a:custGeom>
              <a:avLst/>
              <a:gdLst>
                <a:gd name="T0" fmla="*/ 1237398306 w 491"/>
                <a:gd name="T1" fmla="*/ 47883817 h 277"/>
                <a:gd name="T2" fmla="*/ 352822101 w 491"/>
                <a:gd name="T3" fmla="*/ 108367636 h 277"/>
                <a:gd name="T4" fmla="*/ 0 w 491"/>
                <a:gd name="T5" fmla="*/ 698084869 h 2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1" h="277">
                  <a:moveTo>
                    <a:pt x="491" y="19"/>
                  </a:moveTo>
                  <a:cubicBezTo>
                    <a:pt x="356" y="9"/>
                    <a:pt x="222" y="0"/>
                    <a:pt x="140" y="43"/>
                  </a:cubicBezTo>
                  <a:cubicBezTo>
                    <a:pt x="58" y="86"/>
                    <a:pt x="29" y="181"/>
                    <a:pt x="0" y="277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6470650" y="1668463"/>
              <a:ext cx="469900" cy="322262"/>
            </a:xfrm>
            <a:custGeom>
              <a:avLst/>
              <a:gdLst>
                <a:gd name="T0" fmla="*/ 745966250 w 296"/>
                <a:gd name="T1" fmla="*/ 22680577 h 203"/>
                <a:gd name="T2" fmla="*/ 274697825 w 296"/>
                <a:gd name="T3" fmla="*/ 80644875 h 203"/>
                <a:gd name="T4" fmla="*/ 0 w 296"/>
                <a:gd name="T5" fmla="*/ 511590131 h 20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6" h="203">
                  <a:moveTo>
                    <a:pt x="296" y="9"/>
                  </a:moveTo>
                  <a:cubicBezTo>
                    <a:pt x="227" y="4"/>
                    <a:pt x="158" y="0"/>
                    <a:pt x="109" y="32"/>
                  </a:cubicBezTo>
                  <a:cubicBezTo>
                    <a:pt x="60" y="64"/>
                    <a:pt x="30" y="133"/>
                    <a:pt x="0" y="203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405438" y="1524000"/>
              <a:ext cx="706437" cy="492125"/>
            </a:xfrm>
            <a:custGeom>
              <a:avLst/>
              <a:gdLst>
                <a:gd name="T0" fmla="*/ 0 w 445"/>
                <a:gd name="T1" fmla="*/ 93246575 h 310"/>
                <a:gd name="T2" fmla="*/ 589716145 w 445"/>
                <a:gd name="T3" fmla="*/ 113407825 h 310"/>
                <a:gd name="T4" fmla="*/ 1121467944 w 445"/>
                <a:gd name="T5" fmla="*/ 781248438 h 3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45" h="310">
                  <a:moveTo>
                    <a:pt x="0" y="37"/>
                  </a:moveTo>
                  <a:cubicBezTo>
                    <a:pt x="80" y="18"/>
                    <a:pt x="160" y="0"/>
                    <a:pt x="234" y="45"/>
                  </a:cubicBezTo>
                  <a:cubicBezTo>
                    <a:pt x="308" y="90"/>
                    <a:pt x="411" y="267"/>
                    <a:pt x="445" y="31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" name="Picture 45" descr="j00787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73313" y="2109788"/>
              <a:ext cx="838200" cy="166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6"/>
            <p:cNvGrpSpPr>
              <a:grpSpLocks/>
            </p:cNvGrpSpPr>
            <p:nvPr/>
          </p:nvGrpSpPr>
          <p:grpSpPr bwMode="auto">
            <a:xfrm>
              <a:off x="5921375" y="2014538"/>
              <a:ext cx="722313" cy="1733550"/>
              <a:chOff x="331" y="1372"/>
              <a:chExt cx="455" cy="980"/>
            </a:xfrm>
          </p:grpSpPr>
          <p:sp>
            <p:nvSpPr>
              <p:cNvPr id="28" name="AutoShape 47"/>
              <p:cNvSpPr>
                <a:spLocks noChangeAspect="1" noChangeArrowheads="1" noTextEdit="1"/>
              </p:cNvSpPr>
              <p:nvPr/>
            </p:nvSpPr>
            <p:spPr bwMode="auto">
              <a:xfrm flipH="1">
                <a:off x="331" y="1372"/>
                <a:ext cx="455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" name="Group 48"/>
              <p:cNvGrpSpPr>
                <a:grpSpLocks/>
              </p:cNvGrpSpPr>
              <p:nvPr/>
            </p:nvGrpSpPr>
            <p:grpSpPr bwMode="auto">
              <a:xfrm flipH="1">
                <a:off x="331" y="1448"/>
                <a:ext cx="454" cy="904"/>
                <a:chOff x="332" y="1448"/>
                <a:chExt cx="454" cy="904"/>
              </a:xfrm>
            </p:grpSpPr>
            <p:sp>
              <p:nvSpPr>
                <p:cNvPr id="33" name="Freeform 49"/>
                <p:cNvSpPr>
                  <a:spLocks/>
                </p:cNvSpPr>
                <p:nvPr/>
              </p:nvSpPr>
              <p:spPr bwMode="auto">
                <a:xfrm>
                  <a:off x="476" y="1499"/>
                  <a:ext cx="178" cy="197"/>
                </a:xfrm>
                <a:custGeom>
                  <a:avLst/>
                  <a:gdLst>
                    <a:gd name="T0" fmla="*/ 31 w 534"/>
                    <a:gd name="T1" fmla="*/ 15 h 592"/>
                    <a:gd name="T2" fmla="*/ 26 w 534"/>
                    <a:gd name="T3" fmla="*/ 8 h 592"/>
                    <a:gd name="T4" fmla="*/ 18 w 534"/>
                    <a:gd name="T5" fmla="*/ 3 h 592"/>
                    <a:gd name="T6" fmla="*/ 12 w 534"/>
                    <a:gd name="T7" fmla="*/ 0 h 592"/>
                    <a:gd name="T8" fmla="*/ 7 w 534"/>
                    <a:gd name="T9" fmla="*/ 1 h 592"/>
                    <a:gd name="T10" fmla="*/ 3 w 534"/>
                    <a:gd name="T11" fmla="*/ 5 h 592"/>
                    <a:gd name="T12" fmla="*/ 0 w 534"/>
                    <a:gd name="T13" fmla="*/ 16 h 592"/>
                    <a:gd name="T14" fmla="*/ 1 w 534"/>
                    <a:gd name="T15" fmla="*/ 29 h 592"/>
                    <a:gd name="T16" fmla="*/ 4 w 534"/>
                    <a:gd name="T17" fmla="*/ 42 h 592"/>
                    <a:gd name="T18" fmla="*/ 8 w 534"/>
                    <a:gd name="T19" fmla="*/ 51 h 592"/>
                    <a:gd name="T20" fmla="*/ 14 w 534"/>
                    <a:gd name="T21" fmla="*/ 61 h 592"/>
                    <a:gd name="T22" fmla="*/ 20 w 534"/>
                    <a:gd name="T23" fmla="*/ 66 h 592"/>
                    <a:gd name="T24" fmla="*/ 27 w 534"/>
                    <a:gd name="T25" fmla="*/ 66 h 592"/>
                    <a:gd name="T26" fmla="*/ 35 w 534"/>
                    <a:gd name="T27" fmla="*/ 63 h 592"/>
                    <a:gd name="T28" fmla="*/ 39 w 534"/>
                    <a:gd name="T29" fmla="*/ 56 h 592"/>
                    <a:gd name="T30" fmla="*/ 41 w 534"/>
                    <a:gd name="T31" fmla="*/ 46 h 592"/>
                    <a:gd name="T32" fmla="*/ 40 w 534"/>
                    <a:gd name="T33" fmla="*/ 35 h 592"/>
                    <a:gd name="T34" fmla="*/ 58 w 534"/>
                    <a:gd name="T35" fmla="*/ 36 h 592"/>
                    <a:gd name="T36" fmla="*/ 59 w 534"/>
                    <a:gd name="T37" fmla="*/ 31 h 592"/>
                    <a:gd name="T38" fmla="*/ 39 w 534"/>
                    <a:gd name="T39" fmla="*/ 29 h 592"/>
                    <a:gd name="T40" fmla="*/ 33 w 534"/>
                    <a:gd name="T41" fmla="*/ 17 h 592"/>
                    <a:gd name="T42" fmla="*/ 31 w 534"/>
                    <a:gd name="T43" fmla="*/ 15 h 59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34" h="592">
                      <a:moveTo>
                        <a:pt x="278" y="136"/>
                      </a:moveTo>
                      <a:lnTo>
                        <a:pt x="231" y="76"/>
                      </a:lnTo>
                      <a:lnTo>
                        <a:pt x="166" y="30"/>
                      </a:lnTo>
                      <a:lnTo>
                        <a:pt x="108" y="0"/>
                      </a:lnTo>
                      <a:lnTo>
                        <a:pt x="61" y="8"/>
                      </a:lnTo>
                      <a:lnTo>
                        <a:pt x="27" y="42"/>
                      </a:lnTo>
                      <a:lnTo>
                        <a:pt x="0" y="144"/>
                      </a:lnTo>
                      <a:lnTo>
                        <a:pt x="11" y="262"/>
                      </a:lnTo>
                      <a:lnTo>
                        <a:pt x="39" y="376"/>
                      </a:lnTo>
                      <a:lnTo>
                        <a:pt x="69" y="463"/>
                      </a:lnTo>
                      <a:lnTo>
                        <a:pt x="128" y="554"/>
                      </a:lnTo>
                      <a:lnTo>
                        <a:pt x="178" y="592"/>
                      </a:lnTo>
                      <a:lnTo>
                        <a:pt x="247" y="592"/>
                      </a:lnTo>
                      <a:lnTo>
                        <a:pt x="317" y="566"/>
                      </a:lnTo>
                      <a:lnTo>
                        <a:pt x="352" y="501"/>
                      </a:lnTo>
                      <a:lnTo>
                        <a:pt x="370" y="418"/>
                      </a:lnTo>
                      <a:lnTo>
                        <a:pt x="363" y="315"/>
                      </a:lnTo>
                      <a:lnTo>
                        <a:pt x="525" y="327"/>
                      </a:lnTo>
                      <a:lnTo>
                        <a:pt x="534" y="281"/>
                      </a:lnTo>
                      <a:lnTo>
                        <a:pt x="348" y="262"/>
                      </a:lnTo>
                      <a:lnTo>
                        <a:pt x="301" y="156"/>
                      </a:lnTo>
                      <a:lnTo>
                        <a:pt x="278" y="1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50"/>
                <p:cNvSpPr>
                  <a:spLocks/>
                </p:cNvSpPr>
                <p:nvPr/>
              </p:nvSpPr>
              <p:spPr bwMode="auto">
                <a:xfrm>
                  <a:off x="332" y="1448"/>
                  <a:ext cx="204" cy="316"/>
                </a:xfrm>
                <a:custGeom>
                  <a:avLst/>
                  <a:gdLst>
                    <a:gd name="T0" fmla="*/ 40 w 614"/>
                    <a:gd name="T1" fmla="*/ 2 h 949"/>
                    <a:gd name="T2" fmla="*/ 48 w 614"/>
                    <a:gd name="T3" fmla="*/ 0 h 949"/>
                    <a:gd name="T4" fmla="*/ 55 w 614"/>
                    <a:gd name="T5" fmla="*/ 0 h 949"/>
                    <a:gd name="T6" fmla="*/ 60 w 614"/>
                    <a:gd name="T7" fmla="*/ 4 h 949"/>
                    <a:gd name="T8" fmla="*/ 63 w 614"/>
                    <a:gd name="T9" fmla="*/ 10 h 949"/>
                    <a:gd name="T10" fmla="*/ 62 w 614"/>
                    <a:gd name="T11" fmla="*/ 16 h 949"/>
                    <a:gd name="T12" fmla="*/ 57 w 614"/>
                    <a:gd name="T13" fmla="*/ 16 h 949"/>
                    <a:gd name="T14" fmla="*/ 59 w 614"/>
                    <a:gd name="T15" fmla="*/ 11 h 949"/>
                    <a:gd name="T16" fmla="*/ 55 w 614"/>
                    <a:gd name="T17" fmla="*/ 7 h 949"/>
                    <a:gd name="T18" fmla="*/ 51 w 614"/>
                    <a:gd name="T19" fmla="*/ 5 h 949"/>
                    <a:gd name="T20" fmla="*/ 45 w 614"/>
                    <a:gd name="T21" fmla="*/ 7 h 949"/>
                    <a:gd name="T22" fmla="*/ 48 w 614"/>
                    <a:gd name="T23" fmla="*/ 12 h 949"/>
                    <a:gd name="T24" fmla="*/ 48 w 614"/>
                    <a:gd name="T25" fmla="*/ 16 h 949"/>
                    <a:gd name="T26" fmla="*/ 48 w 614"/>
                    <a:gd name="T27" fmla="*/ 20 h 949"/>
                    <a:gd name="T28" fmla="*/ 41 w 614"/>
                    <a:gd name="T29" fmla="*/ 22 h 949"/>
                    <a:gd name="T30" fmla="*/ 34 w 614"/>
                    <a:gd name="T31" fmla="*/ 21 h 949"/>
                    <a:gd name="T32" fmla="*/ 33 w 614"/>
                    <a:gd name="T33" fmla="*/ 18 h 949"/>
                    <a:gd name="T34" fmla="*/ 26 w 614"/>
                    <a:gd name="T35" fmla="*/ 26 h 949"/>
                    <a:gd name="T36" fmla="*/ 21 w 614"/>
                    <a:gd name="T37" fmla="*/ 34 h 949"/>
                    <a:gd name="T38" fmla="*/ 15 w 614"/>
                    <a:gd name="T39" fmla="*/ 46 h 949"/>
                    <a:gd name="T40" fmla="*/ 12 w 614"/>
                    <a:gd name="T41" fmla="*/ 56 h 949"/>
                    <a:gd name="T42" fmla="*/ 10 w 614"/>
                    <a:gd name="T43" fmla="*/ 66 h 949"/>
                    <a:gd name="T44" fmla="*/ 11 w 614"/>
                    <a:gd name="T45" fmla="*/ 71 h 949"/>
                    <a:gd name="T46" fmla="*/ 18 w 614"/>
                    <a:gd name="T47" fmla="*/ 77 h 949"/>
                    <a:gd name="T48" fmla="*/ 32 w 614"/>
                    <a:gd name="T49" fmla="*/ 83 h 949"/>
                    <a:gd name="T50" fmla="*/ 40 w 614"/>
                    <a:gd name="T51" fmla="*/ 85 h 949"/>
                    <a:gd name="T52" fmla="*/ 48 w 614"/>
                    <a:gd name="T53" fmla="*/ 86 h 949"/>
                    <a:gd name="T54" fmla="*/ 59 w 614"/>
                    <a:gd name="T55" fmla="*/ 91 h 949"/>
                    <a:gd name="T56" fmla="*/ 67 w 614"/>
                    <a:gd name="T57" fmla="*/ 94 h 949"/>
                    <a:gd name="T58" fmla="*/ 68 w 614"/>
                    <a:gd name="T59" fmla="*/ 100 h 949"/>
                    <a:gd name="T60" fmla="*/ 63 w 614"/>
                    <a:gd name="T61" fmla="*/ 104 h 949"/>
                    <a:gd name="T62" fmla="*/ 58 w 614"/>
                    <a:gd name="T63" fmla="*/ 105 h 949"/>
                    <a:gd name="T64" fmla="*/ 51 w 614"/>
                    <a:gd name="T65" fmla="*/ 101 h 949"/>
                    <a:gd name="T66" fmla="*/ 33 w 614"/>
                    <a:gd name="T67" fmla="*/ 92 h 949"/>
                    <a:gd name="T68" fmla="*/ 18 w 614"/>
                    <a:gd name="T69" fmla="*/ 86 h 949"/>
                    <a:gd name="T70" fmla="*/ 8 w 614"/>
                    <a:gd name="T71" fmla="*/ 79 h 949"/>
                    <a:gd name="T72" fmla="*/ 1 w 614"/>
                    <a:gd name="T73" fmla="*/ 72 h 949"/>
                    <a:gd name="T74" fmla="*/ 0 w 614"/>
                    <a:gd name="T75" fmla="*/ 65 h 949"/>
                    <a:gd name="T76" fmla="*/ 4 w 614"/>
                    <a:gd name="T77" fmla="*/ 55 h 949"/>
                    <a:gd name="T78" fmla="*/ 12 w 614"/>
                    <a:gd name="T79" fmla="*/ 40 h 949"/>
                    <a:gd name="T80" fmla="*/ 19 w 614"/>
                    <a:gd name="T81" fmla="*/ 27 h 949"/>
                    <a:gd name="T82" fmla="*/ 28 w 614"/>
                    <a:gd name="T83" fmla="*/ 14 h 949"/>
                    <a:gd name="T84" fmla="*/ 35 w 614"/>
                    <a:gd name="T85" fmla="*/ 6 h 949"/>
                    <a:gd name="T86" fmla="*/ 43 w 614"/>
                    <a:gd name="T87" fmla="*/ 2 h 949"/>
                    <a:gd name="T88" fmla="*/ 40 w 614"/>
                    <a:gd name="T89" fmla="*/ 2 h 94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614" h="949">
                      <a:moveTo>
                        <a:pt x="359" y="22"/>
                      </a:moveTo>
                      <a:lnTo>
                        <a:pt x="436" y="0"/>
                      </a:lnTo>
                      <a:lnTo>
                        <a:pt x="497" y="3"/>
                      </a:lnTo>
                      <a:lnTo>
                        <a:pt x="544" y="37"/>
                      </a:lnTo>
                      <a:lnTo>
                        <a:pt x="576" y="91"/>
                      </a:lnTo>
                      <a:lnTo>
                        <a:pt x="564" y="147"/>
                      </a:lnTo>
                      <a:lnTo>
                        <a:pt x="521" y="147"/>
                      </a:lnTo>
                      <a:lnTo>
                        <a:pt x="532" y="101"/>
                      </a:lnTo>
                      <a:lnTo>
                        <a:pt x="497" y="61"/>
                      </a:lnTo>
                      <a:lnTo>
                        <a:pt x="464" y="45"/>
                      </a:lnTo>
                      <a:lnTo>
                        <a:pt x="405" y="61"/>
                      </a:lnTo>
                      <a:lnTo>
                        <a:pt x="429" y="106"/>
                      </a:lnTo>
                      <a:lnTo>
                        <a:pt x="436" y="147"/>
                      </a:lnTo>
                      <a:lnTo>
                        <a:pt x="429" y="182"/>
                      </a:lnTo>
                      <a:lnTo>
                        <a:pt x="370" y="197"/>
                      </a:lnTo>
                      <a:lnTo>
                        <a:pt x="308" y="185"/>
                      </a:lnTo>
                      <a:lnTo>
                        <a:pt x="297" y="159"/>
                      </a:lnTo>
                      <a:lnTo>
                        <a:pt x="231" y="231"/>
                      </a:lnTo>
                      <a:lnTo>
                        <a:pt x="193" y="310"/>
                      </a:lnTo>
                      <a:lnTo>
                        <a:pt x="139" y="413"/>
                      </a:lnTo>
                      <a:lnTo>
                        <a:pt x="104" y="504"/>
                      </a:lnTo>
                      <a:lnTo>
                        <a:pt x="89" y="592"/>
                      </a:lnTo>
                      <a:lnTo>
                        <a:pt x="101" y="638"/>
                      </a:lnTo>
                      <a:lnTo>
                        <a:pt x="163" y="695"/>
                      </a:lnTo>
                      <a:lnTo>
                        <a:pt x="290" y="744"/>
                      </a:lnTo>
                      <a:lnTo>
                        <a:pt x="359" y="766"/>
                      </a:lnTo>
                      <a:lnTo>
                        <a:pt x="429" y="778"/>
                      </a:lnTo>
                      <a:lnTo>
                        <a:pt x="532" y="820"/>
                      </a:lnTo>
                      <a:lnTo>
                        <a:pt x="609" y="847"/>
                      </a:lnTo>
                      <a:lnTo>
                        <a:pt x="614" y="899"/>
                      </a:lnTo>
                      <a:lnTo>
                        <a:pt x="576" y="938"/>
                      </a:lnTo>
                      <a:lnTo>
                        <a:pt x="529" y="949"/>
                      </a:lnTo>
                      <a:lnTo>
                        <a:pt x="459" y="914"/>
                      </a:lnTo>
                      <a:lnTo>
                        <a:pt x="297" y="831"/>
                      </a:lnTo>
                      <a:lnTo>
                        <a:pt x="163" y="774"/>
                      </a:lnTo>
                      <a:lnTo>
                        <a:pt x="69" y="710"/>
                      </a:lnTo>
                      <a:lnTo>
                        <a:pt x="7" y="653"/>
                      </a:lnTo>
                      <a:lnTo>
                        <a:pt x="0" y="584"/>
                      </a:lnTo>
                      <a:lnTo>
                        <a:pt x="34" y="493"/>
                      </a:lnTo>
                      <a:lnTo>
                        <a:pt x="104" y="356"/>
                      </a:lnTo>
                      <a:lnTo>
                        <a:pt x="170" y="243"/>
                      </a:lnTo>
                      <a:lnTo>
                        <a:pt x="251" y="125"/>
                      </a:lnTo>
                      <a:lnTo>
                        <a:pt x="313" y="56"/>
                      </a:lnTo>
                      <a:lnTo>
                        <a:pt x="390" y="22"/>
                      </a:lnTo>
                      <a:lnTo>
                        <a:pt x="359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51"/>
                <p:cNvSpPr>
                  <a:spLocks/>
                </p:cNvSpPr>
                <p:nvPr/>
              </p:nvSpPr>
              <p:spPr bwMode="auto">
                <a:xfrm>
                  <a:off x="525" y="1710"/>
                  <a:ext cx="107" cy="297"/>
                </a:xfrm>
                <a:custGeom>
                  <a:avLst/>
                  <a:gdLst>
                    <a:gd name="T0" fmla="*/ 2 w 321"/>
                    <a:gd name="T1" fmla="*/ 8 h 891"/>
                    <a:gd name="T2" fmla="*/ 4 w 321"/>
                    <a:gd name="T3" fmla="*/ 3 h 891"/>
                    <a:gd name="T4" fmla="*/ 9 w 321"/>
                    <a:gd name="T5" fmla="*/ 0 h 891"/>
                    <a:gd name="T6" fmla="*/ 14 w 321"/>
                    <a:gd name="T7" fmla="*/ 0 h 891"/>
                    <a:gd name="T8" fmla="*/ 21 w 321"/>
                    <a:gd name="T9" fmla="*/ 4 h 891"/>
                    <a:gd name="T10" fmla="*/ 27 w 321"/>
                    <a:gd name="T11" fmla="*/ 13 h 891"/>
                    <a:gd name="T12" fmla="*/ 31 w 321"/>
                    <a:gd name="T13" fmla="*/ 22 h 891"/>
                    <a:gd name="T14" fmla="*/ 33 w 321"/>
                    <a:gd name="T15" fmla="*/ 35 h 891"/>
                    <a:gd name="T16" fmla="*/ 35 w 321"/>
                    <a:gd name="T17" fmla="*/ 49 h 891"/>
                    <a:gd name="T18" fmla="*/ 36 w 321"/>
                    <a:gd name="T19" fmla="*/ 64 h 891"/>
                    <a:gd name="T20" fmla="*/ 36 w 321"/>
                    <a:gd name="T21" fmla="*/ 82 h 891"/>
                    <a:gd name="T22" fmla="*/ 33 w 321"/>
                    <a:gd name="T23" fmla="*/ 94 h 891"/>
                    <a:gd name="T24" fmla="*/ 28 w 321"/>
                    <a:gd name="T25" fmla="*/ 98 h 891"/>
                    <a:gd name="T26" fmla="*/ 20 w 321"/>
                    <a:gd name="T27" fmla="*/ 99 h 891"/>
                    <a:gd name="T28" fmla="*/ 12 w 321"/>
                    <a:gd name="T29" fmla="*/ 99 h 891"/>
                    <a:gd name="T30" fmla="*/ 7 w 321"/>
                    <a:gd name="T31" fmla="*/ 94 h 891"/>
                    <a:gd name="T32" fmla="*/ 5 w 321"/>
                    <a:gd name="T33" fmla="*/ 85 h 891"/>
                    <a:gd name="T34" fmla="*/ 3 w 321"/>
                    <a:gd name="T35" fmla="*/ 76 h 891"/>
                    <a:gd name="T36" fmla="*/ 1 w 321"/>
                    <a:gd name="T37" fmla="*/ 60 h 891"/>
                    <a:gd name="T38" fmla="*/ 0 w 321"/>
                    <a:gd name="T39" fmla="*/ 42 h 891"/>
                    <a:gd name="T40" fmla="*/ 0 w 321"/>
                    <a:gd name="T41" fmla="*/ 21 h 891"/>
                    <a:gd name="T42" fmla="*/ 2 w 321"/>
                    <a:gd name="T43" fmla="*/ 11 h 891"/>
                    <a:gd name="T44" fmla="*/ 2 w 321"/>
                    <a:gd name="T45" fmla="*/ 8 h 89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21" h="891">
                      <a:moveTo>
                        <a:pt x="20" y="69"/>
                      </a:moveTo>
                      <a:lnTo>
                        <a:pt x="32" y="23"/>
                      </a:lnTo>
                      <a:lnTo>
                        <a:pt x="82" y="0"/>
                      </a:lnTo>
                      <a:lnTo>
                        <a:pt x="127" y="0"/>
                      </a:lnTo>
                      <a:lnTo>
                        <a:pt x="186" y="34"/>
                      </a:lnTo>
                      <a:lnTo>
                        <a:pt x="240" y="115"/>
                      </a:lnTo>
                      <a:lnTo>
                        <a:pt x="279" y="197"/>
                      </a:lnTo>
                      <a:lnTo>
                        <a:pt x="298" y="311"/>
                      </a:lnTo>
                      <a:lnTo>
                        <a:pt x="314" y="444"/>
                      </a:lnTo>
                      <a:lnTo>
                        <a:pt x="321" y="572"/>
                      </a:lnTo>
                      <a:lnTo>
                        <a:pt x="321" y="739"/>
                      </a:lnTo>
                      <a:lnTo>
                        <a:pt x="298" y="842"/>
                      </a:lnTo>
                      <a:lnTo>
                        <a:pt x="256" y="880"/>
                      </a:lnTo>
                      <a:lnTo>
                        <a:pt x="182" y="891"/>
                      </a:lnTo>
                      <a:lnTo>
                        <a:pt x="105" y="888"/>
                      </a:lnTo>
                      <a:lnTo>
                        <a:pt x="65" y="842"/>
                      </a:lnTo>
                      <a:lnTo>
                        <a:pt x="43" y="763"/>
                      </a:lnTo>
                      <a:lnTo>
                        <a:pt x="23" y="683"/>
                      </a:lnTo>
                      <a:lnTo>
                        <a:pt x="8" y="539"/>
                      </a:lnTo>
                      <a:lnTo>
                        <a:pt x="0" y="376"/>
                      </a:lnTo>
                      <a:lnTo>
                        <a:pt x="0" y="186"/>
                      </a:lnTo>
                      <a:lnTo>
                        <a:pt x="20" y="103"/>
                      </a:lnTo>
                      <a:lnTo>
                        <a:pt x="20" y="6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52"/>
                <p:cNvSpPr>
                  <a:spLocks/>
                </p:cNvSpPr>
                <p:nvPr/>
              </p:nvSpPr>
              <p:spPr bwMode="auto">
                <a:xfrm>
                  <a:off x="574" y="1719"/>
                  <a:ext cx="163" cy="228"/>
                </a:xfrm>
                <a:custGeom>
                  <a:avLst/>
                  <a:gdLst>
                    <a:gd name="T0" fmla="*/ 3 w 490"/>
                    <a:gd name="T1" fmla="*/ 0 h 684"/>
                    <a:gd name="T2" fmla="*/ 14 w 490"/>
                    <a:gd name="T3" fmla="*/ 1 h 684"/>
                    <a:gd name="T4" fmla="*/ 26 w 490"/>
                    <a:gd name="T5" fmla="*/ 3 h 684"/>
                    <a:gd name="T6" fmla="*/ 38 w 490"/>
                    <a:gd name="T7" fmla="*/ 10 h 684"/>
                    <a:gd name="T8" fmla="*/ 46 w 490"/>
                    <a:gd name="T9" fmla="*/ 15 h 684"/>
                    <a:gd name="T10" fmla="*/ 52 w 490"/>
                    <a:gd name="T11" fmla="*/ 22 h 684"/>
                    <a:gd name="T12" fmla="*/ 54 w 490"/>
                    <a:gd name="T13" fmla="*/ 27 h 684"/>
                    <a:gd name="T14" fmla="*/ 49 w 490"/>
                    <a:gd name="T15" fmla="*/ 39 h 684"/>
                    <a:gd name="T16" fmla="*/ 41 w 490"/>
                    <a:gd name="T17" fmla="*/ 46 h 684"/>
                    <a:gd name="T18" fmla="*/ 31 w 490"/>
                    <a:gd name="T19" fmla="*/ 52 h 684"/>
                    <a:gd name="T20" fmla="*/ 26 w 490"/>
                    <a:gd name="T21" fmla="*/ 55 h 684"/>
                    <a:gd name="T22" fmla="*/ 17 w 490"/>
                    <a:gd name="T23" fmla="*/ 57 h 684"/>
                    <a:gd name="T24" fmla="*/ 17 w 490"/>
                    <a:gd name="T25" fmla="*/ 60 h 684"/>
                    <a:gd name="T26" fmla="*/ 24 w 490"/>
                    <a:gd name="T27" fmla="*/ 63 h 684"/>
                    <a:gd name="T28" fmla="*/ 33 w 490"/>
                    <a:gd name="T29" fmla="*/ 66 h 684"/>
                    <a:gd name="T30" fmla="*/ 43 w 490"/>
                    <a:gd name="T31" fmla="*/ 71 h 684"/>
                    <a:gd name="T32" fmla="*/ 39 w 490"/>
                    <a:gd name="T33" fmla="*/ 75 h 684"/>
                    <a:gd name="T34" fmla="*/ 35 w 490"/>
                    <a:gd name="T35" fmla="*/ 76 h 684"/>
                    <a:gd name="T36" fmla="*/ 29 w 490"/>
                    <a:gd name="T37" fmla="*/ 70 h 684"/>
                    <a:gd name="T38" fmla="*/ 21 w 490"/>
                    <a:gd name="T39" fmla="*/ 67 h 684"/>
                    <a:gd name="T40" fmla="*/ 14 w 490"/>
                    <a:gd name="T41" fmla="*/ 65 h 684"/>
                    <a:gd name="T42" fmla="*/ 14 w 490"/>
                    <a:gd name="T43" fmla="*/ 60 h 684"/>
                    <a:gd name="T44" fmla="*/ 15 w 490"/>
                    <a:gd name="T45" fmla="*/ 54 h 684"/>
                    <a:gd name="T46" fmla="*/ 20 w 490"/>
                    <a:gd name="T47" fmla="*/ 52 h 684"/>
                    <a:gd name="T48" fmla="*/ 33 w 490"/>
                    <a:gd name="T49" fmla="*/ 46 h 684"/>
                    <a:gd name="T50" fmla="*/ 41 w 490"/>
                    <a:gd name="T51" fmla="*/ 38 h 684"/>
                    <a:gd name="T52" fmla="*/ 47 w 490"/>
                    <a:gd name="T53" fmla="*/ 29 h 684"/>
                    <a:gd name="T54" fmla="*/ 45 w 490"/>
                    <a:gd name="T55" fmla="*/ 25 h 684"/>
                    <a:gd name="T56" fmla="*/ 41 w 490"/>
                    <a:gd name="T57" fmla="*/ 20 h 684"/>
                    <a:gd name="T58" fmla="*/ 31 w 490"/>
                    <a:gd name="T59" fmla="*/ 13 h 684"/>
                    <a:gd name="T60" fmla="*/ 18 w 490"/>
                    <a:gd name="T61" fmla="*/ 10 h 684"/>
                    <a:gd name="T62" fmla="*/ 10 w 490"/>
                    <a:gd name="T63" fmla="*/ 10 h 684"/>
                    <a:gd name="T64" fmla="*/ 3 w 490"/>
                    <a:gd name="T65" fmla="*/ 10 h 684"/>
                    <a:gd name="T66" fmla="*/ 0 w 490"/>
                    <a:gd name="T67" fmla="*/ 5 h 684"/>
                    <a:gd name="T68" fmla="*/ 3 w 490"/>
                    <a:gd name="T69" fmla="*/ 0 h 68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90" h="684">
                      <a:moveTo>
                        <a:pt x="27" y="0"/>
                      </a:moveTo>
                      <a:lnTo>
                        <a:pt x="127" y="11"/>
                      </a:lnTo>
                      <a:lnTo>
                        <a:pt x="231" y="30"/>
                      </a:lnTo>
                      <a:lnTo>
                        <a:pt x="340" y="91"/>
                      </a:lnTo>
                      <a:lnTo>
                        <a:pt x="417" y="136"/>
                      </a:lnTo>
                      <a:lnTo>
                        <a:pt x="467" y="202"/>
                      </a:lnTo>
                      <a:lnTo>
                        <a:pt x="490" y="239"/>
                      </a:lnTo>
                      <a:lnTo>
                        <a:pt x="444" y="350"/>
                      </a:lnTo>
                      <a:lnTo>
                        <a:pt x="370" y="418"/>
                      </a:lnTo>
                      <a:lnTo>
                        <a:pt x="281" y="467"/>
                      </a:lnTo>
                      <a:lnTo>
                        <a:pt x="235" y="497"/>
                      </a:lnTo>
                      <a:lnTo>
                        <a:pt x="154" y="512"/>
                      </a:lnTo>
                      <a:lnTo>
                        <a:pt x="151" y="543"/>
                      </a:lnTo>
                      <a:lnTo>
                        <a:pt x="213" y="570"/>
                      </a:lnTo>
                      <a:lnTo>
                        <a:pt x="301" y="593"/>
                      </a:lnTo>
                      <a:lnTo>
                        <a:pt x="385" y="638"/>
                      </a:lnTo>
                      <a:lnTo>
                        <a:pt x="351" y="672"/>
                      </a:lnTo>
                      <a:lnTo>
                        <a:pt x="316" y="684"/>
                      </a:lnTo>
                      <a:lnTo>
                        <a:pt x="266" y="634"/>
                      </a:lnTo>
                      <a:lnTo>
                        <a:pt x="189" y="603"/>
                      </a:lnTo>
                      <a:lnTo>
                        <a:pt x="127" y="581"/>
                      </a:lnTo>
                      <a:lnTo>
                        <a:pt x="127" y="536"/>
                      </a:lnTo>
                      <a:lnTo>
                        <a:pt x="139" y="487"/>
                      </a:lnTo>
                      <a:lnTo>
                        <a:pt x="178" y="467"/>
                      </a:lnTo>
                      <a:lnTo>
                        <a:pt x="301" y="418"/>
                      </a:lnTo>
                      <a:lnTo>
                        <a:pt x="370" y="342"/>
                      </a:lnTo>
                      <a:lnTo>
                        <a:pt x="420" y="262"/>
                      </a:lnTo>
                      <a:lnTo>
                        <a:pt x="409" y="224"/>
                      </a:lnTo>
                      <a:lnTo>
                        <a:pt x="370" y="178"/>
                      </a:lnTo>
                      <a:lnTo>
                        <a:pt x="278" y="114"/>
                      </a:lnTo>
                      <a:lnTo>
                        <a:pt x="166" y="91"/>
                      </a:lnTo>
                      <a:lnTo>
                        <a:pt x="92" y="87"/>
                      </a:lnTo>
                      <a:lnTo>
                        <a:pt x="27" y="87"/>
                      </a:lnTo>
                      <a:lnTo>
                        <a:pt x="0" y="45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53"/>
                <p:cNvSpPr>
                  <a:spLocks/>
                </p:cNvSpPr>
                <p:nvPr/>
              </p:nvSpPr>
              <p:spPr bwMode="auto">
                <a:xfrm>
                  <a:off x="587" y="1977"/>
                  <a:ext cx="199" cy="369"/>
                </a:xfrm>
                <a:custGeom>
                  <a:avLst/>
                  <a:gdLst>
                    <a:gd name="T0" fmla="*/ 8 w 596"/>
                    <a:gd name="T1" fmla="*/ 0 h 1106"/>
                    <a:gd name="T2" fmla="*/ 2 w 596"/>
                    <a:gd name="T3" fmla="*/ 0 h 1106"/>
                    <a:gd name="T4" fmla="*/ 0 w 596"/>
                    <a:gd name="T5" fmla="*/ 9 h 1106"/>
                    <a:gd name="T6" fmla="*/ 4 w 596"/>
                    <a:gd name="T7" fmla="*/ 14 h 1106"/>
                    <a:gd name="T8" fmla="*/ 18 w 596"/>
                    <a:gd name="T9" fmla="*/ 26 h 1106"/>
                    <a:gd name="T10" fmla="*/ 30 w 596"/>
                    <a:gd name="T11" fmla="*/ 42 h 1106"/>
                    <a:gd name="T12" fmla="*/ 38 w 596"/>
                    <a:gd name="T13" fmla="*/ 58 h 1106"/>
                    <a:gd name="T14" fmla="*/ 39 w 596"/>
                    <a:gd name="T15" fmla="*/ 69 h 1106"/>
                    <a:gd name="T16" fmla="*/ 39 w 596"/>
                    <a:gd name="T17" fmla="*/ 76 h 1106"/>
                    <a:gd name="T18" fmla="*/ 35 w 596"/>
                    <a:gd name="T19" fmla="*/ 93 h 1106"/>
                    <a:gd name="T20" fmla="*/ 31 w 596"/>
                    <a:gd name="T21" fmla="*/ 107 h 1106"/>
                    <a:gd name="T22" fmla="*/ 27 w 596"/>
                    <a:gd name="T23" fmla="*/ 116 h 1106"/>
                    <a:gd name="T24" fmla="*/ 26 w 596"/>
                    <a:gd name="T25" fmla="*/ 121 h 1106"/>
                    <a:gd name="T26" fmla="*/ 30 w 596"/>
                    <a:gd name="T27" fmla="*/ 121 h 1106"/>
                    <a:gd name="T28" fmla="*/ 36 w 596"/>
                    <a:gd name="T29" fmla="*/ 119 h 1106"/>
                    <a:gd name="T30" fmla="*/ 38 w 596"/>
                    <a:gd name="T31" fmla="*/ 119 h 1106"/>
                    <a:gd name="T32" fmla="*/ 50 w 596"/>
                    <a:gd name="T33" fmla="*/ 120 h 1106"/>
                    <a:gd name="T34" fmla="*/ 60 w 596"/>
                    <a:gd name="T35" fmla="*/ 123 h 1106"/>
                    <a:gd name="T36" fmla="*/ 63 w 596"/>
                    <a:gd name="T37" fmla="*/ 121 h 1106"/>
                    <a:gd name="T38" fmla="*/ 66 w 596"/>
                    <a:gd name="T39" fmla="*/ 115 h 1106"/>
                    <a:gd name="T40" fmla="*/ 63 w 596"/>
                    <a:gd name="T41" fmla="*/ 112 h 1106"/>
                    <a:gd name="T42" fmla="*/ 49 w 596"/>
                    <a:gd name="T43" fmla="*/ 111 h 1106"/>
                    <a:gd name="T44" fmla="*/ 39 w 596"/>
                    <a:gd name="T45" fmla="*/ 113 h 1106"/>
                    <a:gd name="T46" fmla="*/ 34 w 596"/>
                    <a:gd name="T47" fmla="*/ 115 h 1106"/>
                    <a:gd name="T48" fmla="*/ 35 w 596"/>
                    <a:gd name="T49" fmla="*/ 109 h 1106"/>
                    <a:gd name="T50" fmla="*/ 40 w 596"/>
                    <a:gd name="T51" fmla="*/ 100 h 1106"/>
                    <a:gd name="T52" fmla="*/ 44 w 596"/>
                    <a:gd name="T53" fmla="*/ 86 h 1106"/>
                    <a:gd name="T54" fmla="*/ 48 w 596"/>
                    <a:gd name="T55" fmla="*/ 74 h 1106"/>
                    <a:gd name="T56" fmla="*/ 45 w 596"/>
                    <a:gd name="T57" fmla="*/ 61 h 1106"/>
                    <a:gd name="T58" fmla="*/ 41 w 596"/>
                    <a:gd name="T59" fmla="*/ 46 h 1106"/>
                    <a:gd name="T60" fmla="*/ 34 w 596"/>
                    <a:gd name="T61" fmla="*/ 30 h 1106"/>
                    <a:gd name="T62" fmla="*/ 22 w 596"/>
                    <a:gd name="T63" fmla="*/ 15 h 1106"/>
                    <a:gd name="T64" fmla="*/ 13 w 596"/>
                    <a:gd name="T65" fmla="*/ 4 h 1106"/>
                    <a:gd name="T66" fmla="*/ 8 w 596"/>
                    <a:gd name="T67" fmla="*/ 0 h 110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596" h="1106">
                      <a:moveTo>
                        <a:pt x="69" y="0"/>
                      </a:moveTo>
                      <a:lnTo>
                        <a:pt x="15" y="0"/>
                      </a:lnTo>
                      <a:lnTo>
                        <a:pt x="0" y="80"/>
                      </a:lnTo>
                      <a:lnTo>
                        <a:pt x="38" y="126"/>
                      </a:lnTo>
                      <a:lnTo>
                        <a:pt x="162" y="236"/>
                      </a:lnTo>
                      <a:lnTo>
                        <a:pt x="270" y="376"/>
                      </a:lnTo>
                      <a:lnTo>
                        <a:pt x="340" y="521"/>
                      </a:lnTo>
                      <a:lnTo>
                        <a:pt x="351" y="616"/>
                      </a:lnTo>
                      <a:lnTo>
                        <a:pt x="347" y="685"/>
                      </a:lnTo>
                      <a:lnTo>
                        <a:pt x="317" y="840"/>
                      </a:lnTo>
                      <a:lnTo>
                        <a:pt x="277" y="966"/>
                      </a:lnTo>
                      <a:lnTo>
                        <a:pt x="244" y="1039"/>
                      </a:lnTo>
                      <a:lnTo>
                        <a:pt x="235" y="1084"/>
                      </a:lnTo>
                      <a:lnTo>
                        <a:pt x="270" y="1084"/>
                      </a:lnTo>
                      <a:lnTo>
                        <a:pt x="324" y="1069"/>
                      </a:lnTo>
                      <a:lnTo>
                        <a:pt x="340" y="1072"/>
                      </a:lnTo>
                      <a:lnTo>
                        <a:pt x="452" y="1079"/>
                      </a:lnTo>
                      <a:lnTo>
                        <a:pt x="538" y="1106"/>
                      </a:lnTo>
                      <a:lnTo>
                        <a:pt x="568" y="1091"/>
                      </a:lnTo>
                      <a:lnTo>
                        <a:pt x="596" y="1034"/>
                      </a:lnTo>
                      <a:lnTo>
                        <a:pt x="568" y="1004"/>
                      </a:lnTo>
                      <a:lnTo>
                        <a:pt x="441" y="1000"/>
                      </a:lnTo>
                      <a:lnTo>
                        <a:pt x="351" y="1012"/>
                      </a:lnTo>
                      <a:lnTo>
                        <a:pt x="305" y="1034"/>
                      </a:lnTo>
                      <a:lnTo>
                        <a:pt x="312" y="981"/>
                      </a:lnTo>
                      <a:lnTo>
                        <a:pt x="359" y="901"/>
                      </a:lnTo>
                      <a:lnTo>
                        <a:pt x="398" y="776"/>
                      </a:lnTo>
                      <a:lnTo>
                        <a:pt x="429" y="669"/>
                      </a:lnTo>
                      <a:lnTo>
                        <a:pt x="406" y="548"/>
                      </a:lnTo>
                      <a:lnTo>
                        <a:pt x="371" y="418"/>
                      </a:lnTo>
                      <a:lnTo>
                        <a:pt x="301" y="270"/>
                      </a:lnTo>
                      <a:lnTo>
                        <a:pt x="200" y="133"/>
                      </a:lnTo>
                      <a:lnTo>
                        <a:pt x="115" y="34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54"/>
                <p:cNvSpPr>
                  <a:spLocks/>
                </p:cNvSpPr>
                <p:nvPr/>
              </p:nvSpPr>
              <p:spPr bwMode="auto">
                <a:xfrm>
                  <a:off x="462" y="1976"/>
                  <a:ext cx="134" cy="376"/>
                </a:xfrm>
                <a:custGeom>
                  <a:avLst/>
                  <a:gdLst>
                    <a:gd name="T0" fmla="*/ 31 w 402"/>
                    <a:gd name="T1" fmla="*/ 0 h 1127"/>
                    <a:gd name="T2" fmla="*/ 25 w 402"/>
                    <a:gd name="T3" fmla="*/ 12 h 1127"/>
                    <a:gd name="T4" fmla="*/ 21 w 402"/>
                    <a:gd name="T5" fmla="*/ 29 h 1127"/>
                    <a:gd name="T6" fmla="*/ 17 w 402"/>
                    <a:gd name="T7" fmla="*/ 48 h 1127"/>
                    <a:gd name="T8" fmla="*/ 12 w 402"/>
                    <a:gd name="T9" fmla="*/ 68 h 1127"/>
                    <a:gd name="T10" fmla="*/ 12 w 402"/>
                    <a:gd name="T11" fmla="*/ 75 h 1127"/>
                    <a:gd name="T12" fmla="*/ 17 w 402"/>
                    <a:gd name="T13" fmla="*/ 87 h 1127"/>
                    <a:gd name="T14" fmla="*/ 23 w 402"/>
                    <a:gd name="T15" fmla="*/ 94 h 1127"/>
                    <a:gd name="T16" fmla="*/ 28 w 402"/>
                    <a:gd name="T17" fmla="*/ 103 h 1127"/>
                    <a:gd name="T18" fmla="*/ 32 w 402"/>
                    <a:gd name="T19" fmla="*/ 109 h 1127"/>
                    <a:gd name="T20" fmla="*/ 30 w 402"/>
                    <a:gd name="T21" fmla="*/ 112 h 1127"/>
                    <a:gd name="T22" fmla="*/ 21 w 402"/>
                    <a:gd name="T23" fmla="*/ 113 h 1127"/>
                    <a:gd name="T24" fmla="*/ 5 w 402"/>
                    <a:gd name="T25" fmla="*/ 116 h 1127"/>
                    <a:gd name="T26" fmla="*/ 0 w 402"/>
                    <a:gd name="T27" fmla="*/ 119 h 1127"/>
                    <a:gd name="T28" fmla="*/ 4 w 402"/>
                    <a:gd name="T29" fmla="*/ 123 h 1127"/>
                    <a:gd name="T30" fmla="*/ 13 w 402"/>
                    <a:gd name="T31" fmla="*/ 125 h 1127"/>
                    <a:gd name="T32" fmla="*/ 23 w 402"/>
                    <a:gd name="T33" fmla="*/ 120 h 1127"/>
                    <a:gd name="T34" fmla="*/ 31 w 402"/>
                    <a:gd name="T35" fmla="*/ 117 h 1127"/>
                    <a:gd name="T36" fmla="*/ 41 w 402"/>
                    <a:gd name="T37" fmla="*/ 116 h 1127"/>
                    <a:gd name="T38" fmla="*/ 45 w 402"/>
                    <a:gd name="T39" fmla="*/ 114 h 1127"/>
                    <a:gd name="T40" fmla="*/ 43 w 402"/>
                    <a:gd name="T41" fmla="*/ 110 h 1127"/>
                    <a:gd name="T42" fmla="*/ 32 w 402"/>
                    <a:gd name="T43" fmla="*/ 99 h 1127"/>
                    <a:gd name="T44" fmla="*/ 26 w 402"/>
                    <a:gd name="T45" fmla="*/ 88 h 1127"/>
                    <a:gd name="T46" fmla="*/ 20 w 402"/>
                    <a:gd name="T47" fmla="*/ 80 h 1127"/>
                    <a:gd name="T48" fmla="*/ 19 w 402"/>
                    <a:gd name="T49" fmla="*/ 73 h 1127"/>
                    <a:gd name="T50" fmla="*/ 22 w 402"/>
                    <a:gd name="T51" fmla="*/ 60 h 1127"/>
                    <a:gd name="T52" fmla="*/ 28 w 402"/>
                    <a:gd name="T53" fmla="*/ 47 h 1127"/>
                    <a:gd name="T54" fmla="*/ 34 w 402"/>
                    <a:gd name="T55" fmla="*/ 25 h 1127"/>
                    <a:gd name="T56" fmla="*/ 40 w 402"/>
                    <a:gd name="T57" fmla="*/ 11 h 1127"/>
                    <a:gd name="T58" fmla="*/ 39 w 402"/>
                    <a:gd name="T59" fmla="*/ 4 h 1127"/>
                    <a:gd name="T60" fmla="*/ 34 w 402"/>
                    <a:gd name="T61" fmla="*/ 0 h 1127"/>
                    <a:gd name="T62" fmla="*/ 31 w 402"/>
                    <a:gd name="T63" fmla="*/ 0 h 112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402" h="1127">
                      <a:moveTo>
                        <a:pt x="278" y="0"/>
                      </a:moveTo>
                      <a:lnTo>
                        <a:pt x="228" y="106"/>
                      </a:lnTo>
                      <a:lnTo>
                        <a:pt x="193" y="261"/>
                      </a:lnTo>
                      <a:lnTo>
                        <a:pt x="151" y="433"/>
                      </a:lnTo>
                      <a:lnTo>
                        <a:pt x="112" y="607"/>
                      </a:lnTo>
                      <a:lnTo>
                        <a:pt x="112" y="671"/>
                      </a:lnTo>
                      <a:lnTo>
                        <a:pt x="151" y="786"/>
                      </a:lnTo>
                      <a:lnTo>
                        <a:pt x="204" y="847"/>
                      </a:lnTo>
                      <a:lnTo>
                        <a:pt x="255" y="923"/>
                      </a:lnTo>
                      <a:lnTo>
                        <a:pt x="290" y="979"/>
                      </a:lnTo>
                      <a:lnTo>
                        <a:pt x="274" y="1006"/>
                      </a:lnTo>
                      <a:lnTo>
                        <a:pt x="186" y="1017"/>
                      </a:lnTo>
                      <a:lnTo>
                        <a:pt x="42" y="1039"/>
                      </a:lnTo>
                      <a:lnTo>
                        <a:pt x="0" y="1074"/>
                      </a:lnTo>
                      <a:lnTo>
                        <a:pt x="35" y="1105"/>
                      </a:lnTo>
                      <a:lnTo>
                        <a:pt x="116" y="1127"/>
                      </a:lnTo>
                      <a:lnTo>
                        <a:pt x="209" y="1081"/>
                      </a:lnTo>
                      <a:lnTo>
                        <a:pt x="278" y="1051"/>
                      </a:lnTo>
                      <a:lnTo>
                        <a:pt x="367" y="1039"/>
                      </a:lnTo>
                      <a:lnTo>
                        <a:pt x="402" y="1029"/>
                      </a:lnTo>
                      <a:lnTo>
                        <a:pt x="390" y="990"/>
                      </a:lnTo>
                      <a:lnTo>
                        <a:pt x="290" y="892"/>
                      </a:lnTo>
                      <a:lnTo>
                        <a:pt x="231" y="789"/>
                      </a:lnTo>
                      <a:lnTo>
                        <a:pt x="181" y="721"/>
                      </a:lnTo>
                      <a:lnTo>
                        <a:pt x="174" y="653"/>
                      </a:lnTo>
                      <a:lnTo>
                        <a:pt x="197" y="539"/>
                      </a:lnTo>
                      <a:lnTo>
                        <a:pt x="251" y="421"/>
                      </a:lnTo>
                      <a:lnTo>
                        <a:pt x="309" y="221"/>
                      </a:lnTo>
                      <a:lnTo>
                        <a:pt x="360" y="103"/>
                      </a:lnTo>
                      <a:lnTo>
                        <a:pt x="355" y="34"/>
                      </a:lnTo>
                      <a:lnTo>
                        <a:pt x="309" y="0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55"/>
              <p:cNvGrpSpPr>
                <a:grpSpLocks/>
              </p:cNvGrpSpPr>
              <p:nvPr/>
            </p:nvGrpSpPr>
            <p:grpSpPr bwMode="auto">
              <a:xfrm>
                <a:off x="430" y="1373"/>
                <a:ext cx="82" cy="111"/>
                <a:chOff x="605" y="1373"/>
                <a:chExt cx="82" cy="111"/>
              </a:xfrm>
            </p:grpSpPr>
            <p:sp>
              <p:nvSpPr>
                <p:cNvPr id="31" name="Freeform 56"/>
                <p:cNvSpPr>
                  <a:spLocks/>
                </p:cNvSpPr>
                <p:nvPr/>
              </p:nvSpPr>
              <p:spPr bwMode="auto">
                <a:xfrm>
                  <a:off x="621" y="1373"/>
                  <a:ext cx="66" cy="77"/>
                </a:xfrm>
                <a:custGeom>
                  <a:avLst/>
                  <a:gdLst>
                    <a:gd name="T0" fmla="*/ 3 w 199"/>
                    <a:gd name="T1" fmla="*/ 1 h 232"/>
                    <a:gd name="T2" fmla="*/ 9 w 199"/>
                    <a:gd name="T3" fmla="*/ 0 h 232"/>
                    <a:gd name="T4" fmla="*/ 14 w 199"/>
                    <a:gd name="T5" fmla="*/ 0 h 232"/>
                    <a:gd name="T6" fmla="*/ 19 w 199"/>
                    <a:gd name="T7" fmla="*/ 3 h 232"/>
                    <a:gd name="T8" fmla="*/ 22 w 199"/>
                    <a:gd name="T9" fmla="*/ 8 h 232"/>
                    <a:gd name="T10" fmla="*/ 22 w 199"/>
                    <a:gd name="T11" fmla="*/ 11 h 232"/>
                    <a:gd name="T12" fmla="*/ 19 w 199"/>
                    <a:gd name="T13" fmla="*/ 16 h 232"/>
                    <a:gd name="T14" fmla="*/ 15 w 199"/>
                    <a:gd name="T15" fmla="*/ 19 h 232"/>
                    <a:gd name="T16" fmla="*/ 9 w 199"/>
                    <a:gd name="T17" fmla="*/ 19 h 232"/>
                    <a:gd name="T18" fmla="*/ 5 w 199"/>
                    <a:gd name="T19" fmla="*/ 22 h 232"/>
                    <a:gd name="T20" fmla="*/ 3 w 199"/>
                    <a:gd name="T21" fmla="*/ 26 h 232"/>
                    <a:gd name="T22" fmla="*/ 0 w 199"/>
                    <a:gd name="T23" fmla="*/ 24 h 232"/>
                    <a:gd name="T24" fmla="*/ 1 w 199"/>
                    <a:gd name="T25" fmla="*/ 19 h 232"/>
                    <a:gd name="T26" fmla="*/ 6 w 199"/>
                    <a:gd name="T27" fmla="*/ 16 h 232"/>
                    <a:gd name="T28" fmla="*/ 14 w 199"/>
                    <a:gd name="T29" fmla="*/ 16 h 232"/>
                    <a:gd name="T30" fmla="*/ 17 w 199"/>
                    <a:gd name="T31" fmla="*/ 13 h 232"/>
                    <a:gd name="T32" fmla="*/ 18 w 199"/>
                    <a:gd name="T33" fmla="*/ 8 h 232"/>
                    <a:gd name="T34" fmla="*/ 14 w 199"/>
                    <a:gd name="T35" fmla="*/ 4 h 232"/>
                    <a:gd name="T36" fmla="*/ 9 w 199"/>
                    <a:gd name="T37" fmla="*/ 4 h 232"/>
                    <a:gd name="T38" fmla="*/ 3 w 199"/>
                    <a:gd name="T39" fmla="*/ 5 h 232"/>
                    <a:gd name="T40" fmla="*/ 1 w 199"/>
                    <a:gd name="T41" fmla="*/ 4 h 232"/>
                    <a:gd name="T42" fmla="*/ 3 w 199"/>
                    <a:gd name="T43" fmla="*/ 1 h 232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9" h="232">
                      <a:moveTo>
                        <a:pt x="24" y="11"/>
                      </a:moveTo>
                      <a:lnTo>
                        <a:pt x="77" y="0"/>
                      </a:lnTo>
                      <a:lnTo>
                        <a:pt x="129" y="4"/>
                      </a:lnTo>
                      <a:lnTo>
                        <a:pt x="175" y="26"/>
                      </a:lnTo>
                      <a:lnTo>
                        <a:pt x="199" y="68"/>
                      </a:lnTo>
                      <a:lnTo>
                        <a:pt x="199" y="102"/>
                      </a:lnTo>
                      <a:lnTo>
                        <a:pt x="175" y="148"/>
                      </a:lnTo>
                      <a:lnTo>
                        <a:pt x="136" y="174"/>
                      </a:lnTo>
                      <a:lnTo>
                        <a:pt x="77" y="174"/>
                      </a:lnTo>
                      <a:lnTo>
                        <a:pt x="42" y="197"/>
                      </a:lnTo>
                      <a:lnTo>
                        <a:pt x="31" y="232"/>
                      </a:lnTo>
                      <a:lnTo>
                        <a:pt x="0" y="220"/>
                      </a:lnTo>
                      <a:lnTo>
                        <a:pt x="12" y="174"/>
                      </a:lnTo>
                      <a:lnTo>
                        <a:pt x="54" y="148"/>
                      </a:lnTo>
                      <a:lnTo>
                        <a:pt x="124" y="141"/>
                      </a:lnTo>
                      <a:lnTo>
                        <a:pt x="152" y="114"/>
                      </a:lnTo>
                      <a:lnTo>
                        <a:pt x="159" y="72"/>
                      </a:lnTo>
                      <a:lnTo>
                        <a:pt x="129" y="34"/>
                      </a:lnTo>
                      <a:lnTo>
                        <a:pt x="82" y="34"/>
                      </a:lnTo>
                      <a:lnTo>
                        <a:pt x="31" y="46"/>
                      </a:lnTo>
                      <a:lnTo>
                        <a:pt x="12" y="34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57"/>
                <p:cNvSpPr>
                  <a:spLocks/>
                </p:cNvSpPr>
                <p:nvPr/>
              </p:nvSpPr>
              <p:spPr bwMode="auto">
                <a:xfrm>
                  <a:off x="605" y="1463"/>
                  <a:ext cx="21" cy="21"/>
                </a:xfrm>
                <a:custGeom>
                  <a:avLst/>
                  <a:gdLst>
                    <a:gd name="T0" fmla="*/ 7 w 61"/>
                    <a:gd name="T1" fmla="*/ 0 h 63"/>
                    <a:gd name="T2" fmla="*/ 3 w 61"/>
                    <a:gd name="T3" fmla="*/ 0 h 63"/>
                    <a:gd name="T4" fmla="*/ 1 w 61"/>
                    <a:gd name="T5" fmla="*/ 3 h 63"/>
                    <a:gd name="T6" fmla="*/ 0 w 61"/>
                    <a:gd name="T7" fmla="*/ 7 h 63"/>
                    <a:gd name="T8" fmla="*/ 3 w 61"/>
                    <a:gd name="T9" fmla="*/ 7 h 63"/>
                    <a:gd name="T10" fmla="*/ 7 w 61"/>
                    <a:gd name="T11" fmla="*/ 5 h 63"/>
                    <a:gd name="T12" fmla="*/ 7 w 61"/>
                    <a:gd name="T13" fmla="*/ 0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1" h="63">
                      <a:moveTo>
                        <a:pt x="61" y="4"/>
                      </a:moveTo>
                      <a:lnTo>
                        <a:pt x="30" y="0"/>
                      </a:lnTo>
                      <a:lnTo>
                        <a:pt x="9" y="24"/>
                      </a:lnTo>
                      <a:lnTo>
                        <a:pt x="0" y="60"/>
                      </a:lnTo>
                      <a:lnTo>
                        <a:pt x="30" y="63"/>
                      </a:lnTo>
                      <a:lnTo>
                        <a:pt x="56" y="47"/>
                      </a:lnTo>
                      <a:lnTo>
                        <a:pt x="6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0" name="TextBox 39"/>
          <p:cNvSpPr txBox="1"/>
          <p:nvPr/>
        </p:nvSpPr>
        <p:spPr>
          <a:xfrm>
            <a:off x="3100464" y="841703"/>
            <a:ext cx="2678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Interactive proof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395" y="959004"/>
            <a:ext cx="503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#SAT </a:t>
            </a:r>
            <a:r>
              <a:rPr lang="en-US" sz="2800" b="1" dirty="0" smtClean="0">
                <a:solidFill>
                  <a:srgbClr val="002060"/>
                </a:solidFill>
              </a:rPr>
              <a:t>--- #P-complete problem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0790" y="2308303"/>
                <a:ext cx="83974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#SAT </a:t>
                </a:r>
                <a:r>
                  <a:rPr lang="en-US" sz="2000" dirty="0" smtClean="0"/>
                  <a:t>= {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charset="0"/>
                      </a:rPr>
                      <m:t>Φ</m:t>
                    </m:r>
                    <m:r>
                      <a:rPr lang="en-US" sz="2000" b="0" i="1" smtClean="0">
                        <a:latin typeface="Cambria Math" charset="0"/>
                      </a:rPr>
                      <m:t>,</m:t>
                    </m:r>
                    <m:r>
                      <a:rPr lang="en-US" sz="2000" b="0" i="1" smtClean="0">
                        <a:latin typeface="Cambria Math" charset="0"/>
                      </a:rPr>
                      <m:t>𝐾</m:t>
                    </m:r>
                    <m:r>
                      <a:rPr lang="en-US" sz="20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charset="0"/>
                      </a:rPr>
                      <m:t>Φ</m:t>
                    </m:r>
                  </m:oMath>
                </a14:m>
                <a:r>
                  <a:rPr lang="en-US" sz="2000" dirty="0" smtClean="0"/>
                  <a:t> is a 3CNF formula and has exactly K satisfying assignment}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90" y="2308303"/>
                <a:ext cx="8397427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799" t="-10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1070" y="3556350"/>
                <a:ext cx="8289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smtClean="0"/>
                  <a:t>E.g.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Φ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∧(¬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∨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∨¬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70" y="3556350"/>
                <a:ext cx="828944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955074" y="4865952"/>
            <a:ext cx="3033131" cy="903248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How to prove this is true?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9386" y="713679"/>
            <a:ext cx="4326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Sumcheck</a:t>
            </a:r>
            <a:r>
              <a:rPr lang="en-US" sz="2800" b="1" dirty="0" smtClean="0">
                <a:solidFill>
                  <a:srgbClr val="002060"/>
                </a:solidFill>
              </a:rPr>
              <a:t> protocol for #SAT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 smtClean="0">
                <a:sym typeface="Symbol" charset="2"/>
              </a:rPr>
              <a:t>The first attempt: 	input: </a:t>
            </a:r>
            <a:r>
              <a:rPr lang="el-GR" altLang="en-US" sz="2800" dirty="0" smtClean="0">
                <a:solidFill>
                  <a:srgbClr val="FF0000"/>
                </a:solidFill>
                <a:sym typeface="Symbol" charset="2"/>
              </a:rPr>
              <a:t>φ</a:t>
            </a:r>
            <a:r>
              <a:rPr lang="en-US" altLang="en-US" sz="2800" dirty="0" smtClean="0">
                <a:solidFill>
                  <a:srgbClr val="FF0000"/>
                </a:solidFill>
                <a:sym typeface="Symbol" charset="2"/>
              </a:rPr>
              <a:t>(x</a:t>
            </a:r>
            <a:r>
              <a:rPr lang="en-US" altLang="en-US" sz="28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800" dirty="0" smtClean="0">
                <a:solidFill>
                  <a:srgbClr val="FF0000"/>
                </a:solidFill>
                <a:sym typeface="Symbol" charset="2"/>
              </a:rPr>
              <a:t>, x</a:t>
            </a:r>
            <a:r>
              <a:rPr lang="en-US" altLang="en-US" sz="2800" baseline="-25000" dirty="0" smtClean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altLang="en-US" sz="2800" dirty="0" smtClean="0">
                <a:solidFill>
                  <a:srgbClr val="FF0000"/>
                </a:solidFill>
                <a:sym typeface="Symbol" charset="2"/>
              </a:rPr>
              <a:t>, …, </a:t>
            </a:r>
            <a:r>
              <a:rPr lang="en-US" altLang="en-US" sz="2800" dirty="0" err="1" smtClean="0">
                <a:solidFill>
                  <a:srgbClr val="FF0000"/>
                </a:solidFill>
                <a:sym typeface="Symbol" charset="2"/>
              </a:rPr>
              <a:t>x</a:t>
            </a:r>
            <a:r>
              <a:rPr lang="en-US" altLang="en-US" sz="2800" baseline="-25000" dirty="0" err="1" smtClean="0">
                <a:solidFill>
                  <a:srgbClr val="FF0000"/>
                </a:solidFill>
                <a:sym typeface="Symbol" charset="2"/>
              </a:rPr>
              <a:t>n</a:t>
            </a:r>
            <a:r>
              <a:rPr lang="en-US" altLang="en-US" sz="2800" dirty="0" smtClean="0">
                <a:solidFill>
                  <a:srgbClr val="FF0000"/>
                </a:solidFill>
                <a:sym typeface="Symbol" charset="2"/>
              </a:rPr>
              <a:t>)</a:t>
            </a:r>
            <a:r>
              <a:rPr lang="en-US" altLang="en-US" sz="2800" dirty="0" smtClean="0">
                <a:sym typeface="Symbol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ym typeface="Symbol" charset="2"/>
              </a:rPr>
              <a:t>prover: 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“I claim </a:t>
            </a:r>
            <a:r>
              <a:rPr lang="el-GR" altLang="en-US" sz="2400" dirty="0" smtClean="0">
                <a:solidFill>
                  <a:srgbClr val="0070C0"/>
                </a:solidFill>
                <a:sym typeface="Symbol" charset="2"/>
              </a:rPr>
              <a:t>φ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 has k satisfying assignments”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ym typeface="Symbol" charset="2"/>
              </a:rPr>
              <a:t>true </a:t>
            </a:r>
            <a:r>
              <a:rPr lang="en-US" altLang="en-US" sz="2400" dirty="0" err="1" smtClean="0">
                <a:sym typeface="Symbol" charset="2"/>
              </a:rPr>
              <a:t>iff</a:t>
            </a:r>
            <a:endParaRPr lang="en-US" altLang="en-US" sz="2400" dirty="0" smtClean="0">
              <a:sym typeface="Symbol" charset="2"/>
            </a:endParaRPr>
          </a:p>
          <a:p>
            <a:pPr lvl="2">
              <a:lnSpc>
                <a:spcPct val="90000"/>
              </a:lnSpc>
            </a:pPr>
            <a:r>
              <a:rPr lang="el-GR" altLang="en-US" sz="2000" dirty="0" smtClean="0">
                <a:solidFill>
                  <a:srgbClr val="FF0000"/>
                </a:solidFill>
                <a:sym typeface="Symbol" charset="2"/>
              </a:rPr>
              <a:t>φ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(0, x</a:t>
            </a:r>
            <a:r>
              <a:rPr lang="en-US" altLang="en-US" sz="2000" baseline="-25000" dirty="0" smtClean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, …, </a:t>
            </a:r>
            <a:r>
              <a:rPr lang="en-US" altLang="en-US" sz="2000" dirty="0" err="1" smtClean="0">
                <a:solidFill>
                  <a:srgbClr val="FF0000"/>
                </a:solidFill>
                <a:sym typeface="Symbol" charset="2"/>
              </a:rPr>
              <a:t>x</a:t>
            </a:r>
            <a:r>
              <a:rPr lang="en-US" altLang="en-US" sz="2000" baseline="-25000" dirty="0" err="1" smtClean="0">
                <a:solidFill>
                  <a:srgbClr val="FF0000"/>
                </a:solidFill>
                <a:sym typeface="Symbol" charset="2"/>
              </a:rPr>
              <a:t>n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) has k</a:t>
            </a:r>
            <a:r>
              <a:rPr lang="en-US" altLang="en-US" sz="2000" baseline="-25000" dirty="0" smtClean="0">
                <a:solidFill>
                  <a:srgbClr val="FF0000"/>
                </a:solidFill>
                <a:sym typeface="Symbol" charset="2"/>
              </a:rPr>
              <a:t>0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 satisfying assignments</a:t>
            </a:r>
          </a:p>
          <a:p>
            <a:pPr lvl="2">
              <a:lnSpc>
                <a:spcPct val="90000"/>
              </a:lnSpc>
            </a:pPr>
            <a:r>
              <a:rPr lang="el-GR" altLang="en-US" sz="2000" dirty="0" smtClean="0">
                <a:solidFill>
                  <a:srgbClr val="FF0000"/>
                </a:solidFill>
                <a:sym typeface="Symbol" charset="2"/>
              </a:rPr>
              <a:t>φ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(1, x</a:t>
            </a:r>
            <a:r>
              <a:rPr lang="en-US" altLang="en-US" sz="2000" baseline="-25000" dirty="0" smtClean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, …, </a:t>
            </a:r>
            <a:r>
              <a:rPr lang="en-US" altLang="en-US" sz="2000" dirty="0" err="1" smtClean="0">
                <a:solidFill>
                  <a:srgbClr val="FF0000"/>
                </a:solidFill>
                <a:sym typeface="Symbol" charset="2"/>
              </a:rPr>
              <a:t>x</a:t>
            </a:r>
            <a:r>
              <a:rPr lang="en-US" altLang="en-US" sz="2000" baseline="-25000" dirty="0" err="1" smtClean="0">
                <a:solidFill>
                  <a:srgbClr val="FF0000"/>
                </a:solidFill>
                <a:sym typeface="Symbol" charset="2"/>
              </a:rPr>
              <a:t>n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) has k</a:t>
            </a:r>
            <a:r>
              <a:rPr lang="en-US" altLang="en-US" sz="20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 satisfying assignments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k = k</a:t>
            </a:r>
            <a:r>
              <a:rPr lang="en-US" altLang="en-US" sz="2000" baseline="-25000" dirty="0" smtClean="0">
                <a:solidFill>
                  <a:srgbClr val="FF0000"/>
                </a:solidFill>
                <a:sym typeface="Symbol" charset="2"/>
              </a:rPr>
              <a:t>0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 + k</a:t>
            </a:r>
            <a:r>
              <a:rPr lang="en-US" altLang="en-US" sz="20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000" dirty="0" smtClean="0">
                <a:solidFill>
                  <a:srgbClr val="FF0000"/>
                </a:solidFill>
                <a:sym typeface="Symbol" charset="2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ym typeface="Symbol" charset="2"/>
              </a:rPr>
              <a:t>prover sends 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k</a:t>
            </a:r>
            <a:r>
              <a:rPr lang="en-US" altLang="en-US" sz="2400" baseline="-25000" dirty="0" smtClean="0">
                <a:solidFill>
                  <a:schemeClr val="accent2"/>
                </a:solidFill>
                <a:sym typeface="Symbol" charset="2"/>
              </a:rPr>
              <a:t>0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, k</a:t>
            </a:r>
            <a:r>
              <a:rPr lang="en-US" altLang="en-US" sz="2400" baseline="-25000" dirty="0" smtClean="0">
                <a:solidFill>
                  <a:schemeClr val="accent2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ym typeface="Symbol" charset="2"/>
              </a:rPr>
              <a:t> (verifier can compute the reduced </a:t>
            </a:r>
            <a:r>
              <a:rPr lang="en-US" altLang="en-US" sz="2400" dirty="0" err="1" smtClean="0">
                <a:sym typeface="Symbol" charset="2"/>
              </a:rPr>
              <a:t>boolean</a:t>
            </a:r>
            <a:r>
              <a:rPr lang="en-US" altLang="en-US" sz="2400" dirty="0" smtClean="0">
                <a:sym typeface="Symbol" charset="2"/>
              </a:rPr>
              <a:t> formula) </a:t>
            </a:r>
            <a:endParaRPr lang="en-US" altLang="en-US" sz="2400" dirty="0" smtClean="0">
              <a:solidFill>
                <a:schemeClr val="accent2"/>
              </a:solidFill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ym typeface="Symbol" charset="2"/>
              </a:rPr>
              <a:t>verifier sends 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random c {0,1}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ym typeface="Symbol" charset="2"/>
              </a:rPr>
              <a:t>prover recursively proves 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“</a:t>
            </a:r>
            <a:r>
              <a:rPr lang="el-GR" altLang="en-US" sz="2400" dirty="0" smtClean="0">
                <a:solidFill>
                  <a:srgbClr val="0070C0"/>
                </a:solidFill>
                <a:sym typeface="Symbol" charset="2"/>
              </a:rPr>
              <a:t>φ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’ = </a:t>
            </a:r>
            <a:r>
              <a:rPr lang="el-GR" altLang="en-US" sz="2400" dirty="0" smtClean="0">
                <a:solidFill>
                  <a:srgbClr val="0070C0"/>
                </a:solidFill>
                <a:sym typeface="Symbol" charset="2"/>
              </a:rPr>
              <a:t>φ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(c, x</a:t>
            </a:r>
            <a:r>
              <a:rPr lang="en-US" altLang="en-US" sz="2400" baseline="-25000" dirty="0" smtClean="0">
                <a:solidFill>
                  <a:srgbClr val="0070C0"/>
                </a:solidFill>
                <a:sym typeface="Symbol" charset="2"/>
              </a:rPr>
              <a:t>2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, …, </a:t>
            </a:r>
            <a:r>
              <a:rPr lang="en-US" altLang="en-US" sz="2400" dirty="0" err="1" smtClean="0">
                <a:solidFill>
                  <a:srgbClr val="0070C0"/>
                </a:solidFill>
                <a:sym typeface="Symbol" charset="2"/>
              </a:rPr>
              <a:t>x</a:t>
            </a:r>
            <a:r>
              <a:rPr lang="en-US" altLang="en-US" sz="2400" baseline="-25000" dirty="0" err="1" smtClean="0">
                <a:solidFill>
                  <a:srgbClr val="0070C0"/>
                </a:solidFill>
                <a:sym typeface="Symbol" charset="2"/>
              </a:rPr>
              <a:t>n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) has k</a:t>
            </a:r>
            <a:r>
              <a:rPr lang="en-US" altLang="en-US" sz="2400" baseline="-25000" dirty="0" smtClean="0">
                <a:solidFill>
                  <a:srgbClr val="0070C0"/>
                </a:solidFill>
                <a:sym typeface="Symbol" charset="2"/>
              </a:rPr>
              <a:t>c</a:t>
            </a:r>
            <a:r>
              <a:rPr lang="en-US" altLang="en-US" sz="2400" dirty="0" smtClean="0">
                <a:solidFill>
                  <a:srgbClr val="0070C0"/>
                </a:solidFill>
                <a:sym typeface="Symbol" charset="2"/>
              </a:rPr>
              <a:t> satisfying assignments”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sym typeface="Symbol" charset="2"/>
              </a:rPr>
              <a:t>at end, verifier can check for itself.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7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68712" y="102033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>
                <a:sym typeface="Symbol" charset="2"/>
              </a:rPr>
              <a:t>Analysis of the first attempt:</a:t>
            </a:r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</a:rPr>
              <a:t>Completeness</a:t>
            </a:r>
            <a:r>
              <a:rPr lang="en-US" altLang="en-US" sz="2400" dirty="0" smtClean="0"/>
              <a:t>: </a:t>
            </a:r>
            <a:r>
              <a:rPr lang="el-GR" altLang="en-US" sz="2400" dirty="0" smtClean="0">
                <a:sym typeface="Symbol" charset="2"/>
              </a:rPr>
              <a:t>φ</a:t>
            </a:r>
            <a:r>
              <a:rPr lang="en-US" altLang="en-US" sz="2400" dirty="0" smtClean="0">
                <a:sym typeface="Symbol" charset="2"/>
              </a:rPr>
              <a:t>(x</a:t>
            </a:r>
            <a:r>
              <a:rPr lang="en-US" altLang="en-US" sz="2400" baseline="-25000" dirty="0" smtClean="0">
                <a:sym typeface="Symbol" charset="2"/>
              </a:rPr>
              <a:t>1</a:t>
            </a:r>
            <a:r>
              <a:rPr lang="en-US" altLang="en-US" sz="2400" dirty="0" smtClean="0">
                <a:sym typeface="Symbol" charset="2"/>
              </a:rPr>
              <a:t>, x</a:t>
            </a:r>
            <a:r>
              <a:rPr lang="en-US" altLang="en-US" sz="2400" baseline="-25000" dirty="0" smtClean="0">
                <a:sym typeface="Symbol" charset="2"/>
              </a:rPr>
              <a:t>2</a:t>
            </a:r>
            <a:r>
              <a:rPr lang="en-US" altLang="en-US" sz="2400" dirty="0" smtClean="0">
                <a:sym typeface="Symbol" charset="2"/>
              </a:rPr>
              <a:t>, …, </a:t>
            </a:r>
            <a:r>
              <a:rPr lang="en-US" altLang="en-US" sz="2400" dirty="0" err="1" smtClean="0">
                <a:sym typeface="Symbol" charset="2"/>
              </a:rPr>
              <a:t>x</a:t>
            </a:r>
            <a:r>
              <a:rPr lang="en-US" altLang="en-US" sz="2400" baseline="-25000" dirty="0" err="1" smtClean="0">
                <a:sym typeface="Symbol" charset="2"/>
              </a:rPr>
              <a:t>n</a:t>
            </a:r>
            <a:r>
              <a:rPr lang="en-US" altLang="en-US" sz="2400" dirty="0" smtClean="0">
                <a:sym typeface="Symbol" charset="2"/>
              </a:rPr>
              <a:t>) has k satisfying assignments  accept with prob. 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1</a:t>
            </a:r>
          </a:p>
          <a:p>
            <a:pPr lvl="1"/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Soundness</a:t>
            </a:r>
            <a:r>
              <a:rPr lang="en-US" altLang="en-US" sz="2400" dirty="0" smtClean="0">
                <a:sym typeface="Symbol" charset="2"/>
              </a:rPr>
              <a:t>: </a:t>
            </a:r>
            <a:r>
              <a:rPr lang="el-GR" altLang="en-US" sz="2400" dirty="0" smtClean="0">
                <a:sym typeface="Symbol" charset="2"/>
              </a:rPr>
              <a:t>φ</a:t>
            </a:r>
            <a:r>
              <a:rPr lang="en-US" altLang="en-US" sz="2400" dirty="0" smtClean="0">
                <a:sym typeface="Symbol" charset="2"/>
              </a:rPr>
              <a:t>(x</a:t>
            </a:r>
            <a:r>
              <a:rPr lang="en-US" altLang="en-US" sz="2400" baseline="-25000" dirty="0" smtClean="0">
                <a:sym typeface="Symbol" charset="2"/>
              </a:rPr>
              <a:t>1</a:t>
            </a:r>
            <a:r>
              <a:rPr lang="en-US" altLang="en-US" sz="2400" dirty="0" smtClean="0">
                <a:sym typeface="Symbol" charset="2"/>
              </a:rPr>
              <a:t>, x</a:t>
            </a:r>
            <a:r>
              <a:rPr lang="en-US" altLang="en-US" sz="2400" baseline="-25000" dirty="0" smtClean="0">
                <a:sym typeface="Symbol" charset="2"/>
              </a:rPr>
              <a:t>2</a:t>
            </a:r>
            <a:r>
              <a:rPr lang="en-US" altLang="en-US" sz="2400" dirty="0" smtClean="0">
                <a:sym typeface="Symbol" charset="2"/>
              </a:rPr>
              <a:t>, …, </a:t>
            </a:r>
            <a:r>
              <a:rPr lang="en-US" altLang="en-US" sz="2400" dirty="0" err="1" smtClean="0">
                <a:sym typeface="Symbol" charset="2"/>
              </a:rPr>
              <a:t>x</a:t>
            </a:r>
            <a:r>
              <a:rPr lang="en-US" altLang="en-US" sz="2400" baseline="-25000" dirty="0" err="1" smtClean="0">
                <a:sym typeface="Symbol" charset="2"/>
              </a:rPr>
              <a:t>n</a:t>
            </a:r>
            <a:r>
              <a:rPr lang="en-US" altLang="en-US" sz="2400" dirty="0" smtClean="0">
                <a:sym typeface="Symbol" charset="2"/>
              </a:rPr>
              <a:t>) does not have k satisfying assigns.  accept prob. 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 1 – 2</a:t>
            </a:r>
            <a:r>
              <a:rPr lang="en-US" altLang="en-US" sz="2400" baseline="30000" dirty="0" smtClean="0">
                <a:solidFill>
                  <a:srgbClr val="FF0000"/>
                </a:solidFill>
                <a:sym typeface="Symbol" charset="2"/>
              </a:rPr>
              <a:t>-n</a:t>
            </a:r>
          </a:p>
          <a:p>
            <a:pPr lvl="1"/>
            <a:endParaRPr lang="en-US" altLang="en-US" sz="2400" dirty="0" smtClean="0">
              <a:solidFill>
                <a:srgbClr val="FF0000"/>
              </a:solidFill>
              <a:sym typeface="Symbol" charset="2"/>
            </a:endParaRPr>
          </a:p>
          <a:p>
            <a:pPr lvl="1"/>
            <a:r>
              <a:rPr lang="en-US" altLang="en-US" sz="2400" dirty="0" smtClean="0">
                <a:sym typeface="Symbol" charset="2"/>
              </a:rPr>
              <a:t>Why? It is possible that k is only off by one; verifier only catches prover if coin flips c are successive bits of this assignment</a:t>
            </a:r>
            <a:endParaRPr lang="en-US" altLang="en-US" sz="24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116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 smtClean="0">
                <a:solidFill>
                  <a:srgbClr val="00B050"/>
                </a:solidFill>
                <a:sym typeface="Symbol" charset="2"/>
              </a:rPr>
              <a:t>Solution</a:t>
            </a:r>
            <a:r>
              <a:rPr lang="en-US" altLang="en-US" dirty="0" smtClean="0">
                <a:sym typeface="Symbol" charset="2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accent2"/>
                </a:solidFill>
                <a:sym typeface="Symbol" charset="2"/>
              </a:rPr>
              <a:t>replace {0,1}</a:t>
            </a:r>
            <a:r>
              <a:rPr lang="en-US" altLang="en-US" baseline="30000" dirty="0" smtClean="0">
                <a:solidFill>
                  <a:schemeClr val="accent2"/>
                </a:solidFill>
                <a:sym typeface="Symbol" charset="2"/>
              </a:rPr>
              <a:t>n</a:t>
            </a:r>
            <a:r>
              <a:rPr lang="en-US" altLang="en-US" dirty="0" smtClean="0">
                <a:solidFill>
                  <a:schemeClr val="accent2"/>
                </a:solidFill>
                <a:sym typeface="Symbol" charset="2"/>
              </a:rPr>
              <a:t> with (</a:t>
            </a:r>
            <a:r>
              <a:rPr lang="en-US" altLang="en-US" dirty="0" err="1" smtClean="0">
                <a:solidFill>
                  <a:schemeClr val="accent2"/>
                </a:solidFill>
                <a:sym typeface="Symbol" charset="2"/>
              </a:rPr>
              <a:t>F</a:t>
            </a:r>
            <a:r>
              <a:rPr lang="en-US" altLang="en-US" baseline="-25000" dirty="0" err="1" smtClean="0">
                <a:solidFill>
                  <a:schemeClr val="accent2"/>
                </a:solidFill>
                <a:sym typeface="Symbol" charset="2"/>
              </a:rPr>
              <a:t>q</a:t>
            </a:r>
            <a:r>
              <a:rPr lang="en-US" altLang="en-US" dirty="0" smtClean="0">
                <a:solidFill>
                  <a:schemeClr val="accent2"/>
                </a:solidFill>
                <a:sym typeface="Symbol" charset="2"/>
              </a:rPr>
              <a:t>)</a:t>
            </a:r>
            <a:r>
              <a:rPr lang="en-US" altLang="en-US" baseline="30000" dirty="0" smtClean="0">
                <a:solidFill>
                  <a:schemeClr val="accent2"/>
                </a:solidFill>
                <a:sym typeface="Symbol" charset="2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verifier substitutes </a:t>
            </a:r>
            <a:r>
              <a:rPr lang="en-US" altLang="en-US" dirty="0" smtClean="0">
                <a:solidFill>
                  <a:schemeClr val="accent2"/>
                </a:solidFill>
                <a:sym typeface="Symbol" charset="2"/>
              </a:rPr>
              <a:t>random field element</a:t>
            </a:r>
            <a:r>
              <a:rPr lang="en-US" altLang="en-US" dirty="0" smtClean="0">
                <a:sym typeface="Symbol" charset="2"/>
              </a:rPr>
              <a:t> at each step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ym typeface="Symbol" charset="2"/>
              </a:rPr>
              <a:t>Two different polynomials of degree less than </a:t>
            </a:r>
            <a:r>
              <a:rPr lang="en-US" altLang="en-US" dirty="0" smtClean="0">
                <a:solidFill>
                  <a:srgbClr val="0070C0"/>
                </a:solidFill>
                <a:sym typeface="Symbol" charset="2"/>
              </a:rPr>
              <a:t>d</a:t>
            </a:r>
            <a:r>
              <a:rPr lang="en-US" altLang="en-US" dirty="0" smtClean="0">
                <a:sym typeface="Symbol" charset="2"/>
              </a:rPr>
              <a:t> agree on at most </a:t>
            </a:r>
            <a:r>
              <a:rPr lang="en-US" altLang="en-US" dirty="0" smtClean="0">
                <a:solidFill>
                  <a:srgbClr val="0070C0"/>
                </a:solidFill>
                <a:sym typeface="Symbol" charset="2"/>
              </a:rPr>
              <a:t>d</a:t>
            </a:r>
            <a:r>
              <a:rPr lang="en-US" altLang="en-US" dirty="0" smtClean="0">
                <a:sym typeface="Symbol" charset="2"/>
              </a:rPr>
              <a:t> points</a:t>
            </a:r>
          </a:p>
          <a:p>
            <a:pPr lvl="1">
              <a:lnSpc>
                <a:spcPct val="90000"/>
              </a:lnSpc>
            </a:pPr>
            <a:endParaRPr lang="en-US" altLang="en-US" dirty="0" smtClean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42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5258" y="106494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err="1" smtClean="0">
                <a:solidFill>
                  <a:srgbClr val="00B050"/>
                </a:solidFill>
              </a:rPr>
              <a:t>Arithmetization</a:t>
            </a:r>
            <a:r>
              <a:rPr lang="en-US" altLang="en-US" sz="2800" dirty="0" smtClean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altLang="en-US" sz="2400" dirty="0" smtClean="0"/>
              <a:t>transform </a:t>
            </a:r>
            <a:r>
              <a:rPr lang="el-GR" altLang="en-US" sz="24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(x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, …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</a:t>
            </a:r>
            <a:r>
              <a:rPr lang="en-US" altLang="en-US" sz="2400" dirty="0" smtClean="0"/>
              <a:t> into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polynomial</a:t>
            </a:r>
            <a:r>
              <a:rPr lang="en-US" altLang="en-US" sz="2400" dirty="0" smtClean="0">
                <a:solidFill>
                  <a:srgbClr val="7030A0"/>
                </a:solidFill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p</a:t>
            </a:r>
            <a:r>
              <a:rPr lang="el-GR" altLang="en-US" sz="2400" baseline="-250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(x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, x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2</a:t>
            </a:r>
            <a:r>
              <a:rPr lang="en-US" altLang="en-US" sz="2400" dirty="0" smtClean="0">
                <a:solidFill>
                  <a:schemeClr val="accent2"/>
                </a:solidFill>
              </a:rPr>
              <a:t>, … </a:t>
            </a:r>
            <a:r>
              <a:rPr lang="en-US" altLang="en-US" sz="2400" dirty="0" err="1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</a:rPr>
              <a:t>)</a:t>
            </a:r>
            <a:r>
              <a:rPr lang="en-US" altLang="en-US" sz="2400" dirty="0" smtClean="0"/>
              <a:t> of degree d over a field </a:t>
            </a:r>
            <a:r>
              <a:rPr lang="en-US" altLang="en-US" sz="2400" dirty="0" err="1" smtClean="0"/>
              <a:t>F</a:t>
            </a:r>
            <a:r>
              <a:rPr lang="en-US" altLang="en-US" sz="2400" baseline="-25000" dirty="0" err="1" smtClean="0"/>
              <a:t>q</a:t>
            </a:r>
            <a:r>
              <a:rPr lang="en-US" altLang="en-US" sz="2400" dirty="0" smtClean="0"/>
              <a:t>; q prime &gt; 2</a:t>
            </a:r>
            <a:r>
              <a:rPr lang="en-US" altLang="en-US" sz="2400" baseline="30000" dirty="0" smtClean="0"/>
              <a:t>n</a:t>
            </a:r>
            <a:endParaRPr lang="en-US" altLang="en-US" sz="2400" baseline="-25000" dirty="0" smtClean="0"/>
          </a:p>
          <a:p>
            <a:pPr lvl="1"/>
            <a:r>
              <a:rPr lang="en-US" altLang="en-US" sz="2400" dirty="0" smtClean="0"/>
              <a:t>recursively:</a:t>
            </a:r>
          </a:p>
          <a:p>
            <a:pPr lvl="2"/>
            <a:r>
              <a:rPr lang="en-US" altLang="en-US" dirty="0" smtClean="0">
                <a:solidFill>
                  <a:srgbClr val="FF0000"/>
                </a:solidFill>
              </a:rPr>
              <a:t>x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 x</a:t>
            </a:r>
            <a:r>
              <a:rPr lang="en-US" altLang="en-US" baseline="-25000" dirty="0" smtClean="0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			</a:t>
            </a:r>
            <a:r>
              <a:rPr lang="en-US" altLang="en-US" sz="1600" dirty="0" smtClean="0">
                <a:solidFill>
                  <a:srgbClr val="FF0000"/>
                </a:solidFill>
                <a:sym typeface="Symbol" charset="2"/>
              </a:rPr>
              <a:t></a:t>
            </a:r>
            <a:r>
              <a:rPr lang="en-US" altLang="en-US" sz="1800" dirty="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</a:t>
            </a:r>
            <a:r>
              <a:rPr lang="el-GR" altLang="en-US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 (1 - p</a:t>
            </a:r>
            <a:r>
              <a:rPr lang="el-GR" altLang="en-US" baseline="-25000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l-GR" altLang="en-US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 </a:t>
            </a:r>
            <a:r>
              <a:rPr lang="el-GR" altLang="en-US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</a:rPr>
              <a:t>’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 (p</a:t>
            </a:r>
            <a:r>
              <a:rPr lang="el-GR" altLang="en-US" baseline="-25000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)(p</a:t>
            </a:r>
            <a:r>
              <a:rPr lang="el-GR" altLang="en-US" baseline="-25000" dirty="0" smtClean="0">
                <a:solidFill>
                  <a:srgbClr val="FF0000"/>
                </a:solidFill>
              </a:rPr>
              <a:t>φ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’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)</a:t>
            </a:r>
          </a:p>
          <a:p>
            <a:pPr lvl="2"/>
            <a:r>
              <a:rPr lang="el-GR" altLang="en-US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 </a:t>
            </a:r>
            <a:r>
              <a:rPr lang="el-GR" altLang="en-US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</a:rPr>
              <a:t>’ 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 1 - (1 - p</a:t>
            </a:r>
            <a:r>
              <a:rPr lang="el-GR" altLang="en-US" baseline="-25000" dirty="0" smtClean="0">
                <a:solidFill>
                  <a:srgbClr val="FF0000"/>
                </a:solidFill>
              </a:rPr>
              <a:t>φ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)(1 - p</a:t>
            </a:r>
            <a:r>
              <a:rPr lang="el-GR" altLang="en-US" baseline="-25000" dirty="0" smtClean="0">
                <a:solidFill>
                  <a:srgbClr val="FF0000"/>
                </a:solidFill>
              </a:rPr>
              <a:t>φ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’</a:t>
            </a:r>
            <a:r>
              <a:rPr lang="en-US" altLang="en-US" dirty="0" smtClean="0">
                <a:solidFill>
                  <a:srgbClr val="FF0000"/>
                </a:solidFill>
                <a:sym typeface="Symbol" charset="2"/>
              </a:rPr>
              <a:t>)</a:t>
            </a:r>
            <a:endParaRPr lang="en-US" altLang="en-US" sz="2000" dirty="0" smtClean="0">
              <a:solidFill>
                <a:srgbClr val="FF0000"/>
              </a:solidFill>
              <a:sym typeface="Symbol" charset="2"/>
            </a:endParaRPr>
          </a:p>
          <a:p>
            <a:pPr lvl="1"/>
            <a:r>
              <a:rPr lang="en-US" altLang="en-US" sz="2400" dirty="0" smtClean="0">
                <a:sym typeface="Symbol" charset="2"/>
              </a:rPr>
              <a:t>for all x  {0,1}</a:t>
            </a:r>
            <a:r>
              <a:rPr lang="en-US" altLang="en-US" sz="2400" baseline="30000" dirty="0" smtClean="0">
                <a:sym typeface="Symbol" charset="2"/>
              </a:rPr>
              <a:t>n</a:t>
            </a:r>
            <a:r>
              <a:rPr lang="en-US" altLang="en-US" sz="2400" dirty="0" smtClean="0">
                <a:sym typeface="Symbol" charset="2"/>
              </a:rPr>
              <a:t> we have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p</a:t>
            </a:r>
            <a:r>
              <a:rPr lang="el-GR" altLang="en-US" sz="2400" baseline="-250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(x) =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 </a:t>
            </a:r>
            <a:r>
              <a:rPr lang="el-GR" altLang="en-US" sz="24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(x)</a:t>
            </a:r>
            <a:r>
              <a:rPr lang="en-US" altLang="en-US" sz="2400" dirty="0" smtClean="0">
                <a:sym typeface="Symbol" charset="2"/>
              </a:rPr>
              <a:t>, i.e. agree on </a:t>
            </a:r>
            <a:r>
              <a:rPr lang="en-US" altLang="en-US" sz="2400" dirty="0" err="1" smtClean="0">
                <a:sym typeface="Symbol" charset="2"/>
              </a:rPr>
              <a:t>boolean</a:t>
            </a:r>
            <a:r>
              <a:rPr lang="en-US" altLang="en-US" sz="2400" dirty="0" smtClean="0">
                <a:sym typeface="Symbol" charset="2"/>
              </a:rPr>
              <a:t> inputs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degree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d 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 |</a:t>
            </a:r>
            <a:r>
              <a:rPr lang="el-GR" altLang="en-US" sz="24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518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24468" y="1009185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 smtClean="0"/>
              <a:t>Prover wishes to prove:</a:t>
            </a:r>
          </a:p>
          <a:p>
            <a:pPr algn="ctr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k = </a:t>
            </a:r>
            <a:r>
              <a:rPr lang="el-GR" altLang="en-US" sz="2400" dirty="0" smtClean="0">
                <a:solidFill>
                  <a:srgbClr val="FF0000"/>
                </a:solidFill>
              </a:rPr>
              <a:t>Σ</a:t>
            </a:r>
            <a:r>
              <a:rPr lang="en-US" altLang="en-US" sz="2400" baseline="-15000" dirty="0" smtClean="0">
                <a:solidFill>
                  <a:srgbClr val="FF0000"/>
                </a:solidFill>
              </a:rPr>
              <a:t>x</a:t>
            </a:r>
            <a:r>
              <a:rPr lang="en-US" altLang="en-US" sz="2400" baseline="-40000" dirty="0" smtClean="0">
                <a:solidFill>
                  <a:srgbClr val="FF0000"/>
                </a:solidFill>
              </a:rPr>
              <a:t>1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 = 0, 1</a:t>
            </a:r>
            <a:r>
              <a:rPr lang="el-GR" altLang="en-US" sz="2400" dirty="0" smtClean="0">
                <a:solidFill>
                  <a:srgbClr val="FF0000"/>
                </a:solidFill>
              </a:rPr>
              <a:t>Σ</a:t>
            </a:r>
            <a:r>
              <a:rPr lang="en-US" altLang="en-US" sz="2400" baseline="-15000" dirty="0" smtClean="0">
                <a:solidFill>
                  <a:srgbClr val="FF0000"/>
                </a:solidFill>
              </a:rPr>
              <a:t>x</a:t>
            </a:r>
            <a:r>
              <a:rPr lang="en-US" altLang="en-US" sz="2400" baseline="-40000" dirty="0" smtClean="0">
                <a:solidFill>
                  <a:srgbClr val="FF0000"/>
                </a:solidFill>
              </a:rPr>
              <a:t>2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 = 0,1 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…</a:t>
            </a:r>
            <a:r>
              <a:rPr lang="en-US" altLang="en-US" sz="2400" baseline="30000" dirty="0" smtClean="0">
                <a:solidFill>
                  <a:srgbClr val="FF0000"/>
                </a:solidFill>
              </a:rPr>
              <a:t> </a:t>
            </a:r>
            <a:r>
              <a:rPr lang="el-GR" altLang="en-US" sz="2400" dirty="0" smtClean="0">
                <a:solidFill>
                  <a:srgbClr val="FF0000"/>
                </a:solidFill>
              </a:rPr>
              <a:t>Σ</a:t>
            </a:r>
            <a:r>
              <a:rPr lang="en-US" altLang="en-US" sz="2400" baseline="-15000" dirty="0" err="1" smtClean="0">
                <a:solidFill>
                  <a:srgbClr val="FF0000"/>
                </a:solidFill>
              </a:rPr>
              <a:t>x</a:t>
            </a:r>
            <a:r>
              <a:rPr lang="en-US" altLang="en-US" sz="2400" baseline="-40000" dirty="0" err="1" smtClean="0">
                <a:solidFill>
                  <a:srgbClr val="FF0000"/>
                </a:solidFill>
              </a:rPr>
              <a:t>n</a:t>
            </a:r>
            <a:r>
              <a:rPr lang="en-US" altLang="en-US" sz="2400" baseline="-25000" dirty="0" smtClean="0">
                <a:solidFill>
                  <a:srgbClr val="FF0000"/>
                </a:solidFill>
              </a:rPr>
              <a:t> = 0, 1</a:t>
            </a:r>
            <a:r>
              <a:rPr lang="en-US" altLang="en-US" sz="2400" dirty="0" smtClean="0">
                <a:solidFill>
                  <a:srgbClr val="FF0000"/>
                </a:solidFill>
              </a:rPr>
              <a:t>p</a:t>
            </a:r>
            <a:r>
              <a:rPr lang="el-GR" altLang="en-US" sz="2400" baseline="-25000" dirty="0" smtClean="0">
                <a:solidFill>
                  <a:srgbClr val="FF0000"/>
                </a:solidFill>
              </a:rPr>
              <a:t>φ</a:t>
            </a:r>
            <a:r>
              <a:rPr lang="en-US" altLang="en-US" sz="2400" dirty="0" smtClean="0">
                <a:solidFill>
                  <a:srgbClr val="FF0000"/>
                </a:solidFill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x</a:t>
            </a:r>
            <a:r>
              <a:rPr lang="en-US" altLang="en-US" sz="24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, x</a:t>
            </a:r>
            <a:r>
              <a:rPr lang="en-US" altLang="en-US" sz="2400" baseline="-25000" dirty="0" smtClean="0">
                <a:solidFill>
                  <a:srgbClr val="FF0000"/>
                </a:solidFill>
                <a:sym typeface="Symbol" charset="2"/>
              </a:rPr>
              <a:t>2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, …, </a:t>
            </a:r>
            <a:r>
              <a:rPr lang="en-US" altLang="en-US" sz="2400" dirty="0" err="1" smtClean="0">
                <a:solidFill>
                  <a:srgbClr val="FF0000"/>
                </a:solidFill>
                <a:sym typeface="Symbol" charset="2"/>
              </a:rPr>
              <a:t>x</a:t>
            </a:r>
            <a:r>
              <a:rPr lang="en-US" altLang="en-US" sz="2400" baseline="-25000" dirty="0" err="1" smtClean="0">
                <a:solidFill>
                  <a:srgbClr val="FF0000"/>
                </a:solidFill>
                <a:sym typeface="Symbol" charset="2"/>
              </a:rPr>
              <a:t>n</a:t>
            </a:r>
            <a:r>
              <a:rPr lang="en-US" altLang="en-US" sz="2400" dirty="0" smtClean="0">
                <a:solidFill>
                  <a:srgbClr val="FF0000"/>
                </a:solidFill>
                <a:sym typeface="Symbol" charset="2"/>
              </a:rPr>
              <a:t>)</a:t>
            </a:r>
            <a:endParaRPr lang="en-US" altLang="en-US" sz="2800" dirty="0" smtClean="0">
              <a:solidFill>
                <a:srgbClr val="FF0000"/>
              </a:solidFill>
              <a:sym typeface="Symbol" charset="2"/>
            </a:endParaRPr>
          </a:p>
          <a:p>
            <a:r>
              <a:rPr lang="en-US" altLang="en-US" sz="2800" dirty="0" smtClean="0">
                <a:sym typeface="Symbol" charset="2"/>
              </a:rPr>
              <a:t>Define </a:t>
            </a:r>
            <a:r>
              <a:rPr lang="en-US" altLang="en-US" sz="2800" dirty="0" smtClean="0">
                <a:solidFill>
                  <a:srgbClr val="7030A0"/>
                </a:solidFill>
                <a:sym typeface="Symbol" charset="2"/>
              </a:rPr>
              <a:t>polynomial</a:t>
            </a:r>
            <a:r>
              <a:rPr lang="en-US" altLang="en-US" sz="2800" dirty="0" smtClean="0">
                <a:sym typeface="Symbol" charset="2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p</a:t>
            </a:r>
            <a:r>
              <a:rPr lang="en-US" altLang="en-US" sz="24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dirty="0" smtClean="0">
                <a:solidFill>
                  <a:srgbClr val="0070C0"/>
                </a:solidFill>
              </a:rPr>
              <a:t>x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= </a:t>
            </a:r>
            <a:r>
              <a:rPr lang="el-GR" altLang="en-US" sz="2400" dirty="0" smtClean="0">
                <a:solidFill>
                  <a:schemeClr val="accent2"/>
                </a:solidFill>
              </a:rPr>
              <a:t>Σ</a:t>
            </a:r>
            <a:r>
              <a:rPr lang="en-US" altLang="en-US" sz="2400" baseline="-15000" dirty="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40000" dirty="0" smtClean="0">
                <a:solidFill>
                  <a:schemeClr val="accent2"/>
                </a:solidFill>
              </a:rPr>
              <a:t>2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 = 0,1 </a:t>
            </a:r>
            <a:r>
              <a:rPr lang="en-US" altLang="en-US" sz="2400" b="1" baseline="30000" dirty="0" smtClean="0">
                <a:solidFill>
                  <a:schemeClr val="accent2"/>
                </a:solidFill>
              </a:rPr>
              <a:t>…</a:t>
            </a:r>
            <a:r>
              <a:rPr lang="en-US" altLang="en-US" sz="2400" baseline="30000" dirty="0" smtClean="0">
                <a:solidFill>
                  <a:schemeClr val="accent2"/>
                </a:solidFill>
              </a:rPr>
              <a:t> </a:t>
            </a:r>
            <a:r>
              <a:rPr lang="el-GR" altLang="en-US" sz="2400" dirty="0" smtClean="0">
                <a:solidFill>
                  <a:schemeClr val="accent2"/>
                </a:solidFill>
              </a:rPr>
              <a:t>Σ</a:t>
            </a:r>
            <a:r>
              <a:rPr lang="en-US" altLang="en-US" sz="2400" baseline="-15000" dirty="0" err="1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40000" dirty="0" err="1" smtClean="0">
                <a:solidFill>
                  <a:schemeClr val="accent2"/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 = 0, 1</a:t>
            </a:r>
            <a:r>
              <a:rPr lang="en-US" altLang="en-US" sz="2400" dirty="0" smtClean="0">
                <a:solidFill>
                  <a:schemeClr val="accent2"/>
                </a:solidFill>
              </a:rPr>
              <a:t>p</a:t>
            </a:r>
            <a:r>
              <a:rPr lang="el-GR" altLang="en-US" sz="2400" baseline="-250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dirty="0">
                <a:solidFill>
                  <a:srgbClr val="0070C0"/>
                </a:solidFill>
                <a:sym typeface="Symbol" charset="2"/>
              </a:rPr>
              <a:t>x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, x</a:t>
            </a:r>
            <a:r>
              <a:rPr lang="en-US" altLang="en-US" sz="2400" baseline="-25000" dirty="0" smtClean="0">
                <a:solidFill>
                  <a:schemeClr val="accent2"/>
                </a:solidFill>
                <a:sym typeface="Symbol" charset="2"/>
              </a:rPr>
              <a:t>2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, …, </a:t>
            </a:r>
            <a:r>
              <a:rPr lang="en-US" altLang="en-US" sz="2400" dirty="0" err="1" smtClean="0">
                <a:solidFill>
                  <a:schemeClr val="accent2"/>
                </a:solidFill>
                <a:sym typeface="Symbol" charset="2"/>
              </a:rPr>
              <a:t>x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sym typeface="Symbol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) </a:t>
            </a:r>
            <a:r>
              <a:rPr lang="en-US" altLang="en-US" sz="2800" dirty="0" smtClean="0">
                <a:solidFill>
                  <a:schemeClr val="accent2"/>
                </a:solidFill>
                <a:sym typeface="Symbol" charset="2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ym typeface="Symbol" charset="2"/>
              </a:rPr>
              <a:t>prover sends polynomial </a:t>
            </a:r>
            <a:r>
              <a:rPr lang="en-US" altLang="en-US" sz="2800" dirty="0" smtClean="0">
                <a:solidFill>
                  <a:schemeClr val="accent2"/>
                </a:solidFill>
                <a:sym typeface="Symbol" charset="2"/>
              </a:rPr>
              <a:t>p</a:t>
            </a:r>
            <a:r>
              <a:rPr lang="en-US" altLang="en-US" sz="2800" baseline="-25000" dirty="0" smtClean="0">
                <a:solidFill>
                  <a:schemeClr val="accent2"/>
                </a:solidFill>
                <a:sym typeface="Symbol" charset="2"/>
              </a:rPr>
              <a:t>1 </a:t>
            </a:r>
            <a:r>
              <a:rPr lang="en-US" altLang="en-US" sz="2800" dirty="0" smtClean="0">
                <a:solidFill>
                  <a:schemeClr val="accent2"/>
                </a:solidFill>
                <a:sym typeface="Symbol" charset="2"/>
              </a:rPr>
              <a:t>(</a:t>
            </a:r>
            <a:r>
              <a:rPr lang="en-US" altLang="en-US" sz="2800" dirty="0" smtClean="0">
                <a:solidFill>
                  <a:srgbClr val="0070C0"/>
                </a:solidFill>
                <a:sym typeface="Symbol" charset="2"/>
              </a:rPr>
              <a:t>x</a:t>
            </a:r>
            <a:r>
              <a:rPr lang="en-US" altLang="en-US" sz="2800" dirty="0" smtClean="0">
                <a:solidFill>
                  <a:schemeClr val="accent2"/>
                </a:solidFill>
                <a:sym typeface="Symbol" charset="2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ym typeface="Symbol" charset="2"/>
              </a:rPr>
              <a:t>verifier: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checks that p</a:t>
            </a:r>
            <a:r>
              <a:rPr lang="en-US" altLang="en-US" sz="24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(0) 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+ p</a:t>
            </a:r>
            <a:r>
              <a:rPr lang="en-US" altLang="en-US" sz="24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(1)</a:t>
            </a:r>
            <a:r>
              <a:rPr lang="en-US" altLang="en-US" sz="2400" baseline="-25000" dirty="0" smtClean="0">
                <a:solidFill>
                  <a:schemeClr val="accent2"/>
                </a:solidFill>
                <a:sym typeface="Symbol" charset="2"/>
              </a:rPr>
              <a:t> 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= k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sends random </a:t>
            </a:r>
            <a:r>
              <a:rPr lang="en-US" altLang="en-US" sz="2400" dirty="0" smtClean="0">
                <a:solidFill>
                  <a:srgbClr val="00B050"/>
                </a:solidFill>
                <a:sym typeface="Symbol" charset="2"/>
              </a:rPr>
              <a:t>z</a:t>
            </a:r>
            <a:r>
              <a:rPr lang="en-US" altLang="en-US" sz="2400" baseline="-25000" dirty="0" smtClean="0">
                <a:solidFill>
                  <a:srgbClr val="00B05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  </a:t>
            </a:r>
            <a:r>
              <a:rPr lang="en-US" altLang="en-US" sz="2400" dirty="0" err="1" smtClean="0">
                <a:solidFill>
                  <a:schemeClr val="accent2"/>
                </a:solidFill>
                <a:sym typeface="Symbol" charset="2"/>
              </a:rPr>
              <a:t>F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sym typeface="Symbol" charset="2"/>
              </a:rPr>
              <a:t>q</a:t>
            </a:r>
            <a:endParaRPr lang="en-US" altLang="en-US" sz="2400" baseline="-25000" dirty="0" smtClean="0">
              <a:solidFill>
                <a:schemeClr val="accent2"/>
              </a:solidFill>
              <a:sym typeface="Symbol" charset="2"/>
            </a:endParaRPr>
          </a:p>
          <a:p>
            <a:pPr>
              <a:spcBef>
                <a:spcPct val="0"/>
              </a:spcBef>
            </a:pPr>
            <a:r>
              <a:rPr lang="en-US" altLang="en-US" sz="2800" dirty="0" smtClean="0">
                <a:sym typeface="Symbol" charset="2"/>
              </a:rPr>
              <a:t>continue with proof that </a:t>
            </a:r>
          </a:p>
          <a:p>
            <a:pPr algn="ctr">
              <a:buFontTx/>
              <a:buNone/>
            </a:pP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p</a:t>
            </a:r>
            <a:r>
              <a:rPr lang="en-US" altLang="en-US" sz="2400" baseline="-25000" dirty="0" smtClean="0">
                <a:solidFill>
                  <a:srgbClr val="FF000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dirty="0">
                <a:solidFill>
                  <a:srgbClr val="00B050"/>
                </a:solidFill>
                <a:sym typeface="Symbol" charset="2"/>
              </a:rPr>
              <a:t>z</a:t>
            </a:r>
            <a:r>
              <a:rPr lang="en-US" altLang="en-US" sz="2400" baseline="-25000" dirty="0">
                <a:solidFill>
                  <a:srgbClr val="00B05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</a:rPr>
              <a:t>) = </a:t>
            </a:r>
            <a:r>
              <a:rPr lang="el-GR" altLang="en-US" sz="2400" dirty="0" smtClean="0">
                <a:solidFill>
                  <a:schemeClr val="accent2"/>
                </a:solidFill>
              </a:rPr>
              <a:t>Σ</a:t>
            </a:r>
            <a:r>
              <a:rPr lang="en-US" altLang="en-US" sz="2400" baseline="-15000" dirty="0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40000" dirty="0" smtClean="0">
                <a:solidFill>
                  <a:schemeClr val="accent2"/>
                </a:solidFill>
              </a:rPr>
              <a:t>2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 = 0,1 </a:t>
            </a:r>
            <a:r>
              <a:rPr lang="en-US" altLang="en-US" sz="2400" b="1" baseline="30000" dirty="0" smtClean="0">
                <a:solidFill>
                  <a:schemeClr val="accent2"/>
                </a:solidFill>
              </a:rPr>
              <a:t>…</a:t>
            </a:r>
            <a:r>
              <a:rPr lang="en-US" altLang="en-US" sz="2400" baseline="30000" dirty="0" smtClean="0">
                <a:solidFill>
                  <a:schemeClr val="accent2"/>
                </a:solidFill>
              </a:rPr>
              <a:t> </a:t>
            </a:r>
            <a:r>
              <a:rPr lang="el-GR" altLang="en-US" sz="2400" dirty="0" smtClean="0">
                <a:solidFill>
                  <a:schemeClr val="accent2"/>
                </a:solidFill>
              </a:rPr>
              <a:t>Σ</a:t>
            </a:r>
            <a:r>
              <a:rPr lang="en-US" altLang="en-US" sz="2400" baseline="-15000" dirty="0" err="1" smtClean="0">
                <a:solidFill>
                  <a:schemeClr val="accent2"/>
                </a:solidFill>
              </a:rPr>
              <a:t>x</a:t>
            </a:r>
            <a:r>
              <a:rPr lang="en-US" altLang="en-US" sz="2400" baseline="-40000" dirty="0" err="1" smtClean="0">
                <a:solidFill>
                  <a:schemeClr val="accent2"/>
                </a:solidFill>
              </a:rPr>
              <a:t>n</a:t>
            </a:r>
            <a:r>
              <a:rPr lang="en-US" altLang="en-US" sz="2400" baseline="-25000" dirty="0" smtClean="0">
                <a:solidFill>
                  <a:schemeClr val="accent2"/>
                </a:solidFill>
              </a:rPr>
              <a:t> = 0, 1</a:t>
            </a:r>
            <a:r>
              <a:rPr lang="en-US" altLang="en-US" sz="2400" dirty="0" smtClean="0">
                <a:solidFill>
                  <a:schemeClr val="accent2"/>
                </a:solidFill>
              </a:rPr>
              <a:t>p</a:t>
            </a:r>
            <a:r>
              <a:rPr lang="el-GR" altLang="en-US" sz="2400" baseline="-25000" dirty="0" smtClean="0">
                <a:solidFill>
                  <a:schemeClr val="accent2"/>
                </a:solidFill>
              </a:rPr>
              <a:t>φ</a:t>
            </a:r>
            <a:r>
              <a:rPr lang="en-US" altLang="en-US" sz="2400" dirty="0" smtClean="0">
                <a:solidFill>
                  <a:schemeClr val="accent2"/>
                </a:solidFill>
              </a:rPr>
              <a:t>(</a:t>
            </a:r>
            <a:r>
              <a:rPr lang="en-US" altLang="en-US" sz="2400" dirty="0">
                <a:solidFill>
                  <a:srgbClr val="00B050"/>
                </a:solidFill>
                <a:sym typeface="Symbol" charset="2"/>
              </a:rPr>
              <a:t>z</a:t>
            </a:r>
            <a:r>
              <a:rPr lang="en-US" altLang="en-US" sz="2400" baseline="-25000" dirty="0">
                <a:solidFill>
                  <a:srgbClr val="00B050"/>
                </a:solidFill>
                <a:sym typeface="Symbol" charset="2"/>
              </a:rPr>
              <a:t>1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, x</a:t>
            </a:r>
            <a:r>
              <a:rPr lang="en-US" altLang="en-US" sz="2400" baseline="-25000" dirty="0" smtClean="0">
                <a:solidFill>
                  <a:schemeClr val="accent2"/>
                </a:solidFill>
                <a:sym typeface="Symbol" charset="2"/>
              </a:rPr>
              <a:t>2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, …, </a:t>
            </a:r>
            <a:r>
              <a:rPr lang="en-US" altLang="en-US" sz="2400" dirty="0" err="1" smtClean="0">
                <a:solidFill>
                  <a:schemeClr val="accent2"/>
                </a:solidFill>
                <a:sym typeface="Symbol" charset="2"/>
              </a:rPr>
              <a:t>x</a:t>
            </a:r>
            <a:r>
              <a:rPr lang="en-US" altLang="en-US" sz="2400" baseline="-25000" dirty="0" err="1" smtClean="0">
                <a:solidFill>
                  <a:schemeClr val="accent2"/>
                </a:solidFill>
                <a:sym typeface="Symbol" charset="2"/>
              </a:rPr>
              <a:t>n</a:t>
            </a:r>
            <a:r>
              <a:rPr lang="en-US" altLang="en-US" sz="2400" dirty="0" smtClean="0">
                <a:solidFill>
                  <a:schemeClr val="accent2"/>
                </a:solidFill>
                <a:sym typeface="Symbol" charset="2"/>
              </a:rPr>
              <a:t>)</a:t>
            </a:r>
            <a:endParaRPr lang="en-US" altLang="en-US" sz="2800" dirty="0" smtClean="0">
              <a:solidFill>
                <a:schemeClr val="accent2"/>
              </a:solidFill>
              <a:sym typeface="Symbol" charset="2"/>
            </a:endParaRPr>
          </a:p>
          <a:p>
            <a:r>
              <a:rPr lang="en-US" altLang="en-US" sz="2800" dirty="0" smtClean="0">
                <a:sym typeface="Symbol" charset="2"/>
              </a:rPr>
              <a:t>at end: verifier checks for itself</a:t>
            </a:r>
            <a:endParaRPr lang="en-US" altLang="en-US" sz="2800" dirty="0"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15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250902" y="1475252"/>
            <a:ext cx="9144000" cy="4830762"/>
            <a:chOff x="228600" y="1341438"/>
            <a:chExt cx="9144000" cy="4830762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508000" y="1524000"/>
              <a:ext cx="1320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u="sng" smtClean="0">
                  <a:solidFill>
                    <a:srgbClr val="333399"/>
                  </a:solidFill>
                  <a:latin typeface="Comic Sans MS" charset="0"/>
                </a:rPr>
                <a:t>Prover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6756400" y="1524000"/>
              <a:ext cx="1625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u="sng" smtClean="0">
                  <a:solidFill>
                    <a:srgbClr val="333399"/>
                  </a:solidFill>
                  <a:latin typeface="Comic Sans MS" charset="0"/>
                </a:rPr>
                <a:t>Verifier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3048000" y="2019300"/>
              <a:ext cx="2743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30" name="AutoShape 7"/>
            <p:cNvCxnSpPr>
              <a:cxnSpLocks noChangeShapeType="1"/>
            </p:cNvCxnSpPr>
            <p:nvPr/>
          </p:nvCxnSpPr>
          <p:spPr bwMode="auto">
            <a:xfrm rot="10800000" flipV="1">
              <a:off x="1168400" y="1341438"/>
              <a:ext cx="2057400" cy="18256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8"/>
            <p:cNvCxnSpPr>
              <a:cxnSpLocks noChangeShapeType="1"/>
            </p:cNvCxnSpPr>
            <p:nvPr/>
          </p:nvCxnSpPr>
          <p:spPr bwMode="auto">
            <a:xfrm>
              <a:off x="5410200" y="1341438"/>
              <a:ext cx="2159000" cy="182562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2" name="Text Box 9"/>
            <p:cNvSpPr txBox="1">
              <a:spLocks noChangeArrowheads="1"/>
            </p:cNvSpPr>
            <p:nvPr/>
          </p:nvSpPr>
          <p:spPr bwMode="auto">
            <a:xfrm>
              <a:off x="6019800" y="2000250"/>
              <a:ext cx="304800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(0)+p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(1)=k?</a:t>
              </a:r>
            </a:p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pick random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in F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q</a:t>
              </a:r>
              <a:endParaRPr lang="el-GR" altLang="en-US" sz="2400" smtClean="0">
                <a:solidFill>
                  <a:srgbClr val="333399"/>
                </a:solidFill>
                <a:latin typeface="Comic Sans MS" charset="0"/>
                <a:sym typeface="Symbol" charset="2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228600" y="1995488"/>
              <a:ext cx="51816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(x) = </a:t>
              </a:r>
              <a:r>
                <a:rPr lang="el-GR" altLang="en-US" sz="2400" smtClean="0">
                  <a:solidFill>
                    <a:srgbClr val="333399"/>
                  </a:solidFill>
                  <a:latin typeface="Comic Sans MS" charset="0"/>
                </a:rPr>
                <a:t>Σ</a:t>
              </a:r>
              <a:r>
                <a:rPr lang="en-US" altLang="en-US" sz="2400" baseline="-15000" smtClean="0">
                  <a:solidFill>
                    <a:srgbClr val="333399"/>
                  </a:solidFill>
                  <a:latin typeface="Comic Sans MS" charset="0"/>
                </a:rPr>
                <a:t>x</a:t>
              </a:r>
              <a:r>
                <a:rPr lang="en-US" altLang="en-US" sz="2400" baseline="-40000" smtClean="0">
                  <a:solidFill>
                    <a:srgbClr val="333399"/>
                  </a:solidFill>
                  <a:latin typeface="Comic Sans MS" charset="0"/>
                </a:rPr>
                <a:t>2,</a:t>
              </a:r>
              <a:r>
                <a:rPr lang="en-US" altLang="en-US" sz="2400" b="1" baseline="-25000" smtClean="0">
                  <a:solidFill>
                    <a:srgbClr val="333399"/>
                  </a:solidFill>
                  <a:latin typeface="Comic Sans MS" charset="0"/>
                </a:rPr>
                <a:t>…,</a:t>
              </a:r>
              <a:r>
                <a:rPr lang="en-US" altLang="en-US" sz="2400" baseline="-15000" smtClean="0">
                  <a:solidFill>
                    <a:srgbClr val="333399"/>
                  </a:solidFill>
                  <a:latin typeface="Comic Sans MS" charset="0"/>
                </a:rPr>
                <a:t>x</a:t>
              </a:r>
              <a:r>
                <a:rPr lang="en-US" altLang="en-US" sz="2400" baseline="-40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 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{0,1} 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l-GR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φ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</a:t>
              </a:r>
              <a:r>
                <a:rPr lang="en-US" altLang="en-US" sz="2800" b="1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x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x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2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…, x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) 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2209800" y="1752600"/>
              <a:ext cx="8413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(x)</a:t>
              </a: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>
              <a:off x="3048000" y="2552700"/>
              <a:ext cx="2743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5275263" y="2133600"/>
              <a:ext cx="4397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z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 altLang="en-US" sz="2400" smtClean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auto">
            <a:xfrm>
              <a:off x="228600" y="2590800"/>
              <a:ext cx="5791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2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(x) = </a:t>
              </a:r>
              <a:r>
                <a:rPr lang="el-GR" altLang="en-US" sz="2400" smtClean="0">
                  <a:solidFill>
                    <a:srgbClr val="333399"/>
                  </a:solidFill>
                  <a:latin typeface="Comic Sans MS" charset="0"/>
                </a:rPr>
                <a:t>Σ</a:t>
              </a:r>
              <a:r>
                <a:rPr lang="en-US" altLang="en-US" sz="2400" baseline="-15000" smtClean="0">
                  <a:solidFill>
                    <a:srgbClr val="333399"/>
                  </a:solidFill>
                  <a:latin typeface="Comic Sans MS" charset="0"/>
                </a:rPr>
                <a:t>x</a:t>
              </a:r>
              <a:r>
                <a:rPr lang="en-US" altLang="en-US" sz="2400" baseline="-40000" smtClean="0">
                  <a:solidFill>
                    <a:srgbClr val="333399"/>
                  </a:solidFill>
                  <a:latin typeface="Comic Sans MS" charset="0"/>
                </a:rPr>
                <a:t>3,</a:t>
              </a:r>
              <a:r>
                <a:rPr lang="en-US" altLang="en-US" sz="2400" b="1" baseline="-25000" smtClean="0">
                  <a:solidFill>
                    <a:srgbClr val="333399"/>
                  </a:solidFill>
                  <a:latin typeface="Comic Sans MS" charset="0"/>
                </a:rPr>
                <a:t>…,</a:t>
              </a:r>
              <a:r>
                <a:rPr lang="en-US" altLang="en-US" sz="2400" baseline="-15000" smtClean="0">
                  <a:solidFill>
                    <a:srgbClr val="333399"/>
                  </a:solidFill>
                  <a:latin typeface="Comic Sans MS" charset="0"/>
                </a:rPr>
                <a:t>x</a:t>
              </a:r>
              <a:r>
                <a:rPr lang="en-US" altLang="en-US" sz="2400" baseline="-40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 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{0,1} 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l-GR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φ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1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</a:t>
              </a:r>
              <a:r>
                <a:rPr lang="en-US" altLang="en-US" sz="2800" b="1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x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x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3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…, x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) </a:t>
              </a: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3048000" y="3295650"/>
              <a:ext cx="2743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2174875" y="3048000"/>
              <a:ext cx="8731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</a:rPr>
                <a:t>2</a:t>
              </a: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(x)</a:t>
              </a: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3048000" y="3752850"/>
              <a:ext cx="2743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5257800" y="3333750"/>
              <a:ext cx="471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z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</a:rPr>
                <a:t>2</a:t>
              </a:r>
              <a:endParaRPr lang="en-US" altLang="en-US" sz="2400" smtClean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019800" y="3124200"/>
              <a:ext cx="314960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2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(0)+p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2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(1)=p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(z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)?</a:t>
              </a:r>
            </a:p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pick random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2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in F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q</a:t>
              </a:r>
              <a:endParaRPr lang="el-GR" altLang="en-US" sz="2400" smtClean="0">
                <a:solidFill>
                  <a:srgbClr val="333399"/>
                </a:solidFill>
                <a:latin typeface="Comic Sans MS" charset="0"/>
                <a:sym typeface="Symbol" charset="2"/>
              </a:endParaRP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228600" y="3763963"/>
              <a:ext cx="58674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3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(x) = </a:t>
              </a:r>
              <a:r>
                <a:rPr lang="el-GR" altLang="en-US" sz="2400" smtClean="0">
                  <a:solidFill>
                    <a:srgbClr val="333399"/>
                  </a:solidFill>
                  <a:latin typeface="Comic Sans MS" charset="0"/>
                </a:rPr>
                <a:t>Σ</a:t>
              </a:r>
              <a:r>
                <a:rPr lang="en-US" altLang="en-US" sz="2400" baseline="-15000" smtClean="0">
                  <a:solidFill>
                    <a:srgbClr val="333399"/>
                  </a:solidFill>
                  <a:latin typeface="Comic Sans MS" charset="0"/>
                </a:rPr>
                <a:t>x</a:t>
              </a:r>
              <a:r>
                <a:rPr lang="en-US" altLang="en-US" sz="2400" baseline="-40000" smtClean="0">
                  <a:solidFill>
                    <a:srgbClr val="333399"/>
                  </a:solidFill>
                  <a:latin typeface="Comic Sans MS" charset="0"/>
                </a:rPr>
                <a:t>4,</a:t>
              </a:r>
              <a:r>
                <a:rPr lang="en-US" altLang="en-US" sz="2400" b="1" baseline="-25000" smtClean="0">
                  <a:solidFill>
                    <a:srgbClr val="333399"/>
                  </a:solidFill>
                  <a:latin typeface="Comic Sans MS" charset="0"/>
                </a:rPr>
                <a:t>…,</a:t>
              </a:r>
              <a:r>
                <a:rPr lang="en-US" altLang="en-US" sz="2400" baseline="-15000" smtClean="0">
                  <a:solidFill>
                    <a:srgbClr val="333399"/>
                  </a:solidFill>
                  <a:latin typeface="Comic Sans MS" charset="0"/>
                </a:rPr>
                <a:t>x</a:t>
              </a:r>
              <a:r>
                <a:rPr lang="en-US" altLang="en-US" sz="2400" baseline="-40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 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{0,1} 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l-GR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φ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1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2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</a:t>
              </a:r>
              <a:r>
                <a:rPr lang="en-US" altLang="en-US" sz="2800" b="1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x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x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4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 …, x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) 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6019800" y="4362450"/>
              <a:ext cx="314960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3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(0)+p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3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(1)=p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2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(z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2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)?</a:t>
              </a:r>
            </a:p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pick random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3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in F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q</a:t>
              </a:r>
              <a:endParaRPr lang="el-GR" altLang="en-US" sz="2400" smtClean="0">
                <a:solidFill>
                  <a:srgbClr val="333399"/>
                </a:solidFill>
                <a:latin typeface="Comic Sans MS" charset="0"/>
                <a:sym typeface="Symbol" charset="2"/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3048000" y="4533900"/>
              <a:ext cx="2743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2174875" y="4267200"/>
              <a:ext cx="8731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</a:rPr>
                <a:t>3</a:t>
              </a: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(x)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048000" y="5372100"/>
              <a:ext cx="274320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2192338" y="5105400"/>
              <a:ext cx="8556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</a:rPr>
                <a:t>n</a:t>
              </a: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</a:rPr>
                <a:t>(x)</a:t>
              </a: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6019800" y="5295900"/>
              <a:ext cx="3352800" cy="742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(0)+p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(1)=p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n-1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(z</a:t>
              </a:r>
              <a:r>
                <a:rPr lang="en-US" altLang="en-US" sz="2000" baseline="-25000" smtClean="0">
                  <a:solidFill>
                    <a:srgbClr val="333399"/>
                  </a:solidFill>
                  <a:latin typeface="Comic Sans MS" charset="0"/>
                </a:rPr>
                <a:t>n-1</a:t>
              </a:r>
              <a:r>
                <a:rPr lang="en-US" altLang="en-US" sz="2000" smtClean="0">
                  <a:solidFill>
                    <a:srgbClr val="333399"/>
                  </a:solidFill>
                  <a:latin typeface="Comic Sans MS" charset="0"/>
                </a:rPr>
                <a:t>)?</a:t>
              </a:r>
            </a:p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pick random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in F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q</a:t>
              </a:r>
              <a:endParaRPr lang="en-US" altLang="en-US" sz="2400" smtClean="0">
                <a:solidFill>
                  <a:srgbClr val="333399"/>
                </a:solidFill>
                <a:latin typeface="Comic Sans MS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3454400" y="4572000"/>
              <a:ext cx="4064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000000"/>
                  </a:solidFill>
                  <a:latin typeface="Comic Sans MS" charset="0"/>
                </a:rPr>
                <a:t>. . </a:t>
              </a: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2568575" y="5781675"/>
              <a:ext cx="3603625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p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) = p</a:t>
              </a:r>
              <a:r>
                <a:rPr lang="el-GR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φ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(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1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2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, …, z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n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)?</a:t>
              </a:r>
              <a:r>
                <a:rPr lang="en-US" altLang="en-US" sz="2800" smtClean="0">
                  <a:solidFill>
                    <a:srgbClr val="333399"/>
                  </a:solidFill>
                  <a:latin typeface="Comic Sans MS" charset="0"/>
                  <a:sym typeface="Symbol" charset="2"/>
                </a:rPr>
                <a:t> </a:t>
              </a:r>
              <a:endParaRPr lang="el-GR" altLang="en-US" sz="2800" smtClean="0">
                <a:solidFill>
                  <a:srgbClr val="333399"/>
                </a:solidFill>
                <a:latin typeface="Comic Sans MS" charset="0"/>
                <a:sym typeface="Symbol" charset="2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382885" y="525127"/>
            <a:ext cx="264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The actual protocol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5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6341" y="3211552"/>
                <a:ext cx="7560527" cy="1088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70C0"/>
                    </a:solidFill>
                  </a:rPr>
                  <a:t>Soundness</a:t>
                </a:r>
                <a:r>
                  <a:rPr lang="en-US" sz="2400" dirty="0" smtClean="0"/>
                  <a:t>: the probability that the verifier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reject</a:t>
                </a:r>
                <a:r>
                  <a:rPr lang="en-US" sz="2400" dirty="0" smtClean="0"/>
                  <a:t> is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𝑑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≥1−</m:t>
                    </m:r>
                    <m:f>
                      <m:f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charset="0"/>
                          </a:rPr>
                          <m:t>𝑛𝑑</m:t>
                        </m:r>
                      </m:num>
                      <m:den>
                        <m:r>
                          <a:rPr lang="en-US" sz="2400" b="0" i="1" smtClean="0">
                            <a:latin typeface="Cambria Math" charset="0"/>
                          </a:rPr>
                          <m:t>𝑞</m:t>
                        </m:r>
                      </m:den>
                    </m:f>
                    <m:r>
                      <a:rPr lang="en-US" sz="2400" b="0" i="1" smtClean="0">
                        <a:latin typeface="Cambria Math" charset="0"/>
                      </a:rPr>
                      <m:t>=1−</m:t>
                    </m:r>
                    <m:r>
                      <a:rPr lang="en-US" sz="2400" b="0" i="1" smtClean="0">
                        <a:latin typeface="Cambria Math" charset="0"/>
                      </a:rPr>
                      <m:t>𝑜</m:t>
                    </m:r>
                    <m:r>
                      <a:rPr lang="en-US" sz="2400" b="0" i="1" smtClean="0">
                        <a:latin typeface="Cambria Math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41" y="3211552"/>
                <a:ext cx="7560527" cy="1088696"/>
              </a:xfrm>
              <a:prstGeom prst="rect">
                <a:avLst/>
              </a:prstGeom>
              <a:blipFill rotWithShape="0">
                <a:blip r:embed="rId2"/>
                <a:stretch>
                  <a:fillRect l="-1210" t="-4494" r="-1452" b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36341" y="1616926"/>
            <a:ext cx="210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Completeness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08" y="1339076"/>
            <a:ext cx="1090961" cy="1066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693020" y="5093096"/>
                <a:ext cx="3178098" cy="680225"/>
              </a:xfrm>
              <a:prstGeom prst="roundRect">
                <a:avLst/>
              </a:prstGeom>
              <a:gradFill>
                <a:gsLst>
                  <a:gs pos="10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0070C0"/>
                    </a:solidFill>
                  </a:rPr>
                  <a:t>Theorem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#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⊆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𝐈𝐏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020" y="5093096"/>
                <a:ext cx="3178098" cy="680225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6838" y="971044"/>
            <a:ext cx="5726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actual power of interactive proof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10829" y="2163337"/>
            <a:ext cx="3044283" cy="758283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Theorem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</a:rPr>
              <a:t>IP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b="1" dirty="0" smtClean="0">
                <a:solidFill>
                  <a:schemeClr val="tx1"/>
                </a:solidFill>
              </a:rPr>
              <a:t>PSPACE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14039" y="3590693"/>
                <a:ext cx="767203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Proof idea</a:t>
                </a:r>
                <a:r>
                  <a:rPr lang="en-US" sz="2400" dirty="0" smtClean="0"/>
                  <a:t>: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⊇</m:t>
                    </m:r>
                  </m:oMath>
                </a14:m>
                <a:r>
                  <a:rPr lang="en-US" sz="2400" dirty="0" smtClean="0"/>
                  <a:t>: </a:t>
                </a:r>
                <a:r>
                  <a:rPr lang="en-US" sz="2400" dirty="0" err="1" smtClean="0"/>
                  <a:t>sumcheck</a:t>
                </a:r>
                <a:r>
                  <a:rPr lang="en-US" sz="2400" dirty="0" smtClean="0"/>
                  <a:t> protocol + linearization technique (to handle degree blowup)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sz="2400" dirty="0" smtClean="0"/>
                  <a:t>: The optimal strategy of the prover can be computed in polynomial space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3590693"/>
                <a:ext cx="7672039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1272" b="-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180" y="702526"/>
            <a:ext cx="689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Discrete mathematics from computer theorist’s view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562" y="1873405"/>
            <a:ext cx="291143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Number theory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Linear algebra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Abstract algebra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Graph theory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Probability theory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Mathematical logic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Coding theory </a:t>
            </a:r>
          </a:p>
          <a:p>
            <a:pPr marL="342900" indent="-342900">
              <a:buFont typeface="Arial" charset="0"/>
              <a:buChar char="•"/>
            </a:pPr>
            <a:r>
              <a:rPr lang="mr-IN" sz="2400" dirty="0" smtClean="0"/>
              <a:t>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140" y="1728438"/>
            <a:ext cx="2575932" cy="3434575"/>
          </a:xfrm>
          <a:prstGeom prst="rect">
            <a:avLst/>
          </a:prstGeom>
        </p:spPr>
      </p:pic>
      <p:pic>
        <p:nvPicPr>
          <p:cNvPr id="1026" name="Picture 2" descr="http://staff.ustc.edu.cn/~xujm/0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08" y="1728438"/>
            <a:ext cx="2296710" cy="340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3268" y="914401"/>
            <a:ext cx="4230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What about multi-provers?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277" y="4477439"/>
            <a:ext cx="675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More provers is less powerful to cheat the verifier</a:t>
            </a:r>
            <a:endParaRPr lang="en-US" sz="2400" dirty="0"/>
          </a:p>
        </p:txBody>
      </p:sp>
      <p:pic>
        <p:nvPicPr>
          <p:cNvPr id="1026" name="Picture 2" descr="mage result for interrog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51" y="1984917"/>
            <a:ext cx="3278459" cy="218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434" y="1984917"/>
            <a:ext cx="297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Police interrogation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3401122" y="5904539"/>
            <a:ext cx="2932770" cy="836341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Theorem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1" dirty="0">
                <a:solidFill>
                  <a:schemeClr val="tx1"/>
                </a:solidFill>
              </a:rPr>
              <a:t>MIP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b="1" dirty="0" smtClean="0">
                <a:solidFill>
                  <a:schemeClr val="tx1"/>
                </a:solidFill>
              </a:rPr>
              <a:t>NEXP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434" y="5320211"/>
            <a:ext cx="3848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More </a:t>
            </a:r>
            <a:r>
              <a:rPr lang="en-US" sz="2400" dirty="0" err="1" smtClean="0"/>
              <a:t>algebrize</a:t>
            </a:r>
            <a:r>
              <a:rPr lang="en-US" sz="2400" dirty="0" smtClean="0"/>
              <a:t> techniques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7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0175" y="691377"/>
            <a:ext cx="4222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Scaling it down: back to NP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596501" y="1569178"/>
                <a:ext cx="5520200" cy="780585"/>
              </a:xfrm>
              <a:prstGeom prst="roundRect">
                <a:avLst/>
              </a:prstGeom>
              <a:gradFill>
                <a:gsLst>
                  <a:gs pos="10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PCP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Theorem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𝐍𝐏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charset="0"/>
                      </a:rPr>
                      <m:t>𝐏𝐂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𝐏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1,1−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, 3)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01" y="1569178"/>
                <a:ext cx="5520200" cy="780585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68813" y="4784277"/>
            <a:ext cx="8064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Hide it, and gives it to the verifier</a:t>
            </a:r>
          </a:p>
          <a:p>
            <a:pPr algn="l" rtl="0">
              <a:spcBef>
                <a:spcPct val="50000"/>
              </a:spcBef>
            </a:pPr>
            <a:r>
              <a:rPr lang="en-US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Verifier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: picks constant number of cells randomly</a:t>
            </a:r>
          </a:p>
          <a:p>
            <a:pPr algn="l" rtl="0">
              <a:spcBef>
                <a:spcPct val="50000"/>
              </a:spcBef>
            </a:pPr>
            <a:r>
              <a:rPr lang="en-US" altLang="en-US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Accept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reject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(with some error) according to the 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  <a:ea typeface="Calibri" charset="0"/>
                <a:cs typeface="Calibri" charset="0"/>
              </a:rPr>
              <a:t>check</a:t>
            </a: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1764213" y="3660646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2413501" y="3662233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8"/>
          <p:cNvSpPr>
            <a:spLocks noChangeArrowheads="1"/>
          </p:cNvSpPr>
          <p:nvPr/>
        </p:nvSpPr>
        <p:spPr bwMode="auto">
          <a:xfrm>
            <a:off x="3061201" y="3662233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29"/>
          <p:cNvSpPr>
            <a:spLocks noChangeArrowheads="1"/>
          </p:cNvSpPr>
          <p:nvPr/>
        </p:nvSpPr>
        <p:spPr bwMode="auto">
          <a:xfrm>
            <a:off x="3710488" y="3663821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4356601" y="3662233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1"/>
          <p:cNvSpPr>
            <a:spLocks noChangeArrowheads="1"/>
          </p:cNvSpPr>
          <p:nvPr/>
        </p:nvSpPr>
        <p:spPr bwMode="auto">
          <a:xfrm>
            <a:off x="5005888" y="3663821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2"/>
          <p:cNvSpPr>
            <a:spLocks noChangeArrowheads="1"/>
          </p:cNvSpPr>
          <p:nvPr/>
        </p:nvSpPr>
        <p:spPr bwMode="auto">
          <a:xfrm>
            <a:off x="5653588" y="3662233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>
            <a:off x="6302876" y="3663821"/>
            <a:ext cx="6477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910263" y="3730496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1</a:t>
            </a:r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2556376" y="373367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0</a:t>
            </a: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3204076" y="373367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0</a:t>
            </a: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3853363" y="3733671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1</a:t>
            </a:r>
          </a:p>
        </p:txBody>
      </p:sp>
      <p:sp>
        <p:nvSpPr>
          <p:cNvPr id="45" name="Text Box 38"/>
          <p:cNvSpPr txBox="1">
            <a:spLocks noChangeArrowheads="1"/>
          </p:cNvSpPr>
          <p:nvPr/>
        </p:nvSpPr>
        <p:spPr bwMode="auto">
          <a:xfrm>
            <a:off x="4501063" y="3733671"/>
            <a:ext cx="503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1</a:t>
            </a:r>
          </a:p>
        </p:txBody>
      </p:sp>
      <p:sp>
        <p:nvSpPr>
          <p:cNvPr id="46" name="Text Box 39"/>
          <p:cNvSpPr txBox="1">
            <a:spLocks noChangeArrowheads="1"/>
          </p:cNvSpPr>
          <p:nvPr/>
        </p:nvSpPr>
        <p:spPr bwMode="auto">
          <a:xfrm>
            <a:off x="5150351" y="373367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0</a:t>
            </a: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5798051" y="373367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0</a:t>
            </a:r>
          </a:p>
        </p:txBody>
      </p:sp>
      <p:sp>
        <p:nvSpPr>
          <p:cNvPr id="48" name="Text Box 41"/>
          <p:cNvSpPr txBox="1">
            <a:spLocks noChangeArrowheads="1"/>
          </p:cNvSpPr>
          <p:nvPr/>
        </p:nvSpPr>
        <p:spPr bwMode="auto">
          <a:xfrm>
            <a:off x="6445751" y="3733671"/>
            <a:ext cx="5032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algn="r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charset="0"/>
                <a:cs typeface="David" charset="0"/>
              </a:rPr>
              <a:t>1</a:t>
            </a: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1764213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2413501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3061201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3708901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4356601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5005888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5653588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6301288" y="3662233"/>
            <a:ext cx="647700" cy="720725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>
            <a:off x="6085388" y="2941508"/>
            <a:ext cx="64770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>
            <a:off x="4716963" y="2941508"/>
            <a:ext cx="64770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" name="Picture 60" descr="MCBS00005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788" y="4597271"/>
            <a:ext cx="1408113" cy="160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8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5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5" grpId="1" animBg="1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073" y="959005"/>
            <a:ext cx="32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Why is </a:t>
            </a:r>
            <a:r>
              <a:rPr lang="en-US" sz="2800" b="1" smtClean="0">
                <a:solidFill>
                  <a:srgbClr val="002060"/>
                </a:solidFill>
              </a:rPr>
              <a:t>it important?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258" y="2107581"/>
            <a:ext cx="78616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Numerous applications: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(In)approximation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Protocols design: succinct zero-knowledge argument in block chain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mr-IN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34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493" y="3980985"/>
            <a:ext cx="243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Proof techniques: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5844" y="4783873"/>
            <a:ext cx="61315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Algebrize</a:t>
            </a:r>
            <a:r>
              <a:rPr lang="en-US" sz="2400" dirty="0" smtClean="0"/>
              <a:t> techniques: like </a:t>
            </a:r>
            <a:r>
              <a:rPr lang="en-US" sz="2400" dirty="0" err="1" smtClean="0"/>
              <a:t>sumcheck</a:t>
            </a:r>
            <a:r>
              <a:rPr lang="en-US" sz="2400" dirty="0" smtClean="0"/>
              <a:t> protocol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Expander graph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Coding theory: Walsh-</a:t>
            </a:r>
            <a:r>
              <a:rPr lang="en-US" sz="2400" dirty="0" err="1" smtClean="0"/>
              <a:t>Hadamard</a:t>
            </a:r>
            <a:r>
              <a:rPr lang="en-US" sz="2400" dirty="0" smtClean="0"/>
              <a:t> code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47493" y="1077952"/>
            <a:ext cx="488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High-level idea</a:t>
            </a:r>
            <a:r>
              <a:rPr lang="en-US" sz="2400" dirty="0" smtClean="0"/>
              <a:t>: error-correcting code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984917"/>
                <a:ext cx="78950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We need a mapping that transforms a code with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 to another code with distance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charset="0"/>
                      </a:rPr>
                      <m:t>2</m:t>
                    </m:r>
                    <m:r>
                      <a:rPr lang="en-US" sz="2400" i="1">
                        <a:solidFill>
                          <a:srgbClr val="00B050"/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, while the length of the </a:t>
                </a:r>
                <a:r>
                  <a:rPr lang="en-US" sz="2400" dirty="0" err="1" smtClean="0"/>
                  <a:t>codeword</a:t>
                </a:r>
                <a:r>
                  <a:rPr lang="en-US" sz="2400" dirty="0" smtClean="0"/>
                  <a:t> only increases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linearly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84917"/>
                <a:ext cx="7895063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158" t="-4061" r="-927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4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Expanding Graphs - Properties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6400" y="31432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Combinatorial:</a:t>
            </a:r>
            <a:r>
              <a:rPr lang="en-US" altLang="en-US" b="1" dirty="0">
                <a:solidFill>
                  <a:srgbClr val="33CC33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no small cuts, high connectivity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06400" y="38671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Probabilistic:</a:t>
            </a:r>
            <a:r>
              <a:rPr lang="en-US" altLang="en-US" b="1" dirty="0">
                <a:solidFill>
                  <a:srgbClr val="33CC33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rapid convergence of random walk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6400" y="45910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Algebraic:</a:t>
            </a:r>
            <a:r>
              <a:rPr lang="en-US" altLang="en-US" b="1" dirty="0">
                <a:solidFill>
                  <a:srgbClr val="33CC33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small second eigenvalue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400" y="5570538"/>
            <a:ext cx="8737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Theorem. 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en-US" altLang="en-US" b="1" dirty="0" err="1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Cheeger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Buser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Tanner, </a:t>
            </a:r>
            <a:r>
              <a:rPr lang="en-US" altLang="en-US" b="1" dirty="0" err="1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Alon-Milman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Alon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Jerrum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-Sinclair,…]:  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All properties are equivalent!</a:t>
            </a:r>
          </a:p>
        </p:txBody>
      </p:sp>
      <p:grpSp>
        <p:nvGrpSpPr>
          <p:cNvPr id="22535" name="Group 8"/>
          <p:cNvGrpSpPr>
            <a:grpSpLocks/>
          </p:cNvGrpSpPr>
          <p:nvPr/>
        </p:nvGrpSpPr>
        <p:grpSpPr bwMode="auto">
          <a:xfrm>
            <a:off x="2133600" y="1066800"/>
            <a:ext cx="4648200" cy="1981200"/>
            <a:chOff x="2895600" y="2133600"/>
            <a:chExt cx="4648200" cy="1981200"/>
          </a:xfrm>
        </p:grpSpPr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2895600" y="2133600"/>
              <a:ext cx="4648200" cy="1981200"/>
              <a:chOff x="1824" y="672"/>
              <a:chExt cx="2928" cy="1248"/>
            </a:xfrm>
          </p:grpSpPr>
          <p:sp>
            <p:nvSpPr>
              <p:cNvPr id="22556" name="Oval 9"/>
              <p:cNvSpPr>
                <a:spLocks noChangeArrowheads="1"/>
              </p:cNvSpPr>
              <p:nvPr/>
            </p:nvSpPr>
            <p:spPr bwMode="auto">
              <a:xfrm>
                <a:off x="1824" y="672"/>
                <a:ext cx="2928" cy="1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altLang="en-US" baseline="-25000"/>
              </a:p>
            </p:txBody>
          </p:sp>
          <p:sp>
            <p:nvSpPr>
              <p:cNvPr id="22557" name="Oval 11"/>
              <p:cNvSpPr>
                <a:spLocks noChangeArrowheads="1"/>
              </p:cNvSpPr>
              <p:nvPr/>
            </p:nvSpPr>
            <p:spPr bwMode="auto">
              <a:xfrm>
                <a:off x="2160" y="105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58" name="Oval 12"/>
              <p:cNvSpPr>
                <a:spLocks noChangeArrowheads="1"/>
              </p:cNvSpPr>
              <p:nvPr/>
            </p:nvSpPr>
            <p:spPr bwMode="auto">
              <a:xfrm>
                <a:off x="2448" y="8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59" name="Oval 13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0" name="Oval 14"/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1" name="Oval 15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2" name="Oval 16"/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3" name="Oval 17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4" name="Oval 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5" name="Oval 19"/>
              <p:cNvSpPr>
                <a:spLocks noChangeArrowheads="1"/>
              </p:cNvSpPr>
              <p:nvPr/>
            </p:nvSpPr>
            <p:spPr bwMode="auto">
              <a:xfrm>
                <a:off x="3792" y="168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6" name="Oval 20"/>
              <p:cNvSpPr>
                <a:spLocks noChangeArrowheads="1"/>
              </p:cNvSpPr>
              <p:nvPr/>
            </p:nvSpPr>
            <p:spPr bwMode="auto">
              <a:xfrm>
                <a:off x="3072" y="8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7" name="Oval 21"/>
              <p:cNvSpPr>
                <a:spLocks noChangeArrowheads="1"/>
              </p:cNvSpPr>
              <p:nvPr/>
            </p:nvSpPr>
            <p:spPr bwMode="auto">
              <a:xfrm>
                <a:off x="4464" y="124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8" name="Oval 2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569" name="Oval 2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altLang="en-US" baseline="-25000">
                  <a:latin typeface="Comic Sans MS" charset="0"/>
                </a:endParaRPr>
              </a:p>
            </p:txBody>
          </p:sp>
        </p:grpSp>
        <p:grpSp>
          <p:nvGrpSpPr>
            <p:cNvPr id="22537" name="Group 51"/>
            <p:cNvGrpSpPr>
              <a:grpSpLocks/>
            </p:cNvGrpSpPr>
            <p:nvPr/>
          </p:nvGrpSpPr>
          <p:grpSpPr bwMode="auto">
            <a:xfrm>
              <a:off x="3427415" y="2438404"/>
              <a:ext cx="3659188" cy="1371601"/>
              <a:chOff x="2159" y="864"/>
              <a:chExt cx="2305" cy="864"/>
            </a:xfrm>
          </p:grpSpPr>
          <p:sp>
            <p:nvSpPr>
              <p:cNvPr id="22538" name="Line 52"/>
              <p:cNvSpPr>
                <a:spLocks noChangeShapeType="1"/>
              </p:cNvSpPr>
              <p:nvPr/>
            </p:nvSpPr>
            <p:spPr bwMode="auto">
              <a:xfrm flipH="1">
                <a:off x="2159" y="1197"/>
                <a:ext cx="46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" name="Line 53"/>
              <p:cNvSpPr>
                <a:spLocks noChangeShapeType="1"/>
              </p:cNvSpPr>
              <p:nvPr/>
            </p:nvSpPr>
            <p:spPr bwMode="auto">
              <a:xfrm flipV="1">
                <a:off x="2304" y="100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0" name="Line 54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336" cy="9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Line 55"/>
              <p:cNvSpPr>
                <a:spLocks noChangeShapeType="1"/>
              </p:cNvSpPr>
              <p:nvPr/>
            </p:nvSpPr>
            <p:spPr bwMode="auto">
              <a:xfrm>
                <a:off x="2640" y="1392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Line 56"/>
              <p:cNvSpPr>
                <a:spLocks noChangeShapeType="1"/>
              </p:cNvSpPr>
              <p:nvPr/>
            </p:nvSpPr>
            <p:spPr bwMode="auto">
              <a:xfrm flipH="1" flipV="1">
                <a:off x="2544" y="1008"/>
                <a:ext cx="48" cy="24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Line 57"/>
              <p:cNvSpPr>
                <a:spLocks noChangeShapeType="1"/>
              </p:cNvSpPr>
              <p:nvPr/>
            </p:nvSpPr>
            <p:spPr bwMode="auto">
              <a:xfrm flipV="1">
                <a:off x="2592" y="912"/>
                <a:ext cx="480" cy="48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4" name="Line 58"/>
              <p:cNvSpPr>
                <a:spLocks noChangeShapeType="1"/>
              </p:cNvSpPr>
              <p:nvPr/>
            </p:nvSpPr>
            <p:spPr bwMode="auto">
              <a:xfrm flipH="1">
                <a:off x="2832" y="1344"/>
                <a:ext cx="48" cy="24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Line 59"/>
              <p:cNvSpPr>
                <a:spLocks noChangeShapeType="1"/>
              </p:cNvSpPr>
              <p:nvPr/>
            </p:nvSpPr>
            <p:spPr bwMode="auto">
              <a:xfrm>
                <a:off x="3168" y="960"/>
                <a:ext cx="48" cy="67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Line 60"/>
              <p:cNvSpPr>
                <a:spLocks noChangeShapeType="1"/>
              </p:cNvSpPr>
              <p:nvPr/>
            </p:nvSpPr>
            <p:spPr bwMode="auto">
              <a:xfrm>
                <a:off x="2880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Line 61"/>
              <p:cNvSpPr>
                <a:spLocks noChangeShapeType="1"/>
              </p:cNvSpPr>
              <p:nvPr/>
            </p:nvSpPr>
            <p:spPr bwMode="auto">
              <a:xfrm>
                <a:off x="2976" y="1296"/>
                <a:ext cx="576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Line 62"/>
              <p:cNvSpPr>
                <a:spLocks noChangeShapeType="1"/>
              </p:cNvSpPr>
              <p:nvPr/>
            </p:nvSpPr>
            <p:spPr bwMode="auto">
              <a:xfrm flipV="1">
                <a:off x="2976" y="912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Line 63"/>
              <p:cNvSpPr>
                <a:spLocks noChangeShapeType="1"/>
              </p:cNvSpPr>
              <p:nvPr/>
            </p:nvSpPr>
            <p:spPr bwMode="auto">
              <a:xfrm>
                <a:off x="3216" y="86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Line 64"/>
              <p:cNvSpPr>
                <a:spLocks noChangeShapeType="1"/>
              </p:cNvSpPr>
              <p:nvPr/>
            </p:nvSpPr>
            <p:spPr bwMode="auto">
              <a:xfrm flipV="1">
                <a:off x="3312" y="1536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65"/>
              <p:cNvSpPr>
                <a:spLocks noChangeShapeType="1"/>
              </p:cNvSpPr>
              <p:nvPr/>
            </p:nvSpPr>
            <p:spPr bwMode="auto">
              <a:xfrm flipH="1">
                <a:off x="3696" y="1200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66"/>
              <p:cNvSpPr>
                <a:spLocks noChangeShapeType="1"/>
              </p:cNvSpPr>
              <p:nvPr/>
            </p:nvSpPr>
            <p:spPr bwMode="auto">
              <a:xfrm flipH="1">
                <a:off x="3888" y="1200"/>
                <a:ext cx="48" cy="48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67"/>
              <p:cNvSpPr>
                <a:spLocks noChangeShapeType="1"/>
              </p:cNvSpPr>
              <p:nvPr/>
            </p:nvSpPr>
            <p:spPr bwMode="auto">
              <a:xfrm>
                <a:off x="3552" y="912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68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432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69"/>
              <p:cNvSpPr>
                <a:spLocks noChangeShapeType="1"/>
              </p:cNvSpPr>
              <p:nvPr/>
            </p:nvSpPr>
            <p:spPr bwMode="auto">
              <a:xfrm flipV="1">
                <a:off x="3936" y="1392"/>
                <a:ext cx="528" cy="33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2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69273" y="1200616"/>
            <a:ext cx="4648200" cy="1981200"/>
            <a:chOff x="2895600" y="2133600"/>
            <a:chExt cx="4648200" cy="1981200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95600" y="2133600"/>
              <a:ext cx="4648200" cy="1981200"/>
              <a:chOff x="1824" y="672"/>
              <a:chExt cx="2928" cy="1248"/>
            </a:xfrm>
          </p:grpSpPr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1824" y="672"/>
                <a:ext cx="2928" cy="12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altLang="en-US" baseline="-25000"/>
              </a:p>
            </p:txBody>
          </p:sp>
          <p:sp>
            <p:nvSpPr>
              <p:cNvPr id="24" name="Oval 11"/>
              <p:cNvSpPr>
                <a:spLocks noChangeArrowheads="1"/>
              </p:cNvSpPr>
              <p:nvPr/>
            </p:nvSpPr>
            <p:spPr bwMode="auto">
              <a:xfrm>
                <a:off x="2160" y="105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Oval 12"/>
              <p:cNvSpPr>
                <a:spLocks noChangeArrowheads="1"/>
              </p:cNvSpPr>
              <p:nvPr/>
            </p:nvSpPr>
            <p:spPr bwMode="auto">
              <a:xfrm>
                <a:off x="2448" y="8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Oval 13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Oval 14"/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Oval 15"/>
              <p:cNvSpPr>
                <a:spLocks noChangeArrowheads="1"/>
              </p:cNvSpPr>
              <p:nvPr/>
            </p:nvSpPr>
            <p:spPr bwMode="auto">
              <a:xfrm>
                <a:off x="2736" y="158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Oval 17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Oval 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3792" y="1680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Oval 20"/>
              <p:cNvSpPr>
                <a:spLocks noChangeArrowheads="1"/>
              </p:cNvSpPr>
              <p:nvPr/>
            </p:nvSpPr>
            <p:spPr bwMode="auto">
              <a:xfrm>
                <a:off x="3072" y="8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Oval 21"/>
              <p:cNvSpPr>
                <a:spLocks noChangeArrowheads="1"/>
              </p:cNvSpPr>
              <p:nvPr/>
            </p:nvSpPr>
            <p:spPr bwMode="auto">
              <a:xfrm>
                <a:off x="4464" y="1248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Oval 22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Oval 23"/>
              <p:cNvSpPr>
                <a:spLocks noChangeArrowheads="1"/>
              </p:cNvSpPr>
              <p:nvPr/>
            </p:nvSpPr>
            <p:spPr bwMode="auto">
              <a:xfrm>
                <a:off x="3888" y="1056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endParaRPr lang="en-US" altLang="en-US" baseline="-25000">
                  <a:latin typeface="Comic Sans MS" charset="0"/>
                </a:endParaRPr>
              </a:p>
            </p:txBody>
          </p:sp>
        </p:grpSp>
        <p:grpSp>
          <p:nvGrpSpPr>
            <p:cNvPr id="4" name="Group 51"/>
            <p:cNvGrpSpPr>
              <a:grpSpLocks/>
            </p:cNvGrpSpPr>
            <p:nvPr/>
          </p:nvGrpSpPr>
          <p:grpSpPr bwMode="auto">
            <a:xfrm>
              <a:off x="3427415" y="2438404"/>
              <a:ext cx="3659188" cy="1371601"/>
              <a:chOff x="2159" y="864"/>
              <a:chExt cx="2305" cy="864"/>
            </a:xfrm>
          </p:grpSpPr>
          <p:sp>
            <p:nvSpPr>
              <p:cNvPr id="5" name="Line 52"/>
              <p:cNvSpPr>
                <a:spLocks noChangeShapeType="1"/>
              </p:cNvSpPr>
              <p:nvPr/>
            </p:nvSpPr>
            <p:spPr bwMode="auto">
              <a:xfrm flipH="1">
                <a:off x="2159" y="1197"/>
                <a:ext cx="46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53"/>
              <p:cNvSpPr>
                <a:spLocks noChangeShapeType="1"/>
              </p:cNvSpPr>
              <p:nvPr/>
            </p:nvSpPr>
            <p:spPr bwMode="auto">
              <a:xfrm flipV="1">
                <a:off x="2304" y="100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54"/>
              <p:cNvSpPr>
                <a:spLocks noChangeShapeType="1"/>
              </p:cNvSpPr>
              <p:nvPr/>
            </p:nvSpPr>
            <p:spPr bwMode="auto">
              <a:xfrm flipV="1">
                <a:off x="2208" y="1344"/>
                <a:ext cx="336" cy="9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55"/>
              <p:cNvSpPr>
                <a:spLocks noChangeShapeType="1"/>
              </p:cNvSpPr>
              <p:nvPr/>
            </p:nvSpPr>
            <p:spPr bwMode="auto">
              <a:xfrm>
                <a:off x="2640" y="1392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56"/>
              <p:cNvSpPr>
                <a:spLocks noChangeShapeType="1"/>
              </p:cNvSpPr>
              <p:nvPr/>
            </p:nvSpPr>
            <p:spPr bwMode="auto">
              <a:xfrm flipH="1" flipV="1">
                <a:off x="2544" y="1008"/>
                <a:ext cx="48" cy="24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57"/>
              <p:cNvSpPr>
                <a:spLocks noChangeShapeType="1"/>
              </p:cNvSpPr>
              <p:nvPr/>
            </p:nvSpPr>
            <p:spPr bwMode="auto">
              <a:xfrm flipV="1">
                <a:off x="2592" y="912"/>
                <a:ext cx="480" cy="48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8"/>
              <p:cNvSpPr>
                <a:spLocks noChangeShapeType="1"/>
              </p:cNvSpPr>
              <p:nvPr/>
            </p:nvSpPr>
            <p:spPr bwMode="auto">
              <a:xfrm flipH="1">
                <a:off x="2832" y="1344"/>
                <a:ext cx="48" cy="24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59"/>
              <p:cNvSpPr>
                <a:spLocks noChangeShapeType="1"/>
              </p:cNvSpPr>
              <p:nvPr/>
            </p:nvSpPr>
            <p:spPr bwMode="auto">
              <a:xfrm>
                <a:off x="3168" y="960"/>
                <a:ext cx="48" cy="67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0"/>
              <p:cNvSpPr>
                <a:spLocks noChangeShapeType="1"/>
              </p:cNvSpPr>
              <p:nvPr/>
            </p:nvSpPr>
            <p:spPr bwMode="auto">
              <a:xfrm>
                <a:off x="2880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61"/>
              <p:cNvSpPr>
                <a:spLocks noChangeShapeType="1"/>
              </p:cNvSpPr>
              <p:nvPr/>
            </p:nvSpPr>
            <p:spPr bwMode="auto">
              <a:xfrm>
                <a:off x="2976" y="1296"/>
                <a:ext cx="576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62"/>
              <p:cNvSpPr>
                <a:spLocks noChangeShapeType="1"/>
              </p:cNvSpPr>
              <p:nvPr/>
            </p:nvSpPr>
            <p:spPr bwMode="auto">
              <a:xfrm flipV="1">
                <a:off x="2976" y="912"/>
                <a:ext cx="432" cy="33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3"/>
              <p:cNvSpPr>
                <a:spLocks noChangeShapeType="1"/>
              </p:cNvSpPr>
              <p:nvPr/>
            </p:nvSpPr>
            <p:spPr bwMode="auto">
              <a:xfrm>
                <a:off x="3216" y="86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4"/>
              <p:cNvSpPr>
                <a:spLocks noChangeShapeType="1"/>
              </p:cNvSpPr>
              <p:nvPr/>
            </p:nvSpPr>
            <p:spPr bwMode="auto">
              <a:xfrm flipV="1">
                <a:off x="3312" y="1536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5"/>
              <p:cNvSpPr>
                <a:spLocks noChangeShapeType="1"/>
              </p:cNvSpPr>
              <p:nvPr/>
            </p:nvSpPr>
            <p:spPr bwMode="auto">
              <a:xfrm flipH="1">
                <a:off x="3696" y="1200"/>
                <a:ext cx="192" cy="19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66"/>
              <p:cNvSpPr>
                <a:spLocks noChangeShapeType="1"/>
              </p:cNvSpPr>
              <p:nvPr/>
            </p:nvSpPr>
            <p:spPr bwMode="auto">
              <a:xfrm flipH="1">
                <a:off x="3888" y="1200"/>
                <a:ext cx="48" cy="480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67"/>
              <p:cNvSpPr>
                <a:spLocks noChangeShapeType="1"/>
              </p:cNvSpPr>
              <p:nvPr/>
            </p:nvSpPr>
            <p:spPr bwMode="auto">
              <a:xfrm>
                <a:off x="3552" y="912"/>
                <a:ext cx="336" cy="192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8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432" cy="144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69"/>
              <p:cNvSpPr>
                <a:spLocks noChangeShapeType="1"/>
              </p:cNvSpPr>
              <p:nvPr/>
            </p:nvSpPr>
            <p:spPr bwMode="auto">
              <a:xfrm flipV="1">
                <a:off x="3936" y="1392"/>
                <a:ext cx="528" cy="336"/>
              </a:xfrm>
              <a:prstGeom prst="line">
                <a:avLst/>
              </a:prstGeom>
              <a:noFill/>
              <a:ln w="28575">
                <a:solidFill>
                  <a:srgbClr val="9933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" name="Arc 36"/>
          <p:cNvSpPr/>
          <p:nvPr/>
        </p:nvSpPr>
        <p:spPr bwMode="auto">
          <a:xfrm>
            <a:off x="4936273" y="2648416"/>
            <a:ext cx="914400" cy="9144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10" charset="0"/>
              <a:ea typeface="Arial" pitchFamily="-110" charset="0"/>
              <a:cs typeface="Arial" pitchFamily="-110" charset="0"/>
            </a:endParaRPr>
          </a:p>
        </p:txBody>
      </p:sp>
      <p:sp>
        <p:nvSpPr>
          <p:cNvPr id="38" name="TextBox 43"/>
          <p:cNvSpPr txBox="1">
            <a:spLocks noChangeArrowheads="1"/>
          </p:cNvSpPr>
          <p:nvPr/>
        </p:nvSpPr>
        <p:spPr bwMode="auto">
          <a:xfrm>
            <a:off x="5774473" y="2953216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2040673" y="1124416"/>
            <a:ext cx="2209800" cy="2133600"/>
          </a:xfrm>
          <a:prstGeom prst="ellipse">
            <a:avLst/>
          </a:prstGeom>
          <a:solidFill>
            <a:srgbClr val="33CC33">
              <a:alpha val="47842"/>
            </a:srgbClr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>
                <a:latin typeface="Comic Sans MS" charset="0"/>
                <a:ea typeface="Comic Sans MS" charset="0"/>
                <a:cs typeface="Comic Sans MS" charset="0"/>
              </a:rPr>
              <a:t>S</a:t>
            </a:r>
          </a:p>
        </p:txBody>
      </p:sp>
      <p:sp>
        <p:nvSpPr>
          <p:cNvPr id="40" name="Line 57"/>
          <p:cNvSpPr>
            <a:spLocks noChangeShapeType="1"/>
          </p:cNvSpPr>
          <p:nvPr/>
        </p:nvSpPr>
        <p:spPr bwMode="auto">
          <a:xfrm flipV="1">
            <a:off x="3488473" y="1581616"/>
            <a:ext cx="762000" cy="7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2"/>
          <p:cNvSpPr>
            <a:spLocks noChangeShapeType="1"/>
          </p:cNvSpPr>
          <p:nvPr/>
        </p:nvSpPr>
        <p:spPr bwMode="auto">
          <a:xfrm flipV="1">
            <a:off x="4098073" y="1581616"/>
            <a:ext cx="685800" cy="533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61"/>
          <p:cNvSpPr>
            <a:spLocks noChangeShapeType="1"/>
          </p:cNvSpPr>
          <p:nvPr/>
        </p:nvSpPr>
        <p:spPr bwMode="auto">
          <a:xfrm>
            <a:off x="4098073" y="2191216"/>
            <a:ext cx="9144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>
            <a:off x="3945673" y="2800816"/>
            <a:ext cx="457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1985" y="4091458"/>
            <a:ext cx="84637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S |S|&lt; n/2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|E(</a:t>
            </a:r>
            <a:r>
              <a:rPr lang="en-US" altLang="en-US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S,S</a:t>
            </a:r>
            <a:r>
              <a:rPr lang="en-US" altLang="en-US" baseline="30000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c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)| &gt; α|</a:t>
            </a:r>
            <a:r>
              <a:rPr lang="en-US" altLang="en-US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S|d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(what we expect in a random </a:t>
            </a:r>
            <a:r>
              <a:rPr lang="en-US" alt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graph)</a:t>
            </a:r>
            <a:r>
              <a:rPr lang="en-US" altLang="en-US" dirty="0" smtClean="0">
                <a:latin typeface="Calibri" charset="0"/>
                <a:ea typeface="Calibri" charset="0"/>
                <a:cs typeface="Calibri" charset="0"/>
                <a:sym typeface="Symbol" charset="2"/>
              </a:rPr>
              <a:t>, α constant</a:t>
            </a:r>
            <a:endParaRPr lang="en-US" altLang="en-US" dirty="0">
              <a:latin typeface="Calibri" charset="0"/>
              <a:ea typeface="Calibri" charset="0"/>
              <a:cs typeface="Calibri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5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77200" cy="7921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Deterministic error reduction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895600"/>
            <a:ext cx="1844675" cy="1600200"/>
            <a:chOff x="2054" y="1824"/>
            <a:chExt cx="1162" cy="1008"/>
          </a:xfrm>
        </p:grpSpPr>
        <p:sp>
          <p:nvSpPr>
            <p:cNvPr id="65615" name="Rectangle 4"/>
            <p:cNvSpPr>
              <a:spLocks noChangeArrowheads="1"/>
            </p:cNvSpPr>
            <p:nvPr/>
          </p:nvSpPr>
          <p:spPr bwMode="auto">
            <a:xfrm>
              <a:off x="2400" y="2256"/>
              <a:ext cx="816" cy="57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6" name="Text Box 5"/>
            <p:cNvSpPr txBox="1">
              <a:spLocks noChangeArrowheads="1"/>
            </p:cNvSpPr>
            <p:nvPr/>
          </p:nvSpPr>
          <p:spPr bwMode="auto">
            <a:xfrm>
              <a:off x="2582" y="2381"/>
              <a:ext cx="4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omic Sans MS" charset="0"/>
                </a:rPr>
                <a:t>Alg</a:t>
              </a:r>
            </a:p>
          </p:txBody>
        </p:sp>
        <p:sp>
          <p:nvSpPr>
            <p:cNvPr id="65617" name="Text Box 6"/>
            <p:cNvSpPr txBox="1">
              <a:spLocks noChangeArrowheads="1"/>
            </p:cNvSpPr>
            <p:nvPr/>
          </p:nvSpPr>
          <p:spPr bwMode="auto">
            <a:xfrm>
              <a:off x="2054" y="2381"/>
              <a:ext cx="4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latin typeface="Comic Sans MS" charset="0"/>
                </a:rPr>
                <a:t>x</a:t>
              </a:r>
              <a:r>
                <a:rPr lang="en-US" altLang="en-US">
                  <a:latin typeface="Comic Sans MS" charset="0"/>
                  <a:sym typeface="Symbol" charset="2"/>
                </a:rPr>
                <a:t></a:t>
              </a:r>
              <a:endParaRPr lang="en-US" altLang="en-US">
                <a:latin typeface="Comic Sans MS" charset="0"/>
              </a:endParaRPr>
            </a:p>
          </p:txBody>
        </p:sp>
        <p:sp>
          <p:nvSpPr>
            <p:cNvPr id="65618" name="Text Box 7"/>
            <p:cNvSpPr txBox="1">
              <a:spLocks noChangeArrowheads="1"/>
            </p:cNvSpPr>
            <p:nvPr/>
          </p:nvSpPr>
          <p:spPr bwMode="auto">
            <a:xfrm>
              <a:off x="2688" y="1824"/>
              <a:ext cx="27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ym typeface="Symbol" charset="2"/>
                </a:rPr>
                <a:t>r</a:t>
              </a:r>
              <a:endParaRPr lang="en-US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895600" y="1066800"/>
            <a:ext cx="5594350" cy="1981200"/>
            <a:chOff x="1824" y="672"/>
            <a:chExt cx="3524" cy="1248"/>
          </a:xfrm>
        </p:grpSpPr>
        <p:sp>
          <p:nvSpPr>
            <p:cNvPr id="65600" name="Oval 9"/>
            <p:cNvSpPr>
              <a:spLocks noChangeArrowheads="1"/>
            </p:cNvSpPr>
            <p:nvPr/>
          </p:nvSpPr>
          <p:spPr bwMode="auto">
            <a:xfrm>
              <a:off x="1824" y="672"/>
              <a:ext cx="2928" cy="12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baseline="-25000"/>
            </a:p>
          </p:txBody>
        </p:sp>
        <p:sp>
          <p:nvSpPr>
            <p:cNvPr id="65601" name="Text Box 10"/>
            <p:cNvSpPr txBox="1">
              <a:spLocks noChangeArrowheads="1"/>
            </p:cNvSpPr>
            <p:nvPr/>
          </p:nvSpPr>
          <p:spPr bwMode="auto">
            <a:xfrm>
              <a:off x="4742" y="883"/>
              <a:ext cx="60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b="1" baseline="-250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{0,1}</a:t>
              </a:r>
              <a:r>
                <a:rPr lang="en-US" altLang="en-US" sz="2800" b="1" baseline="300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n</a:t>
              </a:r>
              <a:endParaRPr lang="en-US" altLang="en-US" sz="2800" b="1" baseline="-25000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eaLnBrk="1" hangingPunct="1"/>
              <a:r>
                <a:rPr lang="en-US" altLang="en-US" sz="2800" b="1" baseline="-250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random</a:t>
              </a:r>
            </a:p>
            <a:p>
              <a:pPr eaLnBrk="1" hangingPunct="1"/>
              <a:r>
                <a:rPr lang="en-US" altLang="en-US" sz="2800" b="1" baseline="-25000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strings</a:t>
              </a:r>
            </a:p>
          </p:txBody>
        </p:sp>
        <p:sp>
          <p:nvSpPr>
            <p:cNvPr id="65602" name="Oval 11"/>
            <p:cNvSpPr>
              <a:spLocks noChangeArrowheads="1"/>
            </p:cNvSpPr>
            <p:nvPr/>
          </p:nvSpPr>
          <p:spPr bwMode="auto">
            <a:xfrm>
              <a:off x="2160" y="1056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3" name="Oval 12"/>
            <p:cNvSpPr>
              <a:spLocks noChangeArrowheads="1"/>
            </p:cNvSpPr>
            <p:nvPr/>
          </p:nvSpPr>
          <p:spPr bwMode="auto">
            <a:xfrm>
              <a:off x="2448" y="86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4" name="Oval 13"/>
            <p:cNvSpPr>
              <a:spLocks noChangeArrowheads="1"/>
            </p:cNvSpPr>
            <p:nvPr/>
          </p:nvSpPr>
          <p:spPr bwMode="auto">
            <a:xfrm>
              <a:off x="2544" y="124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5" name="Oval 14"/>
            <p:cNvSpPr>
              <a:spLocks noChangeArrowheads="1"/>
            </p:cNvSpPr>
            <p:nvPr/>
          </p:nvSpPr>
          <p:spPr bwMode="auto">
            <a:xfrm>
              <a:off x="2064" y="134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6" name="Oval 15"/>
            <p:cNvSpPr>
              <a:spLocks noChangeArrowheads="1"/>
            </p:cNvSpPr>
            <p:nvPr/>
          </p:nvSpPr>
          <p:spPr bwMode="auto">
            <a:xfrm>
              <a:off x="2736" y="1584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7" name="Oval 16"/>
            <p:cNvSpPr>
              <a:spLocks noChangeArrowheads="1"/>
            </p:cNvSpPr>
            <p:nvPr/>
          </p:nvSpPr>
          <p:spPr bwMode="auto">
            <a:xfrm>
              <a:off x="2832" y="120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8" name="Oval 17"/>
            <p:cNvSpPr>
              <a:spLocks noChangeArrowheads="1"/>
            </p:cNvSpPr>
            <p:nvPr/>
          </p:nvSpPr>
          <p:spPr bwMode="auto">
            <a:xfrm>
              <a:off x="3168" y="163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09" name="Oval 18"/>
            <p:cNvSpPr>
              <a:spLocks noChangeArrowheads="1"/>
            </p:cNvSpPr>
            <p:nvPr/>
          </p:nvSpPr>
          <p:spPr bwMode="auto">
            <a:xfrm>
              <a:off x="3552" y="139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0" name="Oval 19"/>
            <p:cNvSpPr>
              <a:spLocks noChangeArrowheads="1"/>
            </p:cNvSpPr>
            <p:nvPr/>
          </p:nvSpPr>
          <p:spPr bwMode="auto">
            <a:xfrm>
              <a:off x="3792" y="1680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1" name="Oval 20"/>
            <p:cNvSpPr>
              <a:spLocks noChangeArrowheads="1"/>
            </p:cNvSpPr>
            <p:nvPr/>
          </p:nvSpPr>
          <p:spPr bwMode="auto">
            <a:xfrm>
              <a:off x="3072" y="816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2" name="Oval 21"/>
            <p:cNvSpPr>
              <a:spLocks noChangeArrowheads="1"/>
            </p:cNvSpPr>
            <p:nvPr/>
          </p:nvSpPr>
          <p:spPr bwMode="auto">
            <a:xfrm>
              <a:off x="4464" y="124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3" name="Oval 22"/>
            <p:cNvSpPr>
              <a:spLocks noChangeArrowheads="1"/>
            </p:cNvSpPr>
            <p:nvPr/>
          </p:nvSpPr>
          <p:spPr bwMode="auto">
            <a:xfrm>
              <a:off x="3408" y="816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614" name="Oval 23"/>
            <p:cNvSpPr>
              <a:spLocks noChangeArrowheads="1"/>
            </p:cNvSpPr>
            <p:nvPr/>
          </p:nvSpPr>
          <p:spPr bwMode="auto">
            <a:xfrm>
              <a:off x="3888" y="1056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 baseline="-25000">
                <a:latin typeface="Comic Sans MS" charset="0"/>
              </a:endParaRPr>
            </a:p>
          </p:txBody>
        </p:sp>
      </p:grp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457200" y="5303838"/>
            <a:ext cx="839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Calibri" charset="0"/>
                <a:ea typeface="Calibri" charset="0"/>
                <a:cs typeface="Calibri" charset="0"/>
              </a:rPr>
              <a:t>Thm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en-US" altLang="en-US" b="1" dirty="0" err="1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Chernoff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]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1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2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….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</a:t>
            </a:r>
            <a:r>
              <a:rPr lang="en-US" altLang="en-US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k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   </a:t>
            </a:r>
            <a:r>
              <a:rPr lang="en-US" altLang="en-US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independent 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(</a:t>
            </a:r>
            <a:r>
              <a:rPr lang="en-US" altLang="en-US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kn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 random bits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) 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57200" y="5715000"/>
            <a:ext cx="7278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Calibri" charset="0"/>
                <a:ea typeface="Calibri" charset="0"/>
                <a:cs typeface="Calibri" charset="0"/>
              </a:rPr>
              <a:t>Thm</a:t>
            </a:r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b="1" dirty="0">
                <a:solidFill>
                  <a:srgbClr val="008000"/>
                </a:solidFill>
                <a:latin typeface="Calibri" charset="0"/>
                <a:ea typeface="Calibri" charset="0"/>
                <a:cs typeface="Calibri" charset="0"/>
              </a:rPr>
              <a:t>[AKS]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1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2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….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</a:t>
            </a:r>
            <a:r>
              <a:rPr lang="en-US" altLang="en-US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k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   </a:t>
            </a:r>
            <a:r>
              <a:rPr lang="en-US" altLang="en-US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random path 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(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n+ O(k) random bits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)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85800" y="1905000"/>
            <a:ext cx="7543800" cy="3352800"/>
            <a:chOff x="432" y="1200"/>
            <a:chExt cx="4752" cy="2112"/>
          </a:xfrm>
        </p:grpSpPr>
        <p:grpSp>
          <p:nvGrpSpPr>
            <p:cNvPr id="65576" name="Group 27"/>
            <p:cNvGrpSpPr>
              <a:grpSpLocks/>
            </p:cNvGrpSpPr>
            <p:nvPr/>
          </p:nvGrpSpPr>
          <p:grpSpPr bwMode="auto">
            <a:xfrm>
              <a:off x="4022" y="1824"/>
              <a:ext cx="1162" cy="1008"/>
              <a:chOff x="2054" y="1824"/>
              <a:chExt cx="1162" cy="1008"/>
            </a:xfrm>
          </p:grpSpPr>
          <p:sp>
            <p:nvSpPr>
              <p:cNvPr id="65596" name="Rectangle 28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816" cy="5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597" name="Text Box 29"/>
              <p:cNvSpPr txBox="1">
                <a:spLocks noChangeArrowheads="1"/>
              </p:cNvSpPr>
              <p:nvPr/>
            </p:nvSpPr>
            <p:spPr bwMode="auto">
              <a:xfrm>
                <a:off x="2582" y="2381"/>
                <a:ext cx="4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omic Sans MS" charset="0"/>
                  </a:rPr>
                  <a:t>Alg</a:t>
                </a:r>
              </a:p>
            </p:txBody>
          </p:sp>
          <p:sp>
            <p:nvSpPr>
              <p:cNvPr id="65598" name="Text Box 30"/>
              <p:cNvSpPr txBox="1">
                <a:spLocks noChangeArrowheads="1"/>
              </p:cNvSpPr>
              <p:nvPr/>
            </p:nvSpPr>
            <p:spPr bwMode="auto">
              <a:xfrm>
                <a:off x="2054" y="2381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omic Sans MS" charset="0"/>
                  </a:rPr>
                  <a:t>x</a:t>
                </a:r>
                <a:r>
                  <a:rPr lang="en-US" altLang="en-US">
                    <a:latin typeface="Comic Sans MS" charset="0"/>
                    <a:sym typeface="Symbol" charset="2"/>
                  </a:rPr>
                  <a:t></a:t>
                </a:r>
                <a:endParaRPr lang="en-US" altLang="en-US">
                  <a:latin typeface="Comic Sans MS" charset="0"/>
                </a:endParaRPr>
              </a:p>
            </p:txBody>
          </p:sp>
          <p:sp>
            <p:nvSpPr>
              <p:cNvPr id="65599" name="Text Box 31"/>
              <p:cNvSpPr txBox="1">
                <a:spLocks noChangeArrowheads="1"/>
              </p:cNvSpPr>
              <p:nvPr/>
            </p:nvSpPr>
            <p:spPr bwMode="auto">
              <a:xfrm>
                <a:off x="2688" y="1824"/>
                <a:ext cx="27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ym typeface="Symbol" charset="2"/>
                  </a:rPr>
                  <a:t>r</a:t>
                </a:r>
                <a:r>
                  <a:rPr lang="en-US" altLang="en-US" baseline="-25000">
                    <a:sym typeface="Symbol" charset="2"/>
                  </a:rPr>
                  <a:t>k</a:t>
                </a:r>
                <a:r>
                  <a:rPr lang="en-US" altLang="en-US">
                    <a:sym typeface="Symbol" charset="2"/>
                  </a:rPr>
                  <a:t></a:t>
                </a:r>
                <a:endParaRPr lang="en-US" altLang="en-US"/>
              </a:p>
            </p:txBody>
          </p:sp>
        </p:grpSp>
        <p:grpSp>
          <p:nvGrpSpPr>
            <p:cNvPr id="65577" name="Group 32"/>
            <p:cNvGrpSpPr>
              <a:grpSpLocks/>
            </p:cNvGrpSpPr>
            <p:nvPr/>
          </p:nvGrpSpPr>
          <p:grpSpPr bwMode="auto">
            <a:xfrm>
              <a:off x="432" y="1824"/>
              <a:ext cx="1162" cy="1008"/>
              <a:chOff x="2054" y="1824"/>
              <a:chExt cx="1162" cy="1008"/>
            </a:xfrm>
          </p:grpSpPr>
          <p:sp>
            <p:nvSpPr>
              <p:cNvPr id="65592" name="Rectangle 33"/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816" cy="5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593" name="Text Box 34"/>
              <p:cNvSpPr txBox="1">
                <a:spLocks noChangeArrowheads="1"/>
              </p:cNvSpPr>
              <p:nvPr/>
            </p:nvSpPr>
            <p:spPr bwMode="auto">
              <a:xfrm>
                <a:off x="2582" y="2381"/>
                <a:ext cx="4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omic Sans MS" charset="0"/>
                  </a:rPr>
                  <a:t>Alg</a:t>
                </a:r>
              </a:p>
            </p:txBody>
          </p:sp>
          <p:sp>
            <p:nvSpPr>
              <p:cNvPr id="65594" name="Text Box 35"/>
              <p:cNvSpPr txBox="1">
                <a:spLocks noChangeArrowheads="1"/>
              </p:cNvSpPr>
              <p:nvPr/>
            </p:nvSpPr>
            <p:spPr bwMode="auto">
              <a:xfrm>
                <a:off x="2054" y="2381"/>
                <a:ext cx="4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latin typeface="Comic Sans MS" charset="0"/>
                  </a:rPr>
                  <a:t>x</a:t>
                </a:r>
                <a:r>
                  <a:rPr lang="en-US" altLang="en-US">
                    <a:latin typeface="Comic Sans MS" charset="0"/>
                    <a:sym typeface="Symbol" charset="2"/>
                  </a:rPr>
                  <a:t></a:t>
                </a:r>
                <a:endParaRPr lang="en-US" altLang="en-US">
                  <a:latin typeface="Comic Sans MS" charset="0"/>
                </a:endParaRPr>
              </a:p>
            </p:txBody>
          </p:sp>
          <p:sp>
            <p:nvSpPr>
              <p:cNvPr id="65595" name="Text Box 36"/>
              <p:cNvSpPr txBox="1">
                <a:spLocks noChangeArrowheads="1"/>
              </p:cNvSpPr>
              <p:nvPr/>
            </p:nvSpPr>
            <p:spPr bwMode="auto">
              <a:xfrm>
                <a:off x="2688" y="1824"/>
                <a:ext cx="270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>
                    <a:sym typeface="Symbol" charset="2"/>
                  </a:rPr>
                  <a:t>r</a:t>
                </a:r>
                <a:r>
                  <a:rPr lang="en-US" altLang="en-US" baseline="-25000">
                    <a:sym typeface="Symbol" charset="2"/>
                  </a:rPr>
                  <a:t>1</a:t>
                </a:r>
                <a:r>
                  <a:rPr lang="en-US" altLang="en-US">
                    <a:sym typeface="Symbol" charset="2"/>
                  </a:rPr>
                  <a:t></a:t>
                </a:r>
                <a:endParaRPr lang="en-US" altLang="en-US"/>
              </a:p>
            </p:txBody>
          </p:sp>
        </p:grpSp>
        <p:sp>
          <p:nvSpPr>
            <p:cNvPr id="65578" name="Oval 37"/>
            <p:cNvSpPr>
              <a:spLocks noChangeArrowheads="1"/>
            </p:cNvSpPr>
            <p:nvPr/>
          </p:nvSpPr>
          <p:spPr bwMode="auto">
            <a:xfrm>
              <a:off x="2784" y="2928"/>
              <a:ext cx="960" cy="38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9" name="Text Box 38"/>
            <p:cNvSpPr txBox="1">
              <a:spLocks noChangeArrowheads="1"/>
            </p:cNvSpPr>
            <p:nvPr/>
          </p:nvSpPr>
          <p:spPr bwMode="auto">
            <a:xfrm>
              <a:off x="2880" y="2976"/>
              <a:ext cx="7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>Majority</a:t>
              </a:r>
            </a:p>
          </p:txBody>
        </p:sp>
        <p:sp>
          <p:nvSpPr>
            <p:cNvPr id="65580" name="Line 39"/>
            <p:cNvSpPr>
              <a:spLocks noChangeShapeType="1"/>
            </p:cNvSpPr>
            <p:nvPr/>
          </p:nvSpPr>
          <p:spPr bwMode="auto">
            <a:xfrm>
              <a:off x="1152" y="2832"/>
              <a:ext cx="16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1" name="Line 40"/>
            <p:cNvSpPr>
              <a:spLocks noChangeShapeType="1"/>
            </p:cNvSpPr>
            <p:nvPr/>
          </p:nvSpPr>
          <p:spPr bwMode="auto">
            <a:xfrm>
              <a:off x="2832" y="283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41"/>
            <p:cNvSpPr>
              <a:spLocks noChangeShapeType="1"/>
            </p:cNvSpPr>
            <p:nvPr/>
          </p:nvSpPr>
          <p:spPr bwMode="auto">
            <a:xfrm flipH="1">
              <a:off x="3744" y="2832"/>
              <a:ext cx="96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42"/>
            <p:cNvSpPr>
              <a:spLocks noChangeShapeType="1"/>
            </p:cNvSpPr>
            <p:nvPr/>
          </p:nvSpPr>
          <p:spPr bwMode="auto">
            <a:xfrm flipH="1">
              <a:off x="3600" y="2832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Line 43"/>
            <p:cNvSpPr>
              <a:spLocks noChangeShapeType="1"/>
            </p:cNvSpPr>
            <p:nvPr/>
          </p:nvSpPr>
          <p:spPr bwMode="auto">
            <a:xfrm flipH="1">
              <a:off x="3456" y="2832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Line 44"/>
            <p:cNvSpPr>
              <a:spLocks noChangeShapeType="1"/>
            </p:cNvSpPr>
            <p:nvPr/>
          </p:nvSpPr>
          <p:spPr bwMode="auto">
            <a:xfrm>
              <a:off x="2016" y="2832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Line 45"/>
            <p:cNvSpPr>
              <a:spLocks noChangeShapeType="1"/>
            </p:cNvSpPr>
            <p:nvPr/>
          </p:nvSpPr>
          <p:spPr bwMode="auto">
            <a:xfrm flipH="1">
              <a:off x="1248" y="1440"/>
              <a:ext cx="81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Line 46"/>
            <p:cNvSpPr>
              <a:spLocks noChangeShapeType="1"/>
            </p:cNvSpPr>
            <p:nvPr/>
          </p:nvSpPr>
          <p:spPr bwMode="auto">
            <a:xfrm>
              <a:off x="2784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8" name="Line 47"/>
            <p:cNvSpPr>
              <a:spLocks noChangeShapeType="1"/>
            </p:cNvSpPr>
            <p:nvPr/>
          </p:nvSpPr>
          <p:spPr bwMode="auto">
            <a:xfrm flipH="1">
              <a:off x="2064" y="1392"/>
              <a:ext cx="52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Line 48"/>
            <p:cNvSpPr>
              <a:spLocks noChangeShapeType="1"/>
            </p:cNvSpPr>
            <p:nvPr/>
          </p:nvSpPr>
          <p:spPr bwMode="auto">
            <a:xfrm>
              <a:off x="3984" y="1200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0" name="Line 49"/>
            <p:cNvSpPr>
              <a:spLocks noChangeShapeType="1"/>
            </p:cNvSpPr>
            <p:nvPr/>
          </p:nvSpPr>
          <p:spPr bwMode="auto">
            <a:xfrm>
              <a:off x="3648" y="153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1" name="Line 50"/>
            <p:cNvSpPr>
              <a:spLocks noChangeShapeType="1"/>
            </p:cNvSpPr>
            <p:nvPr/>
          </p:nvSpPr>
          <p:spPr bwMode="auto">
            <a:xfrm>
              <a:off x="3264" y="17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17525" y="1189038"/>
            <a:ext cx="6569075" cy="1554162"/>
            <a:chOff x="326" y="749"/>
            <a:chExt cx="4138" cy="979"/>
          </a:xfrm>
        </p:grpSpPr>
        <p:sp>
          <p:nvSpPr>
            <p:cNvPr id="65557" name="Line 52"/>
            <p:cNvSpPr>
              <a:spLocks noChangeShapeType="1"/>
            </p:cNvSpPr>
            <p:nvPr/>
          </p:nvSpPr>
          <p:spPr bwMode="auto">
            <a:xfrm flipH="1">
              <a:off x="2159" y="1197"/>
              <a:ext cx="46" cy="14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8" name="Line 53"/>
            <p:cNvSpPr>
              <a:spLocks noChangeShapeType="1"/>
            </p:cNvSpPr>
            <p:nvPr/>
          </p:nvSpPr>
          <p:spPr bwMode="auto">
            <a:xfrm flipV="1">
              <a:off x="2304" y="1008"/>
              <a:ext cx="144" cy="96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9" name="Line 54"/>
            <p:cNvSpPr>
              <a:spLocks noChangeShapeType="1"/>
            </p:cNvSpPr>
            <p:nvPr/>
          </p:nvSpPr>
          <p:spPr bwMode="auto">
            <a:xfrm flipV="1">
              <a:off x="2208" y="1344"/>
              <a:ext cx="336" cy="96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0" name="Line 55"/>
            <p:cNvSpPr>
              <a:spLocks noChangeShapeType="1"/>
            </p:cNvSpPr>
            <p:nvPr/>
          </p:nvSpPr>
          <p:spPr bwMode="auto">
            <a:xfrm>
              <a:off x="2640" y="1392"/>
              <a:ext cx="144" cy="192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Line 56"/>
            <p:cNvSpPr>
              <a:spLocks noChangeShapeType="1"/>
            </p:cNvSpPr>
            <p:nvPr/>
          </p:nvSpPr>
          <p:spPr bwMode="auto">
            <a:xfrm flipH="1" flipV="1">
              <a:off x="2544" y="1008"/>
              <a:ext cx="48" cy="24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57"/>
            <p:cNvSpPr>
              <a:spLocks noChangeShapeType="1"/>
            </p:cNvSpPr>
            <p:nvPr/>
          </p:nvSpPr>
          <p:spPr bwMode="auto">
            <a:xfrm flipV="1">
              <a:off x="2592" y="912"/>
              <a:ext cx="480" cy="48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58"/>
            <p:cNvSpPr>
              <a:spLocks noChangeShapeType="1"/>
            </p:cNvSpPr>
            <p:nvPr/>
          </p:nvSpPr>
          <p:spPr bwMode="auto">
            <a:xfrm flipH="1">
              <a:off x="2832" y="1344"/>
              <a:ext cx="48" cy="24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Line 59"/>
            <p:cNvSpPr>
              <a:spLocks noChangeShapeType="1"/>
            </p:cNvSpPr>
            <p:nvPr/>
          </p:nvSpPr>
          <p:spPr bwMode="auto">
            <a:xfrm>
              <a:off x="3168" y="960"/>
              <a:ext cx="48" cy="672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5" name="Line 60"/>
            <p:cNvSpPr>
              <a:spLocks noChangeShapeType="1"/>
            </p:cNvSpPr>
            <p:nvPr/>
          </p:nvSpPr>
          <p:spPr bwMode="auto">
            <a:xfrm>
              <a:off x="2880" y="1680"/>
              <a:ext cx="288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6" name="Line 61"/>
            <p:cNvSpPr>
              <a:spLocks noChangeShapeType="1"/>
            </p:cNvSpPr>
            <p:nvPr/>
          </p:nvSpPr>
          <p:spPr bwMode="auto">
            <a:xfrm>
              <a:off x="2976" y="1296"/>
              <a:ext cx="576" cy="14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7" name="Line 62"/>
            <p:cNvSpPr>
              <a:spLocks noChangeShapeType="1"/>
            </p:cNvSpPr>
            <p:nvPr/>
          </p:nvSpPr>
          <p:spPr bwMode="auto">
            <a:xfrm flipV="1">
              <a:off x="2976" y="912"/>
              <a:ext cx="432" cy="336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8" name="Line 63"/>
            <p:cNvSpPr>
              <a:spLocks noChangeShapeType="1"/>
            </p:cNvSpPr>
            <p:nvPr/>
          </p:nvSpPr>
          <p:spPr bwMode="auto">
            <a:xfrm>
              <a:off x="3216" y="864"/>
              <a:ext cx="192" cy="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9" name="Line 64"/>
            <p:cNvSpPr>
              <a:spLocks noChangeShapeType="1"/>
            </p:cNvSpPr>
            <p:nvPr/>
          </p:nvSpPr>
          <p:spPr bwMode="auto">
            <a:xfrm flipV="1">
              <a:off x="3312" y="1536"/>
              <a:ext cx="240" cy="14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0" name="Line 65"/>
            <p:cNvSpPr>
              <a:spLocks noChangeShapeType="1"/>
            </p:cNvSpPr>
            <p:nvPr/>
          </p:nvSpPr>
          <p:spPr bwMode="auto">
            <a:xfrm flipH="1">
              <a:off x="3696" y="1200"/>
              <a:ext cx="192" cy="192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1" name="Line 66"/>
            <p:cNvSpPr>
              <a:spLocks noChangeShapeType="1"/>
            </p:cNvSpPr>
            <p:nvPr/>
          </p:nvSpPr>
          <p:spPr bwMode="auto">
            <a:xfrm flipH="1">
              <a:off x="3888" y="1200"/>
              <a:ext cx="48" cy="480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Line 67"/>
            <p:cNvSpPr>
              <a:spLocks noChangeShapeType="1"/>
            </p:cNvSpPr>
            <p:nvPr/>
          </p:nvSpPr>
          <p:spPr bwMode="auto">
            <a:xfrm>
              <a:off x="3552" y="912"/>
              <a:ext cx="336" cy="192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Line 68"/>
            <p:cNvSpPr>
              <a:spLocks noChangeShapeType="1"/>
            </p:cNvSpPr>
            <p:nvPr/>
          </p:nvSpPr>
          <p:spPr bwMode="auto">
            <a:xfrm>
              <a:off x="4032" y="1152"/>
              <a:ext cx="432" cy="144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Line 69"/>
            <p:cNvSpPr>
              <a:spLocks noChangeShapeType="1"/>
            </p:cNvSpPr>
            <p:nvPr/>
          </p:nvSpPr>
          <p:spPr bwMode="auto">
            <a:xfrm flipV="1">
              <a:off x="3936" y="1392"/>
              <a:ext cx="528" cy="336"/>
            </a:xfrm>
            <a:prstGeom prst="line">
              <a:avLst/>
            </a:prstGeom>
            <a:noFill/>
            <a:ln w="28575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5" name="Text Box 70"/>
            <p:cNvSpPr txBox="1">
              <a:spLocks noChangeArrowheads="1"/>
            </p:cNvSpPr>
            <p:nvPr/>
          </p:nvSpPr>
          <p:spPr bwMode="auto">
            <a:xfrm>
              <a:off x="326" y="749"/>
              <a:ext cx="1546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9933FF"/>
                  </a:solidFill>
                  <a:latin typeface="Calibri" charset="0"/>
                  <a:ea typeface="Calibri" charset="0"/>
                  <a:cs typeface="Calibri" charset="0"/>
                </a:rPr>
                <a:t>G</a:t>
              </a:r>
              <a:r>
                <a:rPr lang="en-US" altLang="en-US" dirty="0">
                  <a:latin typeface="Calibri" charset="0"/>
                  <a:ea typeface="Calibri" charset="0"/>
                  <a:cs typeface="Calibri" charset="0"/>
                </a:rPr>
                <a:t> [2</a:t>
              </a:r>
              <a:r>
                <a:rPr lang="en-US" altLang="en-US" baseline="30000" dirty="0">
                  <a:latin typeface="Calibri" charset="0"/>
                  <a:ea typeface="Calibri" charset="0"/>
                  <a:cs typeface="Calibri" charset="0"/>
                </a:rPr>
                <a:t>n</a:t>
              </a:r>
              <a:r>
                <a:rPr lang="en-US" altLang="en-US" dirty="0">
                  <a:latin typeface="Calibri" charset="0"/>
                  <a:ea typeface="Calibri" charset="0"/>
                  <a:cs typeface="Calibri" charset="0"/>
                </a:rPr>
                <a:t>,d, </a:t>
              </a:r>
              <a:r>
                <a:rPr lang="en-US" altLang="en-US" sz="2000" dirty="0">
                  <a:latin typeface="Calibri" charset="0"/>
                  <a:ea typeface="Calibri" charset="0"/>
                  <a:cs typeface="Calibri" charset="0"/>
                </a:rPr>
                <a:t>1/8</a:t>
              </a:r>
              <a:r>
                <a:rPr lang="en-US" altLang="en-US" dirty="0">
                  <a:latin typeface="Calibri" charset="0"/>
                  <a:ea typeface="Calibri" charset="0"/>
                  <a:cs typeface="Calibri" charset="0"/>
                </a:rPr>
                <a:t>]-graph</a:t>
              </a:r>
            </a:p>
            <a:p>
              <a:pPr eaLnBrk="1" hangingPunct="1"/>
              <a:r>
                <a:rPr lang="en-US" altLang="en-US" dirty="0">
                  <a:solidFill>
                    <a:srgbClr val="9933FF"/>
                  </a:solidFill>
                  <a:latin typeface="Calibri" charset="0"/>
                  <a:ea typeface="Calibri" charset="0"/>
                  <a:cs typeface="Calibri" charset="0"/>
                </a:rPr>
                <a:t>G explicit!</a:t>
              </a:r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5013325" y="1143000"/>
            <a:ext cx="1768475" cy="1371600"/>
            <a:chOff x="3158" y="720"/>
            <a:chExt cx="1114" cy="864"/>
          </a:xfrm>
        </p:grpSpPr>
        <p:sp>
          <p:nvSpPr>
            <p:cNvPr id="65555" name="Oval 72" descr="Zig zag"/>
            <p:cNvSpPr>
              <a:spLocks noChangeArrowheads="1"/>
            </p:cNvSpPr>
            <p:nvPr/>
          </p:nvSpPr>
          <p:spPr bwMode="auto">
            <a:xfrm>
              <a:off x="3168" y="720"/>
              <a:ext cx="1104" cy="864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009900"/>
                  </a:solidFill>
                </a:rPr>
                <a:t>B</a:t>
              </a:r>
              <a:r>
                <a:rPr lang="en-US" altLang="en-US" baseline="-25000">
                  <a:solidFill>
                    <a:srgbClr val="009900"/>
                  </a:solidFill>
                </a:rPr>
                <a:t>x</a:t>
              </a:r>
              <a:endParaRPr lang="en-US" altLang="en-US">
                <a:solidFill>
                  <a:srgbClr val="009900"/>
                </a:solidFill>
              </a:endParaRPr>
            </a:p>
          </p:txBody>
        </p:sp>
        <p:sp>
          <p:nvSpPr>
            <p:cNvPr id="65556" name="Text Box 73"/>
            <p:cNvSpPr txBox="1">
              <a:spLocks noChangeArrowheads="1"/>
            </p:cNvSpPr>
            <p:nvPr/>
          </p:nvSpPr>
          <p:spPr bwMode="auto">
            <a:xfrm>
              <a:off x="3158" y="1033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2842" name="Text Box 74"/>
          <p:cNvSpPr txBox="1">
            <a:spLocks noChangeArrowheads="1"/>
          </p:cNvSpPr>
          <p:nvPr/>
        </p:nvSpPr>
        <p:spPr bwMode="auto">
          <a:xfrm>
            <a:off x="381000" y="2057400"/>
            <a:ext cx="1994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Pr</a:t>
            </a:r>
            <a:r>
              <a:rPr lang="en-US" altLang="en-US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</a:rPr>
              <a:t>[error] &lt; 1/3</a:t>
            </a:r>
          </a:p>
        </p:txBody>
      </p:sp>
      <p:grpSp>
        <p:nvGrpSpPr>
          <p:cNvPr id="9" name="Group 75"/>
          <p:cNvGrpSpPr>
            <a:grpSpLocks/>
          </p:cNvGrpSpPr>
          <p:nvPr/>
        </p:nvGrpSpPr>
        <p:grpSpPr bwMode="auto">
          <a:xfrm>
            <a:off x="3500438" y="1828800"/>
            <a:ext cx="2671762" cy="914400"/>
            <a:chOff x="2205" y="1152"/>
            <a:chExt cx="1683" cy="576"/>
          </a:xfrm>
        </p:grpSpPr>
        <p:sp>
          <p:nvSpPr>
            <p:cNvPr id="65550" name="Line 76"/>
            <p:cNvSpPr>
              <a:spLocks noChangeShapeType="1"/>
            </p:cNvSpPr>
            <p:nvPr/>
          </p:nvSpPr>
          <p:spPr bwMode="auto">
            <a:xfrm flipV="1">
              <a:off x="2205" y="1295"/>
              <a:ext cx="334" cy="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77"/>
            <p:cNvSpPr>
              <a:spLocks noChangeShapeType="1"/>
            </p:cNvSpPr>
            <p:nvPr/>
          </p:nvSpPr>
          <p:spPr bwMode="auto">
            <a:xfrm>
              <a:off x="2688" y="1392"/>
              <a:ext cx="144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78"/>
            <p:cNvSpPr>
              <a:spLocks noChangeShapeType="1"/>
            </p:cNvSpPr>
            <p:nvPr/>
          </p:nvSpPr>
          <p:spPr bwMode="auto">
            <a:xfrm>
              <a:off x="2832" y="1680"/>
              <a:ext cx="336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79"/>
            <p:cNvSpPr>
              <a:spLocks noChangeShapeType="1"/>
            </p:cNvSpPr>
            <p:nvPr/>
          </p:nvSpPr>
          <p:spPr bwMode="auto">
            <a:xfrm flipV="1">
              <a:off x="3264" y="1488"/>
              <a:ext cx="288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Line 80"/>
            <p:cNvSpPr>
              <a:spLocks noChangeShapeType="1"/>
            </p:cNvSpPr>
            <p:nvPr/>
          </p:nvSpPr>
          <p:spPr bwMode="auto">
            <a:xfrm flipV="1">
              <a:off x="3648" y="1152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517525" y="6172200"/>
            <a:ext cx="839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9933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    then</a:t>
            </a:r>
            <a:r>
              <a:rPr lang="en-US" altLang="en-US" dirty="0">
                <a:solidFill>
                  <a:srgbClr val="FF9933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   </a:t>
            </a:r>
            <a:r>
              <a:rPr lang="en-US" altLang="en-US" dirty="0" err="1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Pr</a:t>
            </a:r>
            <a:r>
              <a:rPr lang="en-US" altLang="en-US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[error]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= </a:t>
            </a:r>
            <a:r>
              <a:rPr lang="en-US" altLang="en-US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Pr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[|{r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1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2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….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</a:t>
            </a:r>
            <a:r>
              <a:rPr lang="en-US" altLang="en-US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r</a:t>
            </a:r>
            <a:r>
              <a:rPr lang="en-US" altLang="en-US" baseline="-25000" dirty="0" err="1">
                <a:latin typeface="Calibri" charset="0"/>
                <a:ea typeface="Calibri" charset="0"/>
                <a:cs typeface="Calibri" charset="0"/>
                <a:sym typeface="Symbol" charset="2"/>
              </a:rPr>
              <a:t>k</a:t>
            </a:r>
            <a:r>
              <a:rPr lang="en-US" altLang="en-US" baseline="-25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 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}</a:t>
            </a:r>
            <a:r>
              <a:rPr lang="en-US" altLang="en-US" dirty="0" err="1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B</a:t>
            </a:r>
            <a:r>
              <a:rPr lang="en-US" altLang="en-US" baseline="-25000" dirty="0" err="1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x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}| &gt; k/2] &lt;</a:t>
            </a:r>
            <a:r>
              <a:rPr lang="en-US" altLang="en-US" dirty="0">
                <a:solidFill>
                  <a:srgbClr val="FF9933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 </a:t>
            </a:r>
            <a:r>
              <a:rPr lang="en-US" altLang="en-US" dirty="0" err="1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exp</a:t>
            </a:r>
            <a:r>
              <a:rPr lang="en-US" altLang="en-US" dirty="0">
                <a:solidFill>
                  <a:srgbClr val="FF6600"/>
                </a:solidFill>
                <a:latin typeface="Calibri" charset="0"/>
                <a:ea typeface="Calibri" charset="0"/>
                <a:cs typeface="Calibri" charset="0"/>
                <a:sym typeface="Symbol" charset="2"/>
              </a:rPr>
              <a:t>(-k)    </a:t>
            </a:r>
            <a:endParaRPr lang="en-US" altLang="en-US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304800" y="2438400"/>
            <a:ext cx="1410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|</a:t>
            </a:r>
            <a:r>
              <a:rPr lang="en-US" altLang="en-US" dirty="0" err="1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altLang="en-US" baseline="-25000" dirty="0" err="1">
                <a:solidFill>
                  <a:srgbClr val="0099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|&lt;2</a:t>
            </a:r>
            <a:r>
              <a:rPr lang="en-US" altLang="en-US" baseline="30000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4553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 autoUpdateAnimBg="0"/>
      <p:bldP spid="32793" grpId="0" autoUpdateAnimBg="0"/>
      <p:bldP spid="32842" grpId="0" autoUpdateAnimBg="0"/>
      <p:bldP spid="32849" grpId="0" autoUpdateAnimBg="0"/>
      <p:bldP spid="328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133" y="1067421"/>
            <a:ext cx="516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Part 2. Zero-knowledge proof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28044" y="2595941"/>
            <a:ext cx="6196340" cy="2911094"/>
            <a:chOff x="1428044" y="2595941"/>
            <a:chExt cx="6196340" cy="2911094"/>
          </a:xfrm>
        </p:grpSpPr>
        <p:pic>
          <p:nvPicPr>
            <p:cNvPr id="4" name="图片 3" descr="zhugelian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8044" y="3738705"/>
              <a:ext cx="1890740" cy="1181713"/>
            </a:xfrm>
            <a:prstGeom prst="rect">
              <a:avLst/>
            </a:prstGeom>
          </p:spPr>
        </p:pic>
        <p:pic>
          <p:nvPicPr>
            <p:cNvPr id="5" name="图片 4" descr="liubei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408" y="3775590"/>
              <a:ext cx="1144828" cy="1144828"/>
            </a:xfrm>
            <a:prstGeom prst="rect">
              <a:avLst/>
            </a:prstGeom>
          </p:spPr>
        </p:pic>
        <p:sp>
          <p:nvSpPr>
            <p:cNvPr id="6" name="椭圆形标注 6"/>
            <p:cNvSpPr/>
            <p:nvPr/>
          </p:nvSpPr>
          <p:spPr>
            <a:xfrm>
              <a:off x="3372557" y="2595941"/>
              <a:ext cx="2060222" cy="917222"/>
            </a:xfrm>
            <a:prstGeom prst="wedgeEllipseCallout">
              <a:avLst>
                <a:gd name="adj1" fmla="val -74423"/>
                <a:gd name="adj2" fmla="val 809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Trust me, for no reason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椭圆形标注 7"/>
            <p:cNvSpPr/>
            <p:nvPr/>
          </p:nvSpPr>
          <p:spPr>
            <a:xfrm>
              <a:off x="4919132" y="4774177"/>
              <a:ext cx="942623" cy="715812"/>
            </a:xfrm>
            <a:prstGeom prst="wedgeEllipseCallout">
              <a:avLst>
                <a:gd name="adj1" fmla="val 70296"/>
                <a:gd name="adj2" fmla="val -5288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OK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文本框 8"/>
            <p:cNvSpPr txBox="1"/>
            <p:nvPr/>
          </p:nvSpPr>
          <p:spPr>
            <a:xfrm>
              <a:off x="2130777" y="505832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2" name="左右箭头 5"/>
            <p:cNvSpPr/>
            <p:nvPr/>
          </p:nvSpPr>
          <p:spPr>
            <a:xfrm>
              <a:off x="3465476" y="4357467"/>
              <a:ext cx="2396279" cy="20504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92652" y="5137703"/>
              <a:ext cx="1508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Merlin/</a:t>
              </a:r>
              <a:r>
                <a:rPr kumimoji="1" lang="en-US" altLang="zh-CN" dirty="0"/>
                <a:t>P</a:t>
              </a:r>
              <a:r>
                <a:rPr kumimoji="1" lang="en-US" altLang="zh-CN" dirty="0" smtClean="0"/>
                <a:t>rover</a:t>
              </a:r>
              <a:endParaRPr kumimoji="1" lang="zh-CN" altLang="en-US" dirty="0"/>
            </a:p>
          </p:txBody>
        </p:sp>
        <p:sp>
          <p:nvSpPr>
            <p:cNvPr id="14" name="文本框 16"/>
            <p:cNvSpPr txBox="1"/>
            <p:nvPr/>
          </p:nvSpPr>
          <p:spPr>
            <a:xfrm>
              <a:off x="6048375" y="5128885"/>
              <a:ext cx="1576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Arthur/Verifier</a:t>
              </a:r>
              <a:endParaRPr kumimoji="1"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89797" y="3901479"/>
              <a:ext cx="15840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010101110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73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240924" cy="24597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41910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tea</a:t>
            </a:r>
            <a:endParaRPr lang="zh-CN" altLang="en-US" sz="4000" dirty="0">
              <a:solidFill>
                <a:srgbClr val="0070C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235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70C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First water</a:t>
            </a:r>
            <a:endParaRPr lang="zh-CN" altLang="en-US" sz="4000" dirty="0">
              <a:solidFill>
                <a:srgbClr val="0070C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7244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6600"/>
                </a:solidFill>
              </a:rPr>
              <a:t>=</a:t>
            </a:r>
            <a:endParaRPr lang="zh-CN" altLang="en-US" sz="40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4544943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6600"/>
                </a:solidFill>
              </a:rPr>
              <a:t>?</a:t>
            </a:r>
            <a:endParaRPr lang="zh-CN" altLang="en-US" sz="5400" dirty="0">
              <a:solidFill>
                <a:srgbClr val="FF66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34" y="4191000"/>
            <a:ext cx="985866" cy="13153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559424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Turing Award Winner: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Andrew Yao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How to prove these two ways are different even to a person who lost taste sense?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90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</a:rPr>
              <a:t>S</a:t>
            </a:r>
            <a:r>
              <a:rPr lang="en-US" altLang="zh-CN" sz="2800" dirty="0" smtClean="0">
                <a:solidFill>
                  <a:srgbClr val="0070C0"/>
                </a:solidFill>
              </a:rPr>
              <a:t>olution</a:t>
            </a:r>
            <a:r>
              <a:rPr lang="en-US" altLang="zh-CN" sz="2800" dirty="0" smtClean="0"/>
              <a:t>:</a:t>
            </a:r>
            <a:endParaRPr lang="zh-CN" altLang="en-US" sz="2800" dirty="0">
              <a:solidFill>
                <a:srgbClr val="008000"/>
              </a:solidFill>
            </a:endParaRPr>
          </a:p>
        </p:txBody>
      </p:sp>
      <p:grpSp>
        <p:nvGrpSpPr>
          <p:cNvPr id="5" name="Group 118"/>
          <p:cNvGrpSpPr>
            <a:grpSpLocks/>
          </p:cNvGrpSpPr>
          <p:nvPr/>
        </p:nvGrpSpPr>
        <p:grpSpPr bwMode="auto">
          <a:xfrm>
            <a:off x="1295400" y="3657600"/>
            <a:ext cx="1349375" cy="1295400"/>
            <a:chOff x="408" y="2781"/>
            <a:chExt cx="992" cy="952"/>
          </a:xfrm>
        </p:grpSpPr>
        <p:sp>
          <p:nvSpPr>
            <p:cNvPr id="6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 w 2942"/>
                <a:gd name="T1" fmla="*/ 0 h 1493"/>
                <a:gd name="T2" fmla="*/ 1 w 2942"/>
                <a:gd name="T3" fmla="*/ 2 h 1493"/>
                <a:gd name="T4" fmla="*/ 1 w 2942"/>
                <a:gd name="T5" fmla="*/ 2 h 1493"/>
                <a:gd name="T6" fmla="*/ 1 w 2942"/>
                <a:gd name="T7" fmla="*/ 3 h 1493"/>
                <a:gd name="T8" fmla="*/ 1 w 2942"/>
                <a:gd name="T9" fmla="*/ 3 h 1493"/>
                <a:gd name="T10" fmla="*/ 1 w 2942"/>
                <a:gd name="T11" fmla="*/ 3 h 1493"/>
                <a:gd name="T12" fmla="*/ 0 w 2942"/>
                <a:gd name="T13" fmla="*/ 3 h 1493"/>
                <a:gd name="T14" fmla="*/ 0 w 2942"/>
                <a:gd name="T15" fmla="*/ 4 h 1493"/>
                <a:gd name="T16" fmla="*/ 0 w 2942"/>
                <a:gd name="T17" fmla="*/ 4 h 1493"/>
                <a:gd name="T18" fmla="*/ 0 w 2942"/>
                <a:gd name="T19" fmla="*/ 4 h 1493"/>
                <a:gd name="T20" fmla="*/ 0 w 2942"/>
                <a:gd name="T21" fmla="*/ 5 h 1493"/>
                <a:gd name="T22" fmla="*/ 0 w 2942"/>
                <a:gd name="T23" fmla="*/ 5 h 1493"/>
                <a:gd name="T24" fmla="*/ 0 w 2942"/>
                <a:gd name="T25" fmla="*/ 5 h 1493"/>
                <a:gd name="T26" fmla="*/ 0 w 2942"/>
                <a:gd name="T27" fmla="*/ 5 h 1493"/>
                <a:gd name="T28" fmla="*/ 0 w 2942"/>
                <a:gd name="T29" fmla="*/ 6 h 1493"/>
                <a:gd name="T30" fmla="*/ 12 w 2942"/>
                <a:gd name="T31" fmla="*/ 6 h 1493"/>
                <a:gd name="T32" fmla="*/ 12 w 2942"/>
                <a:gd name="T33" fmla="*/ 5 h 1493"/>
                <a:gd name="T34" fmla="*/ 12 w 2942"/>
                <a:gd name="T35" fmla="*/ 5 h 1493"/>
                <a:gd name="T36" fmla="*/ 12 w 2942"/>
                <a:gd name="T37" fmla="*/ 4 h 1493"/>
                <a:gd name="T38" fmla="*/ 11 w 2942"/>
                <a:gd name="T39" fmla="*/ 3 h 1493"/>
                <a:gd name="T40" fmla="*/ 11 w 2942"/>
                <a:gd name="T41" fmla="*/ 2 h 1493"/>
                <a:gd name="T42" fmla="*/ 2 w 2942"/>
                <a:gd name="T43" fmla="*/ 0 h 1493"/>
                <a:gd name="T44" fmla="*/ 2 w 2942"/>
                <a:gd name="T45" fmla="*/ 0 h 1493"/>
                <a:gd name="T46" fmla="*/ 2 w 2942"/>
                <a:gd name="T47" fmla="*/ 0 h 1493"/>
                <a:gd name="T48" fmla="*/ 2 w 2942"/>
                <a:gd name="T49" fmla="*/ 0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1 w 923"/>
                <a:gd name="T1" fmla="*/ 0 h 484"/>
                <a:gd name="T2" fmla="*/ 0 w 923"/>
                <a:gd name="T3" fmla="*/ 1 h 484"/>
                <a:gd name="T4" fmla="*/ 0 w 923"/>
                <a:gd name="T5" fmla="*/ 2 h 484"/>
                <a:gd name="T6" fmla="*/ 1 w 923"/>
                <a:gd name="T7" fmla="*/ 2 h 484"/>
                <a:gd name="T8" fmla="*/ 4 w 923"/>
                <a:gd name="T9" fmla="*/ 2 h 484"/>
                <a:gd name="T10" fmla="*/ 3 w 923"/>
                <a:gd name="T11" fmla="*/ 0 h 484"/>
                <a:gd name="T12" fmla="*/ 3 w 923"/>
                <a:gd name="T13" fmla="*/ 1 h 484"/>
                <a:gd name="T14" fmla="*/ 3 w 923"/>
                <a:gd name="T15" fmla="*/ 0 h 484"/>
                <a:gd name="T16" fmla="*/ 2 w 923"/>
                <a:gd name="T17" fmla="*/ 1 h 484"/>
                <a:gd name="T18" fmla="*/ 2 w 923"/>
                <a:gd name="T19" fmla="*/ 0 h 484"/>
                <a:gd name="T20" fmla="*/ 2 w 923"/>
                <a:gd name="T21" fmla="*/ 1 h 484"/>
                <a:gd name="T22" fmla="*/ 2 w 923"/>
                <a:gd name="T23" fmla="*/ 0 h 484"/>
                <a:gd name="T24" fmla="*/ 1 w 923"/>
                <a:gd name="T25" fmla="*/ 2 h 484"/>
                <a:gd name="T26" fmla="*/ 1 w 923"/>
                <a:gd name="T27" fmla="*/ 1 h 484"/>
                <a:gd name="T28" fmla="*/ 0 w 923"/>
                <a:gd name="T29" fmla="*/ 1 h 484"/>
                <a:gd name="T30" fmla="*/ 1 w 923"/>
                <a:gd name="T31" fmla="*/ 0 h 484"/>
                <a:gd name="T32" fmla="*/ 1 w 923"/>
                <a:gd name="T33" fmla="*/ 0 h 484"/>
                <a:gd name="T34" fmla="*/ 1 w 923"/>
                <a:gd name="T35" fmla="*/ 0 h 484"/>
                <a:gd name="T36" fmla="*/ 1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0 w 1057"/>
                <a:gd name="T1" fmla="*/ 1 h 708"/>
                <a:gd name="T2" fmla="*/ 0 w 1057"/>
                <a:gd name="T3" fmla="*/ 2 h 708"/>
                <a:gd name="T4" fmla="*/ 0 w 1057"/>
                <a:gd name="T5" fmla="*/ 2 h 708"/>
                <a:gd name="T6" fmla="*/ 0 w 1057"/>
                <a:gd name="T7" fmla="*/ 3 h 708"/>
                <a:gd name="T8" fmla="*/ 4 w 1057"/>
                <a:gd name="T9" fmla="*/ 3 h 708"/>
                <a:gd name="T10" fmla="*/ 4 w 1057"/>
                <a:gd name="T11" fmla="*/ 3 h 708"/>
                <a:gd name="T12" fmla="*/ 4 w 1057"/>
                <a:gd name="T13" fmla="*/ 2 h 708"/>
                <a:gd name="T14" fmla="*/ 3 w 1057"/>
                <a:gd name="T15" fmla="*/ 2 h 708"/>
                <a:gd name="T16" fmla="*/ 3 w 1057"/>
                <a:gd name="T17" fmla="*/ 1 h 708"/>
                <a:gd name="T18" fmla="*/ 3 w 1057"/>
                <a:gd name="T19" fmla="*/ 0 h 708"/>
                <a:gd name="T20" fmla="*/ 3 w 1057"/>
                <a:gd name="T21" fmla="*/ 1 h 708"/>
                <a:gd name="T22" fmla="*/ 3 w 1057"/>
                <a:gd name="T23" fmla="*/ 2 h 708"/>
                <a:gd name="T24" fmla="*/ 3 w 1057"/>
                <a:gd name="T25" fmla="*/ 2 h 708"/>
                <a:gd name="T26" fmla="*/ 2 w 1057"/>
                <a:gd name="T27" fmla="*/ 1 h 708"/>
                <a:gd name="T28" fmla="*/ 2 w 1057"/>
                <a:gd name="T29" fmla="*/ 2 h 708"/>
                <a:gd name="T30" fmla="*/ 2 w 1057"/>
                <a:gd name="T31" fmla="*/ 2 h 708"/>
                <a:gd name="T32" fmla="*/ 2 w 1057"/>
                <a:gd name="T33" fmla="*/ 0 h 708"/>
                <a:gd name="T34" fmla="*/ 2 w 1057"/>
                <a:gd name="T35" fmla="*/ 1 h 708"/>
                <a:gd name="T36" fmla="*/ 2 w 1057"/>
                <a:gd name="T37" fmla="*/ 1 h 708"/>
                <a:gd name="T38" fmla="*/ 2 w 1057"/>
                <a:gd name="T39" fmla="*/ 0 h 708"/>
                <a:gd name="T40" fmla="*/ 2 w 1057"/>
                <a:gd name="T41" fmla="*/ 0 h 708"/>
                <a:gd name="T42" fmla="*/ 1 w 1057"/>
                <a:gd name="T43" fmla="*/ 1 h 708"/>
                <a:gd name="T44" fmla="*/ 0 w 1057"/>
                <a:gd name="T45" fmla="*/ 2 h 708"/>
                <a:gd name="T46" fmla="*/ 0 w 1057"/>
                <a:gd name="T47" fmla="*/ 1 h 708"/>
                <a:gd name="T48" fmla="*/ 0 w 1057"/>
                <a:gd name="T49" fmla="*/ 1 h 708"/>
                <a:gd name="T50" fmla="*/ 0 w 1057"/>
                <a:gd name="T51" fmla="*/ 1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2 w 536"/>
                <a:gd name="T1" fmla="*/ 0 h 1149"/>
                <a:gd name="T2" fmla="*/ 1 w 536"/>
                <a:gd name="T3" fmla="*/ 1 h 1149"/>
                <a:gd name="T4" fmla="*/ 1 w 536"/>
                <a:gd name="T5" fmla="*/ 2 h 1149"/>
                <a:gd name="T6" fmla="*/ 1 w 536"/>
                <a:gd name="T7" fmla="*/ 2 h 1149"/>
                <a:gd name="T8" fmla="*/ 1 w 536"/>
                <a:gd name="T9" fmla="*/ 2 h 1149"/>
                <a:gd name="T10" fmla="*/ 1 w 536"/>
                <a:gd name="T11" fmla="*/ 2 h 1149"/>
                <a:gd name="T12" fmla="*/ 1 w 536"/>
                <a:gd name="T13" fmla="*/ 3 h 1149"/>
                <a:gd name="T14" fmla="*/ 0 w 536"/>
                <a:gd name="T15" fmla="*/ 3 h 1149"/>
                <a:gd name="T16" fmla="*/ 0 w 536"/>
                <a:gd name="T17" fmla="*/ 3 h 1149"/>
                <a:gd name="T18" fmla="*/ 0 w 536"/>
                <a:gd name="T19" fmla="*/ 3 h 1149"/>
                <a:gd name="T20" fmla="*/ 0 w 536"/>
                <a:gd name="T21" fmla="*/ 4 h 1149"/>
                <a:gd name="T22" fmla="*/ 0 w 536"/>
                <a:gd name="T23" fmla="*/ 4 h 1149"/>
                <a:gd name="T24" fmla="*/ 0 w 536"/>
                <a:gd name="T25" fmla="*/ 4 h 1149"/>
                <a:gd name="T26" fmla="*/ 0 w 536"/>
                <a:gd name="T27" fmla="*/ 5 h 1149"/>
                <a:gd name="T28" fmla="*/ 0 w 536"/>
                <a:gd name="T29" fmla="*/ 4 h 1149"/>
                <a:gd name="T30" fmla="*/ 1 w 536"/>
                <a:gd name="T31" fmla="*/ 3 h 1149"/>
                <a:gd name="T32" fmla="*/ 1 w 536"/>
                <a:gd name="T33" fmla="*/ 3 h 1149"/>
                <a:gd name="T34" fmla="*/ 2 w 536"/>
                <a:gd name="T35" fmla="*/ 2 h 1149"/>
                <a:gd name="T36" fmla="*/ 2 w 536"/>
                <a:gd name="T37" fmla="*/ 1 h 1149"/>
                <a:gd name="T38" fmla="*/ 2 w 536"/>
                <a:gd name="T39" fmla="*/ 1 h 1149"/>
                <a:gd name="T40" fmla="*/ 2 w 536"/>
                <a:gd name="T41" fmla="*/ 0 h 1149"/>
                <a:gd name="T42" fmla="*/ 2 w 536"/>
                <a:gd name="T43" fmla="*/ 0 h 1149"/>
                <a:gd name="T44" fmla="*/ 2 w 536"/>
                <a:gd name="T45" fmla="*/ 0 h 1149"/>
                <a:gd name="T46" fmla="*/ 2 w 536"/>
                <a:gd name="T47" fmla="*/ 0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1 w 215"/>
                <a:gd name="T1" fmla="*/ 0 h 216"/>
                <a:gd name="T2" fmla="*/ 0 w 215"/>
                <a:gd name="T3" fmla="*/ 0 h 216"/>
                <a:gd name="T4" fmla="*/ 0 w 215"/>
                <a:gd name="T5" fmla="*/ 0 h 216"/>
                <a:gd name="T6" fmla="*/ 0 w 215"/>
                <a:gd name="T7" fmla="*/ 0 h 216"/>
                <a:gd name="T8" fmla="*/ 0 w 215"/>
                <a:gd name="T9" fmla="*/ 1 h 216"/>
                <a:gd name="T10" fmla="*/ 0 w 215"/>
                <a:gd name="T11" fmla="*/ 1 h 216"/>
                <a:gd name="T12" fmla="*/ 0 w 215"/>
                <a:gd name="T13" fmla="*/ 1 h 216"/>
                <a:gd name="T14" fmla="*/ 1 w 215"/>
                <a:gd name="T15" fmla="*/ 1 h 216"/>
                <a:gd name="T16" fmla="*/ 1 w 215"/>
                <a:gd name="T17" fmla="*/ 1 h 216"/>
                <a:gd name="T18" fmla="*/ 1 w 215"/>
                <a:gd name="T19" fmla="*/ 0 h 216"/>
                <a:gd name="T20" fmla="*/ 1 w 215"/>
                <a:gd name="T21" fmla="*/ 0 h 216"/>
                <a:gd name="T22" fmla="*/ 1 w 215"/>
                <a:gd name="T23" fmla="*/ 0 h 216"/>
                <a:gd name="T24" fmla="*/ 1 w 215"/>
                <a:gd name="T25" fmla="*/ 0 h 216"/>
                <a:gd name="T26" fmla="*/ 1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0 w 170"/>
                <a:gd name="T1" fmla="*/ 0 h 175"/>
                <a:gd name="T2" fmla="*/ 0 w 170"/>
                <a:gd name="T3" fmla="*/ 0 h 175"/>
                <a:gd name="T4" fmla="*/ 0 w 170"/>
                <a:gd name="T5" fmla="*/ 0 h 175"/>
                <a:gd name="T6" fmla="*/ 0 w 170"/>
                <a:gd name="T7" fmla="*/ 0 h 175"/>
                <a:gd name="T8" fmla="*/ 0 w 170"/>
                <a:gd name="T9" fmla="*/ 1 h 175"/>
                <a:gd name="T10" fmla="*/ 0 w 170"/>
                <a:gd name="T11" fmla="*/ 1 h 175"/>
                <a:gd name="T12" fmla="*/ 1 w 170"/>
                <a:gd name="T13" fmla="*/ 1 h 175"/>
                <a:gd name="T14" fmla="*/ 1 w 170"/>
                <a:gd name="T15" fmla="*/ 0 h 175"/>
                <a:gd name="T16" fmla="*/ 1 w 170"/>
                <a:gd name="T17" fmla="*/ 0 h 175"/>
                <a:gd name="T18" fmla="*/ 0 w 170"/>
                <a:gd name="T19" fmla="*/ 0 h 175"/>
                <a:gd name="T20" fmla="*/ 0 w 170"/>
                <a:gd name="T21" fmla="*/ 0 h 175"/>
                <a:gd name="T22" fmla="*/ 0 w 170"/>
                <a:gd name="T23" fmla="*/ 0 h 175"/>
                <a:gd name="T24" fmla="*/ 0 w 170"/>
                <a:gd name="T25" fmla="*/ 0 h 175"/>
                <a:gd name="T26" fmla="*/ 0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0 w 143"/>
                <a:gd name="T1" fmla="*/ 0 h 138"/>
                <a:gd name="T2" fmla="*/ 0 w 143"/>
                <a:gd name="T3" fmla="*/ 0 h 138"/>
                <a:gd name="T4" fmla="*/ 0 w 143"/>
                <a:gd name="T5" fmla="*/ 0 h 138"/>
                <a:gd name="T6" fmla="*/ 0 w 143"/>
                <a:gd name="T7" fmla="*/ 0 h 138"/>
                <a:gd name="T8" fmla="*/ 0 w 143"/>
                <a:gd name="T9" fmla="*/ 1 h 138"/>
                <a:gd name="T10" fmla="*/ 0 w 143"/>
                <a:gd name="T11" fmla="*/ 0 h 138"/>
                <a:gd name="T12" fmla="*/ 0 w 143"/>
                <a:gd name="T13" fmla="*/ 1 h 138"/>
                <a:gd name="T14" fmla="*/ 0 w 143"/>
                <a:gd name="T15" fmla="*/ 0 h 138"/>
                <a:gd name="T16" fmla="*/ 1 w 143"/>
                <a:gd name="T17" fmla="*/ 0 h 138"/>
                <a:gd name="T18" fmla="*/ 0 w 143"/>
                <a:gd name="T19" fmla="*/ 0 h 138"/>
                <a:gd name="T20" fmla="*/ 0 w 143"/>
                <a:gd name="T21" fmla="*/ 0 h 138"/>
                <a:gd name="T22" fmla="*/ 0 w 143"/>
                <a:gd name="T23" fmla="*/ 0 h 138"/>
                <a:gd name="T24" fmla="*/ 0 w 143"/>
                <a:gd name="T25" fmla="*/ 0 h 138"/>
                <a:gd name="T26" fmla="*/ 0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0 w 175"/>
                <a:gd name="T1" fmla="*/ 0 h 163"/>
                <a:gd name="T2" fmla="*/ 0 w 175"/>
                <a:gd name="T3" fmla="*/ 0 h 163"/>
                <a:gd name="T4" fmla="*/ 0 w 175"/>
                <a:gd name="T5" fmla="*/ 0 h 163"/>
                <a:gd name="T6" fmla="*/ 0 w 175"/>
                <a:gd name="T7" fmla="*/ 0 h 163"/>
                <a:gd name="T8" fmla="*/ 0 w 175"/>
                <a:gd name="T9" fmla="*/ 1 h 163"/>
                <a:gd name="T10" fmla="*/ 0 w 175"/>
                <a:gd name="T11" fmla="*/ 0 h 163"/>
                <a:gd name="T12" fmla="*/ 1 w 175"/>
                <a:gd name="T13" fmla="*/ 0 h 163"/>
                <a:gd name="T14" fmla="*/ 1 w 175"/>
                <a:gd name="T15" fmla="*/ 0 h 163"/>
                <a:gd name="T16" fmla="*/ 1 w 175"/>
                <a:gd name="T17" fmla="*/ 0 h 163"/>
                <a:gd name="T18" fmla="*/ 0 w 175"/>
                <a:gd name="T19" fmla="*/ 0 h 163"/>
                <a:gd name="T20" fmla="*/ 0 w 175"/>
                <a:gd name="T21" fmla="*/ 0 h 163"/>
                <a:gd name="T22" fmla="*/ 0 w 175"/>
                <a:gd name="T23" fmla="*/ 0 h 163"/>
                <a:gd name="T24" fmla="*/ 0 w 175"/>
                <a:gd name="T25" fmla="*/ 0 h 163"/>
                <a:gd name="T26" fmla="*/ 0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1 w 241"/>
                <a:gd name="T1" fmla="*/ 0 h 223"/>
                <a:gd name="T2" fmla="*/ 0 w 241"/>
                <a:gd name="T3" fmla="*/ 0 h 223"/>
                <a:gd name="T4" fmla="*/ 0 w 241"/>
                <a:gd name="T5" fmla="*/ 0 h 223"/>
                <a:gd name="T6" fmla="*/ 0 w 241"/>
                <a:gd name="T7" fmla="*/ 1 h 223"/>
                <a:gd name="T8" fmla="*/ 0 w 241"/>
                <a:gd name="T9" fmla="*/ 1 h 223"/>
                <a:gd name="T10" fmla="*/ 0 w 241"/>
                <a:gd name="T11" fmla="*/ 1 h 223"/>
                <a:gd name="T12" fmla="*/ 1 w 241"/>
                <a:gd name="T13" fmla="*/ 1 h 223"/>
                <a:gd name="T14" fmla="*/ 1 w 241"/>
                <a:gd name="T15" fmla="*/ 1 h 223"/>
                <a:gd name="T16" fmla="*/ 1 w 241"/>
                <a:gd name="T17" fmla="*/ 0 h 223"/>
                <a:gd name="T18" fmla="*/ 1 w 241"/>
                <a:gd name="T19" fmla="*/ 0 h 223"/>
                <a:gd name="T20" fmla="*/ 1 w 241"/>
                <a:gd name="T21" fmla="*/ 0 h 223"/>
                <a:gd name="T22" fmla="*/ 1 w 241"/>
                <a:gd name="T23" fmla="*/ 0 h 223"/>
                <a:gd name="T24" fmla="*/ 1 w 241"/>
                <a:gd name="T25" fmla="*/ 0 h 223"/>
                <a:gd name="T26" fmla="*/ 1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0 w 127"/>
                <a:gd name="T1" fmla="*/ 0 h 109"/>
                <a:gd name="T2" fmla="*/ 0 w 127"/>
                <a:gd name="T3" fmla="*/ 0 h 109"/>
                <a:gd name="T4" fmla="*/ 0 w 127"/>
                <a:gd name="T5" fmla="*/ 0 h 109"/>
                <a:gd name="T6" fmla="*/ 0 w 127"/>
                <a:gd name="T7" fmla="*/ 0 h 109"/>
                <a:gd name="T8" fmla="*/ 0 w 127"/>
                <a:gd name="T9" fmla="*/ 0 h 109"/>
                <a:gd name="T10" fmla="*/ 0 w 127"/>
                <a:gd name="T11" fmla="*/ 0 h 109"/>
                <a:gd name="T12" fmla="*/ 0 w 127"/>
                <a:gd name="T13" fmla="*/ 0 h 109"/>
                <a:gd name="T14" fmla="*/ 1 w 127"/>
                <a:gd name="T15" fmla="*/ 0 h 109"/>
                <a:gd name="T16" fmla="*/ 0 w 127"/>
                <a:gd name="T17" fmla="*/ 0 h 109"/>
                <a:gd name="T18" fmla="*/ 0 w 127"/>
                <a:gd name="T19" fmla="*/ 0 h 109"/>
                <a:gd name="T20" fmla="*/ 0 w 127"/>
                <a:gd name="T21" fmla="*/ 0 h 109"/>
                <a:gd name="T22" fmla="*/ 0 w 127"/>
                <a:gd name="T23" fmla="*/ 0 h 109"/>
                <a:gd name="T24" fmla="*/ 0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0 w 169"/>
                <a:gd name="T1" fmla="*/ 0 h 215"/>
                <a:gd name="T2" fmla="*/ 0 w 169"/>
                <a:gd name="T3" fmla="*/ 0 h 215"/>
                <a:gd name="T4" fmla="*/ 0 w 169"/>
                <a:gd name="T5" fmla="*/ 0 h 215"/>
                <a:gd name="T6" fmla="*/ 1 w 169"/>
                <a:gd name="T7" fmla="*/ 0 h 215"/>
                <a:gd name="T8" fmla="*/ 0 w 169"/>
                <a:gd name="T9" fmla="*/ 1 h 215"/>
                <a:gd name="T10" fmla="*/ 0 w 169"/>
                <a:gd name="T11" fmla="*/ 1 h 215"/>
                <a:gd name="T12" fmla="*/ 0 w 169"/>
                <a:gd name="T13" fmla="*/ 1 h 215"/>
                <a:gd name="T14" fmla="*/ 0 w 169"/>
                <a:gd name="T15" fmla="*/ 1 h 215"/>
                <a:gd name="T16" fmla="*/ 0 w 169"/>
                <a:gd name="T17" fmla="*/ 1 h 215"/>
                <a:gd name="T18" fmla="*/ 0 w 169"/>
                <a:gd name="T19" fmla="*/ 0 h 215"/>
                <a:gd name="T20" fmla="*/ 0 w 169"/>
                <a:gd name="T21" fmla="*/ 0 h 215"/>
                <a:gd name="T22" fmla="*/ 0 w 169"/>
                <a:gd name="T23" fmla="*/ 0 h 215"/>
                <a:gd name="T24" fmla="*/ 0 w 169"/>
                <a:gd name="T25" fmla="*/ 0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 w 1024"/>
                <a:gd name="T1" fmla="*/ 0 h 943"/>
                <a:gd name="T2" fmla="*/ 2 w 1024"/>
                <a:gd name="T3" fmla="*/ 0 h 943"/>
                <a:gd name="T4" fmla="*/ 2 w 1024"/>
                <a:gd name="T5" fmla="*/ 0 h 943"/>
                <a:gd name="T6" fmla="*/ 1 w 1024"/>
                <a:gd name="T7" fmla="*/ 0 h 943"/>
                <a:gd name="T8" fmla="*/ 0 w 1024"/>
                <a:gd name="T9" fmla="*/ 1 h 943"/>
                <a:gd name="T10" fmla="*/ 0 w 1024"/>
                <a:gd name="T11" fmla="*/ 2 h 943"/>
                <a:gd name="T12" fmla="*/ 0 w 1024"/>
                <a:gd name="T13" fmla="*/ 3 h 943"/>
                <a:gd name="T14" fmla="*/ 1 w 1024"/>
                <a:gd name="T15" fmla="*/ 4 h 943"/>
                <a:gd name="T16" fmla="*/ 3 w 1024"/>
                <a:gd name="T17" fmla="*/ 4 h 943"/>
                <a:gd name="T18" fmla="*/ 3 w 1024"/>
                <a:gd name="T19" fmla="*/ 3 h 943"/>
                <a:gd name="T20" fmla="*/ 4 w 1024"/>
                <a:gd name="T21" fmla="*/ 3 h 943"/>
                <a:gd name="T22" fmla="*/ 4 w 1024"/>
                <a:gd name="T23" fmla="*/ 2 h 943"/>
                <a:gd name="T24" fmla="*/ 4 w 1024"/>
                <a:gd name="T25" fmla="*/ 1 h 943"/>
                <a:gd name="T26" fmla="*/ 4 w 1024"/>
                <a:gd name="T27" fmla="*/ 1 h 943"/>
                <a:gd name="T28" fmla="*/ 4 w 1024"/>
                <a:gd name="T29" fmla="*/ 0 h 943"/>
                <a:gd name="T30" fmla="*/ 3 w 1024"/>
                <a:gd name="T31" fmla="*/ 0 h 943"/>
                <a:gd name="T32" fmla="*/ 3 w 1024"/>
                <a:gd name="T33" fmla="*/ 0 h 943"/>
                <a:gd name="T34" fmla="*/ 3 w 1024"/>
                <a:gd name="T35" fmla="*/ 0 h 943"/>
                <a:gd name="T36" fmla="*/ 2 w 1024"/>
                <a:gd name="T37" fmla="*/ 0 h 943"/>
                <a:gd name="T38" fmla="*/ 2 w 1024"/>
                <a:gd name="T39" fmla="*/ 0 h 943"/>
                <a:gd name="T40" fmla="*/ 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 w 747"/>
                <a:gd name="T1" fmla="*/ 0 h 717"/>
                <a:gd name="T2" fmla="*/ 2 w 747"/>
                <a:gd name="T3" fmla="*/ 0 h 717"/>
                <a:gd name="T4" fmla="*/ 2 w 747"/>
                <a:gd name="T5" fmla="*/ 0 h 717"/>
                <a:gd name="T6" fmla="*/ 1 w 747"/>
                <a:gd name="T7" fmla="*/ 0 h 717"/>
                <a:gd name="T8" fmla="*/ 1 w 747"/>
                <a:gd name="T9" fmla="*/ 0 h 717"/>
                <a:gd name="T10" fmla="*/ 0 w 747"/>
                <a:gd name="T11" fmla="*/ 1 h 717"/>
                <a:gd name="T12" fmla="*/ 0 w 747"/>
                <a:gd name="T13" fmla="*/ 1 h 717"/>
                <a:gd name="T14" fmla="*/ 0 w 747"/>
                <a:gd name="T15" fmla="*/ 2 h 717"/>
                <a:gd name="T16" fmla="*/ 0 w 747"/>
                <a:gd name="T17" fmla="*/ 2 h 717"/>
                <a:gd name="T18" fmla="*/ 0 w 747"/>
                <a:gd name="T19" fmla="*/ 2 h 717"/>
                <a:gd name="T20" fmla="*/ 1 w 747"/>
                <a:gd name="T21" fmla="*/ 3 h 717"/>
                <a:gd name="T22" fmla="*/ 1 w 747"/>
                <a:gd name="T23" fmla="*/ 3 h 717"/>
                <a:gd name="T24" fmla="*/ 2 w 747"/>
                <a:gd name="T25" fmla="*/ 3 h 717"/>
                <a:gd name="T26" fmla="*/ 2 w 747"/>
                <a:gd name="T27" fmla="*/ 3 h 717"/>
                <a:gd name="T28" fmla="*/ 2 w 747"/>
                <a:gd name="T29" fmla="*/ 3 h 717"/>
                <a:gd name="T30" fmla="*/ 2 w 747"/>
                <a:gd name="T31" fmla="*/ 3 h 717"/>
                <a:gd name="T32" fmla="*/ 2 w 747"/>
                <a:gd name="T33" fmla="*/ 2 h 717"/>
                <a:gd name="T34" fmla="*/ 3 w 747"/>
                <a:gd name="T35" fmla="*/ 2 h 717"/>
                <a:gd name="T36" fmla="*/ 3 w 747"/>
                <a:gd name="T37" fmla="*/ 2 h 717"/>
                <a:gd name="T38" fmla="*/ 3 w 747"/>
                <a:gd name="T39" fmla="*/ 2 h 717"/>
                <a:gd name="T40" fmla="*/ 3 w 747"/>
                <a:gd name="T41" fmla="*/ 2 h 717"/>
                <a:gd name="T42" fmla="*/ 3 w 747"/>
                <a:gd name="T43" fmla="*/ 2 h 717"/>
                <a:gd name="T44" fmla="*/ 3 w 747"/>
                <a:gd name="T45" fmla="*/ 1 h 717"/>
                <a:gd name="T46" fmla="*/ 3 w 747"/>
                <a:gd name="T47" fmla="*/ 1 h 717"/>
                <a:gd name="T48" fmla="*/ 3 w 747"/>
                <a:gd name="T49" fmla="*/ 0 h 717"/>
                <a:gd name="T50" fmla="*/ 2 w 747"/>
                <a:gd name="T51" fmla="*/ 0 h 717"/>
                <a:gd name="T52" fmla="*/ 2 w 747"/>
                <a:gd name="T53" fmla="*/ 0 h 717"/>
                <a:gd name="T54" fmla="*/ 2 w 747"/>
                <a:gd name="T55" fmla="*/ 0 h 717"/>
                <a:gd name="T56" fmla="*/ 2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3 w 2144"/>
                <a:gd name="T1" fmla="*/ 0 h 2803"/>
                <a:gd name="T2" fmla="*/ 2 w 2144"/>
                <a:gd name="T3" fmla="*/ 1 h 2803"/>
                <a:gd name="T4" fmla="*/ 2 w 2144"/>
                <a:gd name="T5" fmla="*/ 2 h 2803"/>
                <a:gd name="T6" fmla="*/ 2 w 2144"/>
                <a:gd name="T7" fmla="*/ 3 h 2803"/>
                <a:gd name="T8" fmla="*/ 2 w 2144"/>
                <a:gd name="T9" fmla="*/ 3 h 2803"/>
                <a:gd name="T10" fmla="*/ 2 w 2144"/>
                <a:gd name="T11" fmla="*/ 3 h 2803"/>
                <a:gd name="T12" fmla="*/ 1 w 2144"/>
                <a:gd name="T13" fmla="*/ 4 h 2803"/>
                <a:gd name="T14" fmla="*/ 0 w 2144"/>
                <a:gd name="T15" fmla="*/ 5 h 2803"/>
                <a:gd name="T16" fmla="*/ 0 w 2144"/>
                <a:gd name="T17" fmla="*/ 6 h 2803"/>
                <a:gd name="T18" fmla="*/ 2 w 2144"/>
                <a:gd name="T19" fmla="*/ 5 h 2803"/>
                <a:gd name="T20" fmla="*/ 1 w 2144"/>
                <a:gd name="T21" fmla="*/ 6 h 2803"/>
                <a:gd name="T22" fmla="*/ 1 w 2144"/>
                <a:gd name="T23" fmla="*/ 7 h 2803"/>
                <a:gd name="T24" fmla="*/ 0 w 2144"/>
                <a:gd name="T25" fmla="*/ 8 h 2803"/>
                <a:gd name="T26" fmla="*/ 0 w 2144"/>
                <a:gd name="T27" fmla="*/ 8 h 2803"/>
                <a:gd name="T28" fmla="*/ 1 w 2144"/>
                <a:gd name="T29" fmla="*/ 7 h 2803"/>
                <a:gd name="T30" fmla="*/ 1 w 2144"/>
                <a:gd name="T31" fmla="*/ 7 h 2803"/>
                <a:gd name="T32" fmla="*/ 2 w 2144"/>
                <a:gd name="T33" fmla="*/ 6 h 2803"/>
                <a:gd name="T34" fmla="*/ 2 w 2144"/>
                <a:gd name="T35" fmla="*/ 8 h 2803"/>
                <a:gd name="T36" fmla="*/ 3 w 2144"/>
                <a:gd name="T37" fmla="*/ 8 h 2803"/>
                <a:gd name="T38" fmla="*/ 3 w 2144"/>
                <a:gd name="T39" fmla="*/ 8 h 2803"/>
                <a:gd name="T40" fmla="*/ 4 w 2144"/>
                <a:gd name="T41" fmla="*/ 8 h 2803"/>
                <a:gd name="T42" fmla="*/ 4 w 2144"/>
                <a:gd name="T43" fmla="*/ 9 h 2803"/>
                <a:gd name="T44" fmla="*/ 5 w 2144"/>
                <a:gd name="T45" fmla="*/ 9 h 2803"/>
                <a:gd name="T46" fmla="*/ 5 w 2144"/>
                <a:gd name="T47" fmla="*/ 11 h 2803"/>
                <a:gd name="T48" fmla="*/ 6 w 2144"/>
                <a:gd name="T49" fmla="*/ 11 h 2803"/>
                <a:gd name="T50" fmla="*/ 7 w 2144"/>
                <a:gd name="T51" fmla="*/ 11 h 2803"/>
                <a:gd name="T52" fmla="*/ 7 w 2144"/>
                <a:gd name="T53" fmla="*/ 10 h 2803"/>
                <a:gd name="T54" fmla="*/ 7 w 2144"/>
                <a:gd name="T55" fmla="*/ 11 h 2803"/>
                <a:gd name="T56" fmla="*/ 8 w 2144"/>
                <a:gd name="T57" fmla="*/ 10 h 2803"/>
                <a:gd name="T58" fmla="*/ 8 w 2144"/>
                <a:gd name="T59" fmla="*/ 8 h 2803"/>
                <a:gd name="T60" fmla="*/ 7 w 2144"/>
                <a:gd name="T61" fmla="*/ 7 h 2803"/>
                <a:gd name="T62" fmla="*/ 7 w 2144"/>
                <a:gd name="T63" fmla="*/ 5 h 2803"/>
                <a:gd name="T64" fmla="*/ 9 w 2144"/>
                <a:gd name="T65" fmla="*/ 4 h 2803"/>
                <a:gd name="T66" fmla="*/ 9 w 2144"/>
                <a:gd name="T67" fmla="*/ 4 h 2803"/>
                <a:gd name="T68" fmla="*/ 7 w 2144"/>
                <a:gd name="T69" fmla="*/ 2 h 2803"/>
                <a:gd name="T70" fmla="*/ 8 w 2144"/>
                <a:gd name="T71" fmla="*/ 1 h 2803"/>
                <a:gd name="T72" fmla="*/ 7 w 2144"/>
                <a:gd name="T73" fmla="*/ 1 h 2803"/>
                <a:gd name="T74" fmla="*/ 7 w 2144"/>
                <a:gd name="T75" fmla="*/ 1 h 2803"/>
                <a:gd name="T76" fmla="*/ 7 w 2144"/>
                <a:gd name="T77" fmla="*/ 1 h 2803"/>
                <a:gd name="T78" fmla="*/ 6 w 2144"/>
                <a:gd name="T79" fmla="*/ 0 h 2803"/>
                <a:gd name="T80" fmla="*/ 4 w 2144"/>
                <a:gd name="T81" fmla="*/ 0 h 2803"/>
                <a:gd name="T82" fmla="*/ 4 w 2144"/>
                <a:gd name="T83" fmla="*/ 0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3 h 1221"/>
                <a:gd name="T2" fmla="*/ 0 w 838"/>
                <a:gd name="T3" fmla="*/ 3 h 1221"/>
                <a:gd name="T4" fmla="*/ 0 w 838"/>
                <a:gd name="T5" fmla="*/ 2 h 1221"/>
                <a:gd name="T6" fmla="*/ 1 w 838"/>
                <a:gd name="T7" fmla="*/ 3 h 1221"/>
                <a:gd name="T8" fmla="*/ 1 w 838"/>
                <a:gd name="T9" fmla="*/ 3 h 1221"/>
                <a:gd name="T10" fmla="*/ 1 w 838"/>
                <a:gd name="T11" fmla="*/ 3 h 1221"/>
                <a:gd name="T12" fmla="*/ 1 w 838"/>
                <a:gd name="T13" fmla="*/ 3 h 1221"/>
                <a:gd name="T14" fmla="*/ 2 w 838"/>
                <a:gd name="T15" fmla="*/ 4 h 1221"/>
                <a:gd name="T16" fmla="*/ 2 w 838"/>
                <a:gd name="T17" fmla="*/ 3 h 1221"/>
                <a:gd name="T18" fmla="*/ 2 w 838"/>
                <a:gd name="T19" fmla="*/ 3 h 1221"/>
                <a:gd name="T20" fmla="*/ 2 w 838"/>
                <a:gd name="T21" fmla="*/ 3 h 1221"/>
                <a:gd name="T22" fmla="*/ 2 w 838"/>
                <a:gd name="T23" fmla="*/ 4 h 1221"/>
                <a:gd name="T24" fmla="*/ 2 w 838"/>
                <a:gd name="T25" fmla="*/ 5 h 1221"/>
                <a:gd name="T26" fmla="*/ 2 w 838"/>
                <a:gd name="T27" fmla="*/ 4 h 1221"/>
                <a:gd name="T28" fmla="*/ 2 w 838"/>
                <a:gd name="T29" fmla="*/ 3 h 1221"/>
                <a:gd name="T30" fmla="*/ 2 w 838"/>
                <a:gd name="T31" fmla="*/ 3 h 1221"/>
                <a:gd name="T32" fmla="*/ 2 w 838"/>
                <a:gd name="T33" fmla="*/ 3 h 1221"/>
                <a:gd name="T34" fmla="*/ 2 w 838"/>
                <a:gd name="T35" fmla="*/ 4 h 1221"/>
                <a:gd name="T36" fmla="*/ 2 w 838"/>
                <a:gd name="T37" fmla="*/ 5 h 1221"/>
                <a:gd name="T38" fmla="*/ 2 w 838"/>
                <a:gd name="T39" fmla="*/ 4 h 1221"/>
                <a:gd name="T40" fmla="*/ 2 w 838"/>
                <a:gd name="T41" fmla="*/ 4 h 1221"/>
                <a:gd name="T42" fmla="*/ 3 w 838"/>
                <a:gd name="T43" fmla="*/ 3 h 1221"/>
                <a:gd name="T44" fmla="*/ 2 w 838"/>
                <a:gd name="T45" fmla="*/ 4 h 1221"/>
                <a:gd name="T46" fmla="*/ 3 w 838"/>
                <a:gd name="T47" fmla="*/ 5 h 1221"/>
                <a:gd name="T48" fmla="*/ 3 w 838"/>
                <a:gd name="T49" fmla="*/ 5 h 1221"/>
                <a:gd name="T50" fmla="*/ 3 w 838"/>
                <a:gd name="T51" fmla="*/ 5 h 1221"/>
                <a:gd name="T52" fmla="*/ 3 w 838"/>
                <a:gd name="T53" fmla="*/ 4 h 1221"/>
                <a:gd name="T54" fmla="*/ 3 w 838"/>
                <a:gd name="T55" fmla="*/ 4 h 1221"/>
                <a:gd name="T56" fmla="*/ 3 w 838"/>
                <a:gd name="T57" fmla="*/ 4 h 1221"/>
                <a:gd name="T58" fmla="*/ 3 w 838"/>
                <a:gd name="T59" fmla="*/ 4 h 1221"/>
                <a:gd name="T60" fmla="*/ 3 w 838"/>
                <a:gd name="T61" fmla="*/ 3 h 1221"/>
                <a:gd name="T62" fmla="*/ 3 w 838"/>
                <a:gd name="T63" fmla="*/ 3 h 1221"/>
                <a:gd name="T64" fmla="*/ 3 w 838"/>
                <a:gd name="T65" fmla="*/ 3 h 1221"/>
                <a:gd name="T66" fmla="*/ 3 w 838"/>
                <a:gd name="T67" fmla="*/ 3 h 1221"/>
                <a:gd name="T68" fmla="*/ 3 w 838"/>
                <a:gd name="T69" fmla="*/ 2 h 1221"/>
                <a:gd name="T70" fmla="*/ 3 w 838"/>
                <a:gd name="T71" fmla="*/ 1 h 1221"/>
                <a:gd name="T72" fmla="*/ 3 w 838"/>
                <a:gd name="T73" fmla="*/ 0 h 1221"/>
                <a:gd name="T74" fmla="*/ 3 w 838"/>
                <a:gd name="T75" fmla="*/ 0 h 1221"/>
                <a:gd name="T76" fmla="*/ 2 w 838"/>
                <a:gd name="T77" fmla="*/ 0 h 1221"/>
                <a:gd name="T78" fmla="*/ 2 w 838"/>
                <a:gd name="T79" fmla="*/ 1 h 1221"/>
                <a:gd name="T80" fmla="*/ 2 w 838"/>
                <a:gd name="T81" fmla="*/ 1 h 1221"/>
                <a:gd name="T82" fmla="*/ 2 w 838"/>
                <a:gd name="T83" fmla="*/ 1 h 1221"/>
                <a:gd name="T84" fmla="*/ 2 w 838"/>
                <a:gd name="T85" fmla="*/ 2 h 1221"/>
                <a:gd name="T86" fmla="*/ 1 w 838"/>
                <a:gd name="T87" fmla="*/ 2 h 1221"/>
                <a:gd name="T88" fmla="*/ 1 w 838"/>
                <a:gd name="T89" fmla="*/ 3 h 1221"/>
                <a:gd name="T90" fmla="*/ 1 w 838"/>
                <a:gd name="T91" fmla="*/ 2 h 1221"/>
                <a:gd name="T92" fmla="*/ 1 w 838"/>
                <a:gd name="T93" fmla="*/ 3 h 1221"/>
                <a:gd name="T94" fmla="*/ 0 w 838"/>
                <a:gd name="T95" fmla="*/ 2 h 1221"/>
                <a:gd name="T96" fmla="*/ 0 w 838"/>
                <a:gd name="T97" fmla="*/ 2 h 1221"/>
                <a:gd name="T98" fmla="*/ 0 w 838"/>
                <a:gd name="T99" fmla="*/ 3 h 1221"/>
                <a:gd name="T100" fmla="*/ 0 w 838"/>
                <a:gd name="T101" fmla="*/ 3 h 1221"/>
                <a:gd name="T102" fmla="*/ 0 w 838"/>
                <a:gd name="T103" fmla="*/ 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0 w 414"/>
                <a:gd name="T1" fmla="*/ 1 h 565"/>
                <a:gd name="T2" fmla="*/ 0 w 414"/>
                <a:gd name="T3" fmla="*/ 2 h 565"/>
                <a:gd name="T4" fmla="*/ 0 w 414"/>
                <a:gd name="T5" fmla="*/ 1 h 565"/>
                <a:gd name="T6" fmla="*/ 1 w 414"/>
                <a:gd name="T7" fmla="*/ 2 h 565"/>
                <a:gd name="T8" fmla="*/ 1 w 414"/>
                <a:gd name="T9" fmla="*/ 1 h 565"/>
                <a:gd name="T10" fmla="*/ 1 w 414"/>
                <a:gd name="T11" fmla="*/ 2 h 565"/>
                <a:gd name="T12" fmla="*/ 1 w 414"/>
                <a:gd name="T13" fmla="*/ 1 h 565"/>
                <a:gd name="T14" fmla="*/ 1 w 414"/>
                <a:gd name="T15" fmla="*/ 2 h 565"/>
                <a:gd name="T16" fmla="*/ 1 w 414"/>
                <a:gd name="T17" fmla="*/ 2 h 565"/>
                <a:gd name="T18" fmla="*/ 2 w 414"/>
                <a:gd name="T19" fmla="*/ 2 h 565"/>
                <a:gd name="T20" fmla="*/ 1 w 414"/>
                <a:gd name="T21" fmla="*/ 1 h 565"/>
                <a:gd name="T22" fmla="*/ 1 w 414"/>
                <a:gd name="T23" fmla="*/ 1 h 565"/>
                <a:gd name="T24" fmla="*/ 1 w 414"/>
                <a:gd name="T25" fmla="*/ 0 h 565"/>
                <a:gd name="T26" fmla="*/ 0 w 414"/>
                <a:gd name="T27" fmla="*/ 0 h 565"/>
                <a:gd name="T28" fmla="*/ 0 w 414"/>
                <a:gd name="T29" fmla="*/ 0 h 565"/>
                <a:gd name="T30" fmla="*/ 0 w 414"/>
                <a:gd name="T31" fmla="*/ 1 h 565"/>
                <a:gd name="T32" fmla="*/ 0 w 414"/>
                <a:gd name="T33" fmla="*/ 1 h 565"/>
                <a:gd name="T34" fmla="*/ 0 w 414"/>
                <a:gd name="T35" fmla="*/ 1 h 565"/>
                <a:gd name="T36" fmla="*/ 0 w 414"/>
                <a:gd name="T37" fmla="*/ 1 h 565"/>
                <a:gd name="T38" fmla="*/ 0 w 414"/>
                <a:gd name="T39" fmla="*/ 1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0 w 310"/>
                <a:gd name="T1" fmla="*/ 0 h 259"/>
                <a:gd name="T2" fmla="*/ 0 w 310"/>
                <a:gd name="T3" fmla="*/ 0 h 259"/>
                <a:gd name="T4" fmla="*/ 0 w 310"/>
                <a:gd name="T5" fmla="*/ 0 h 259"/>
                <a:gd name="T6" fmla="*/ 1 w 310"/>
                <a:gd name="T7" fmla="*/ 0 h 259"/>
                <a:gd name="T8" fmla="*/ 1 w 310"/>
                <a:gd name="T9" fmla="*/ 0 h 259"/>
                <a:gd name="T10" fmla="*/ 1 w 310"/>
                <a:gd name="T11" fmla="*/ 0 h 259"/>
                <a:gd name="T12" fmla="*/ 1 w 310"/>
                <a:gd name="T13" fmla="*/ 1 h 259"/>
                <a:gd name="T14" fmla="*/ 1 w 310"/>
                <a:gd name="T15" fmla="*/ 1 h 259"/>
                <a:gd name="T16" fmla="*/ 1 w 310"/>
                <a:gd name="T17" fmla="*/ 1 h 259"/>
                <a:gd name="T18" fmla="*/ 1 w 310"/>
                <a:gd name="T19" fmla="*/ 1 h 259"/>
                <a:gd name="T20" fmla="*/ 0 w 310"/>
                <a:gd name="T21" fmla="*/ 1 h 259"/>
                <a:gd name="T22" fmla="*/ 0 w 310"/>
                <a:gd name="T23" fmla="*/ 1 h 259"/>
                <a:gd name="T24" fmla="*/ 0 w 310"/>
                <a:gd name="T25" fmla="*/ 1 h 259"/>
                <a:gd name="T26" fmla="*/ 0 w 310"/>
                <a:gd name="T27" fmla="*/ 1 h 259"/>
                <a:gd name="T28" fmla="*/ 0 w 310"/>
                <a:gd name="T29" fmla="*/ 0 h 259"/>
                <a:gd name="T30" fmla="*/ 0 w 310"/>
                <a:gd name="T31" fmla="*/ 0 h 259"/>
                <a:gd name="T32" fmla="*/ 0 w 310"/>
                <a:gd name="T33" fmla="*/ 0 h 259"/>
                <a:gd name="T34" fmla="*/ 0 w 310"/>
                <a:gd name="T35" fmla="*/ 0 h 259"/>
                <a:gd name="T36" fmla="*/ 0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 w 411"/>
                <a:gd name="T1" fmla="*/ 0 h 452"/>
                <a:gd name="T2" fmla="*/ 1 w 411"/>
                <a:gd name="T3" fmla="*/ 0 h 452"/>
                <a:gd name="T4" fmla="*/ 1 w 411"/>
                <a:gd name="T5" fmla="*/ 0 h 452"/>
                <a:gd name="T6" fmla="*/ 0 w 411"/>
                <a:gd name="T7" fmla="*/ 1 h 452"/>
                <a:gd name="T8" fmla="*/ 0 w 411"/>
                <a:gd name="T9" fmla="*/ 1 h 452"/>
                <a:gd name="T10" fmla="*/ 0 w 411"/>
                <a:gd name="T11" fmla="*/ 1 h 452"/>
                <a:gd name="T12" fmla="*/ 0 w 411"/>
                <a:gd name="T13" fmla="*/ 1 h 452"/>
                <a:gd name="T14" fmla="*/ 0 w 411"/>
                <a:gd name="T15" fmla="*/ 1 h 452"/>
                <a:gd name="T16" fmla="*/ 0 w 411"/>
                <a:gd name="T17" fmla="*/ 1 h 452"/>
                <a:gd name="T18" fmla="*/ 0 w 411"/>
                <a:gd name="T19" fmla="*/ 1 h 452"/>
                <a:gd name="T20" fmla="*/ 0 w 411"/>
                <a:gd name="T21" fmla="*/ 2 h 452"/>
                <a:gd name="T22" fmla="*/ 0 w 411"/>
                <a:gd name="T23" fmla="*/ 1 h 452"/>
                <a:gd name="T24" fmla="*/ 0 w 411"/>
                <a:gd name="T25" fmla="*/ 2 h 452"/>
                <a:gd name="T26" fmla="*/ 0 w 411"/>
                <a:gd name="T27" fmla="*/ 1 h 452"/>
                <a:gd name="T28" fmla="*/ 1 w 411"/>
                <a:gd name="T29" fmla="*/ 1 h 452"/>
                <a:gd name="T30" fmla="*/ 1 w 411"/>
                <a:gd name="T31" fmla="*/ 1 h 452"/>
                <a:gd name="T32" fmla="*/ 1 w 411"/>
                <a:gd name="T33" fmla="*/ 1 h 452"/>
                <a:gd name="T34" fmla="*/ 1 w 411"/>
                <a:gd name="T35" fmla="*/ 1 h 452"/>
                <a:gd name="T36" fmla="*/ 1 w 411"/>
                <a:gd name="T37" fmla="*/ 1 h 452"/>
                <a:gd name="T38" fmla="*/ 1 w 411"/>
                <a:gd name="T39" fmla="*/ 1 h 452"/>
                <a:gd name="T40" fmla="*/ 1 w 411"/>
                <a:gd name="T41" fmla="*/ 1 h 452"/>
                <a:gd name="T42" fmla="*/ 1 w 411"/>
                <a:gd name="T43" fmla="*/ 1 h 452"/>
                <a:gd name="T44" fmla="*/ 1 w 411"/>
                <a:gd name="T45" fmla="*/ 1 h 452"/>
                <a:gd name="T46" fmla="*/ 2 w 411"/>
                <a:gd name="T47" fmla="*/ 0 h 452"/>
                <a:gd name="T48" fmla="*/ 2 w 411"/>
                <a:gd name="T49" fmla="*/ 0 h 452"/>
                <a:gd name="T50" fmla="*/ 1 w 411"/>
                <a:gd name="T51" fmla="*/ 0 h 452"/>
                <a:gd name="T52" fmla="*/ 1 w 411"/>
                <a:gd name="T53" fmla="*/ 0 h 452"/>
                <a:gd name="T54" fmla="*/ 1 w 411"/>
                <a:gd name="T55" fmla="*/ 0 h 452"/>
                <a:gd name="T56" fmla="*/ 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1 w 640"/>
                <a:gd name="T1" fmla="*/ 1 h 902"/>
                <a:gd name="T2" fmla="*/ 1 w 640"/>
                <a:gd name="T3" fmla="*/ 1 h 902"/>
                <a:gd name="T4" fmla="*/ 1 w 640"/>
                <a:gd name="T5" fmla="*/ 2 h 902"/>
                <a:gd name="T6" fmla="*/ 0 w 640"/>
                <a:gd name="T7" fmla="*/ 2 h 902"/>
                <a:gd name="T8" fmla="*/ 1 w 640"/>
                <a:gd name="T9" fmla="*/ 2 h 902"/>
                <a:gd name="T10" fmla="*/ 1 w 640"/>
                <a:gd name="T11" fmla="*/ 2 h 902"/>
                <a:gd name="T12" fmla="*/ 0 w 640"/>
                <a:gd name="T13" fmla="*/ 3 h 902"/>
                <a:gd name="T14" fmla="*/ 0 w 640"/>
                <a:gd name="T15" fmla="*/ 3 h 902"/>
                <a:gd name="T16" fmla="*/ 0 w 640"/>
                <a:gd name="T17" fmla="*/ 4 h 902"/>
                <a:gd name="T18" fmla="*/ 0 w 640"/>
                <a:gd name="T19" fmla="*/ 3 h 902"/>
                <a:gd name="T20" fmla="*/ 1 w 640"/>
                <a:gd name="T21" fmla="*/ 3 h 902"/>
                <a:gd name="T22" fmla="*/ 0 w 640"/>
                <a:gd name="T23" fmla="*/ 3 h 902"/>
                <a:gd name="T24" fmla="*/ 0 w 640"/>
                <a:gd name="T25" fmla="*/ 4 h 902"/>
                <a:gd name="T26" fmla="*/ 1 w 640"/>
                <a:gd name="T27" fmla="*/ 3 h 902"/>
                <a:gd name="T28" fmla="*/ 1 w 640"/>
                <a:gd name="T29" fmla="*/ 2 h 902"/>
                <a:gd name="T30" fmla="*/ 1 w 640"/>
                <a:gd name="T31" fmla="*/ 2 h 902"/>
                <a:gd name="T32" fmla="*/ 1 w 640"/>
                <a:gd name="T33" fmla="*/ 1 h 902"/>
                <a:gd name="T34" fmla="*/ 2 w 640"/>
                <a:gd name="T35" fmla="*/ 1 h 902"/>
                <a:gd name="T36" fmla="*/ 2 w 640"/>
                <a:gd name="T37" fmla="*/ 1 h 902"/>
                <a:gd name="T38" fmla="*/ 2 w 640"/>
                <a:gd name="T39" fmla="*/ 1 h 902"/>
                <a:gd name="T40" fmla="*/ 2 w 640"/>
                <a:gd name="T41" fmla="*/ 2 h 902"/>
                <a:gd name="T42" fmla="*/ 2 w 640"/>
                <a:gd name="T43" fmla="*/ 2 h 902"/>
                <a:gd name="T44" fmla="*/ 2 w 640"/>
                <a:gd name="T45" fmla="*/ 3 h 902"/>
                <a:gd name="T46" fmla="*/ 2 w 640"/>
                <a:gd name="T47" fmla="*/ 1 h 902"/>
                <a:gd name="T48" fmla="*/ 2 w 640"/>
                <a:gd name="T49" fmla="*/ 2 h 902"/>
                <a:gd name="T50" fmla="*/ 2 w 640"/>
                <a:gd name="T51" fmla="*/ 1 h 902"/>
                <a:gd name="T52" fmla="*/ 2 w 640"/>
                <a:gd name="T53" fmla="*/ 2 h 902"/>
                <a:gd name="T54" fmla="*/ 2 w 640"/>
                <a:gd name="T55" fmla="*/ 1 h 902"/>
                <a:gd name="T56" fmla="*/ 3 w 640"/>
                <a:gd name="T57" fmla="*/ 0 h 902"/>
                <a:gd name="T58" fmla="*/ 3 w 640"/>
                <a:gd name="T59" fmla="*/ 0 h 902"/>
                <a:gd name="T60" fmla="*/ 2 w 640"/>
                <a:gd name="T61" fmla="*/ 0 h 902"/>
                <a:gd name="T62" fmla="*/ 2 w 640"/>
                <a:gd name="T63" fmla="*/ 0 h 902"/>
                <a:gd name="T64" fmla="*/ 1 w 640"/>
                <a:gd name="T65" fmla="*/ 0 h 902"/>
                <a:gd name="T66" fmla="*/ 1 w 640"/>
                <a:gd name="T67" fmla="*/ 0 h 902"/>
                <a:gd name="T68" fmla="*/ 1 w 640"/>
                <a:gd name="T69" fmla="*/ 0 h 902"/>
                <a:gd name="T70" fmla="*/ 1 w 640"/>
                <a:gd name="T71" fmla="*/ 1 h 902"/>
                <a:gd name="T72" fmla="*/ 1 w 640"/>
                <a:gd name="T73" fmla="*/ 1 h 902"/>
                <a:gd name="T74" fmla="*/ 1 w 640"/>
                <a:gd name="T75" fmla="*/ 1 h 902"/>
                <a:gd name="T76" fmla="*/ 1 w 640"/>
                <a:gd name="T77" fmla="*/ 1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2 w 936"/>
                <a:gd name="T1" fmla="*/ 0 h 439"/>
                <a:gd name="T2" fmla="*/ 1 w 936"/>
                <a:gd name="T3" fmla="*/ 0 h 439"/>
                <a:gd name="T4" fmla="*/ 1 w 936"/>
                <a:gd name="T5" fmla="*/ 1 h 439"/>
                <a:gd name="T6" fmla="*/ 0 w 936"/>
                <a:gd name="T7" fmla="*/ 1 h 439"/>
                <a:gd name="T8" fmla="*/ 0 w 936"/>
                <a:gd name="T9" fmla="*/ 2 h 439"/>
                <a:gd name="T10" fmla="*/ 0 w 936"/>
                <a:gd name="T11" fmla="*/ 1 h 439"/>
                <a:gd name="T12" fmla="*/ 1 w 936"/>
                <a:gd name="T13" fmla="*/ 1 h 439"/>
                <a:gd name="T14" fmla="*/ 1 w 936"/>
                <a:gd name="T15" fmla="*/ 1 h 439"/>
                <a:gd name="T16" fmla="*/ 0 w 936"/>
                <a:gd name="T17" fmla="*/ 2 h 439"/>
                <a:gd name="T18" fmla="*/ 1 w 936"/>
                <a:gd name="T19" fmla="*/ 2 h 439"/>
                <a:gd name="T20" fmla="*/ 1 w 936"/>
                <a:gd name="T21" fmla="*/ 1 h 439"/>
                <a:gd name="T22" fmla="*/ 1 w 936"/>
                <a:gd name="T23" fmla="*/ 1 h 439"/>
                <a:gd name="T24" fmla="*/ 1 w 936"/>
                <a:gd name="T25" fmla="*/ 1 h 439"/>
                <a:gd name="T26" fmla="*/ 1 w 936"/>
                <a:gd name="T27" fmla="*/ 1 h 439"/>
                <a:gd name="T28" fmla="*/ 1 w 936"/>
                <a:gd name="T29" fmla="*/ 2 h 439"/>
                <a:gd name="T30" fmla="*/ 1 w 936"/>
                <a:gd name="T31" fmla="*/ 2 h 439"/>
                <a:gd name="T32" fmla="*/ 1 w 936"/>
                <a:gd name="T33" fmla="*/ 1 h 439"/>
                <a:gd name="T34" fmla="*/ 2 w 936"/>
                <a:gd name="T35" fmla="*/ 1 h 439"/>
                <a:gd name="T36" fmla="*/ 2 w 936"/>
                <a:gd name="T37" fmla="*/ 1 h 439"/>
                <a:gd name="T38" fmla="*/ 2 w 936"/>
                <a:gd name="T39" fmla="*/ 0 h 439"/>
                <a:gd name="T40" fmla="*/ 2 w 936"/>
                <a:gd name="T41" fmla="*/ 0 h 439"/>
                <a:gd name="T42" fmla="*/ 3 w 936"/>
                <a:gd name="T43" fmla="*/ 1 h 439"/>
                <a:gd name="T44" fmla="*/ 3 w 936"/>
                <a:gd name="T45" fmla="*/ 1 h 439"/>
                <a:gd name="T46" fmla="*/ 4 w 936"/>
                <a:gd name="T47" fmla="*/ 1 h 439"/>
                <a:gd name="T48" fmla="*/ 3 w 936"/>
                <a:gd name="T49" fmla="*/ 1 h 439"/>
                <a:gd name="T50" fmla="*/ 4 w 936"/>
                <a:gd name="T51" fmla="*/ 1 h 439"/>
                <a:gd name="T52" fmla="*/ 3 w 936"/>
                <a:gd name="T53" fmla="*/ 0 h 439"/>
                <a:gd name="T54" fmla="*/ 3 w 936"/>
                <a:gd name="T55" fmla="*/ 0 h 439"/>
                <a:gd name="T56" fmla="*/ 3 w 936"/>
                <a:gd name="T57" fmla="*/ 0 h 439"/>
                <a:gd name="T58" fmla="*/ 3 w 936"/>
                <a:gd name="T59" fmla="*/ 0 h 439"/>
                <a:gd name="T60" fmla="*/ 3 w 936"/>
                <a:gd name="T61" fmla="*/ 0 h 439"/>
                <a:gd name="T62" fmla="*/ 2 w 936"/>
                <a:gd name="T63" fmla="*/ 0 h 439"/>
                <a:gd name="T64" fmla="*/ 2 w 936"/>
                <a:gd name="T65" fmla="*/ 0 h 439"/>
                <a:gd name="T66" fmla="*/ 2 w 936"/>
                <a:gd name="T67" fmla="*/ 0 h 439"/>
                <a:gd name="T68" fmla="*/ 2 w 936"/>
                <a:gd name="T69" fmla="*/ 0 h 439"/>
                <a:gd name="T70" fmla="*/ 2 w 936"/>
                <a:gd name="T71" fmla="*/ 0 h 439"/>
                <a:gd name="T72" fmla="*/ 2 w 936"/>
                <a:gd name="T73" fmla="*/ 0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1 h 254"/>
                <a:gd name="T2" fmla="*/ 0 w 550"/>
                <a:gd name="T3" fmla="*/ 0 h 254"/>
                <a:gd name="T4" fmla="*/ 0 w 550"/>
                <a:gd name="T5" fmla="*/ 0 h 254"/>
                <a:gd name="T6" fmla="*/ 1 w 550"/>
                <a:gd name="T7" fmla="*/ 0 h 254"/>
                <a:gd name="T8" fmla="*/ 1 w 550"/>
                <a:gd name="T9" fmla="*/ 0 h 254"/>
                <a:gd name="T10" fmla="*/ 1 w 550"/>
                <a:gd name="T11" fmla="*/ 0 h 254"/>
                <a:gd name="T12" fmla="*/ 1 w 550"/>
                <a:gd name="T13" fmla="*/ 0 h 254"/>
                <a:gd name="T14" fmla="*/ 1 w 550"/>
                <a:gd name="T15" fmla="*/ 0 h 254"/>
                <a:gd name="T16" fmla="*/ 2 w 550"/>
                <a:gd name="T17" fmla="*/ 0 h 254"/>
                <a:gd name="T18" fmla="*/ 2 w 550"/>
                <a:gd name="T19" fmla="*/ 0 h 254"/>
                <a:gd name="T20" fmla="*/ 2 w 550"/>
                <a:gd name="T21" fmla="*/ 0 h 254"/>
                <a:gd name="T22" fmla="*/ 2 w 550"/>
                <a:gd name="T23" fmla="*/ 0 h 254"/>
                <a:gd name="T24" fmla="*/ 2 w 550"/>
                <a:gd name="T25" fmla="*/ 0 h 254"/>
                <a:gd name="T26" fmla="*/ 2 w 550"/>
                <a:gd name="T27" fmla="*/ 0 h 254"/>
                <a:gd name="T28" fmla="*/ 2 w 550"/>
                <a:gd name="T29" fmla="*/ 1 h 254"/>
                <a:gd name="T30" fmla="*/ 2 w 550"/>
                <a:gd name="T31" fmla="*/ 1 h 254"/>
                <a:gd name="T32" fmla="*/ 2 w 550"/>
                <a:gd name="T33" fmla="*/ 1 h 254"/>
                <a:gd name="T34" fmla="*/ 2 w 550"/>
                <a:gd name="T35" fmla="*/ 1 h 254"/>
                <a:gd name="T36" fmla="*/ 1 w 550"/>
                <a:gd name="T37" fmla="*/ 1 h 254"/>
                <a:gd name="T38" fmla="*/ 1 w 550"/>
                <a:gd name="T39" fmla="*/ 1 h 254"/>
                <a:gd name="T40" fmla="*/ 1 w 550"/>
                <a:gd name="T41" fmla="*/ 1 h 254"/>
                <a:gd name="T42" fmla="*/ 1 w 550"/>
                <a:gd name="T43" fmla="*/ 1 h 254"/>
                <a:gd name="T44" fmla="*/ 1 w 550"/>
                <a:gd name="T45" fmla="*/ 1 h 254"/>
                <a:gd name="T46" fmla="*/ 1 w 550"/>
                <a:gd name="T47" fmla="*/ 1 h 254"/>
                <a:gd name="T48" fmla="*/ 1 w 550"/>
                <a:gd name="T49" fmla="*/ 1 h 254"/>
                <a:gd name="T50" fmla="*/ 1 w 550"/>
                <a:gd name="T51" fmla="*/ 1 h 254"/>
                <a:gd name="T52" fmla="*/ 1 w 550"/>
                <a:gd name="T53" fmla="*/ 1 h 254"/>
                <a:gd name="T54" fmla="*/ 0 w 550"/>
                <a:gd name="T55" fmla="*/ 1 h 254"/>
                <a:gd name="T56" fmla="*/ 0 w 550"/>
                <a:gd name="T57" fmla="*/ 1 h 254"/>
                <a:gd name="T58" fmla="*/ 0 w 550"/>
                <a:gd name="T59" fmla="*/ 1 h 254"/>
                <a:gd name="T60" fmla="*/ 0 w 550"/>
                <a:gd name="T61" fmla="*/ 1 h 254"/>
                <a:gd name="T62" fmla="*/ 0 w 550"/>
                <a:gd name="T63" fmla="*/ 1 h 254"/>
                <a:gd name="T64" fmla="*/ 0 w 550"/>
                <a:gd name="T65" fmla="*/ 1 h 254"/>
                <a:gd name="T66" fmla="*/ 0 w 550"/>
                <a:gd name="T67" fmla="*/ 1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 w 665"/>
                <a:gd name="T1" fmla="*/ 0 h 248"/>
                <a:gd name="T2" fmla="*/ 2 w 665"/>
                <a:gd name="T3" fmla="*/ 0 h 248"/>
                <a:gd name="T4" fmla="*/ 2 w 665"/>
                <a:gd name="T5" fmla="*/ 0 h 248"/>
                <a:gd name="T6" fmla="*/ 2 w 665"/>
                <a:gd name="T7" fmla="*/ 0 h 248"/>
                <a:gd name="T8" fmla="*/ 1 w 665"/>
                <a:gd name="T9" fmla="*/ 0 h 248"/>
                <a:gd name="T10" fmla="*/ 2 w 665"/>
                <a:gd name="T11" fmla="*/ 0 h 248"/>
                <a:gd name="T12" fmla="*/ 1 w 665"/>
                <a:gd name="T13" fmla="*/ 0 h 248"/>
                <a:gd name="T14" fmla="*/ 1 w 665"/>
                <a:gd name="T15" fmla="*/ 0 h 248"/>
                <a:gd name="T16" fmla="*/ 1 w 665"/>
                <a:gd name="T17" fmla="*/ 0 h 248"/>
                <a:gd name="T18" fmla="*/ 1 w 665"/>
                <a:gd name="T19" fmla="*/ 1 h 248"/>
                <a:gd name="T20" fmla="*/ 1 w 665"/>
                <a:gd name="T21" fmla="*/ 1 h 248"/>
                <a:gd name="T22" fmla="*/ 1 w 665"/>
                <a:gd name="T23" fmla="*/ 1 h 248"/>
                <a:gd name="T24" fmla="*/ 1 w 665"/>
                <a:gd name="T25" fmla="*/ 1 h 248"/>
                <a:gd name="T26" fmla="*/ 1 w 665"/>
                <a:gd name="T27" fmla="*/ 1 h 248"/>
                <a:gd name="T28" fmla="*/ 0 w 665"/>
                <a:gd name="T29" fmla="*/ 1 h 248"/>
                <a:gd name="T30" fmla="*/ 0 w 665"/>
                <a:gd name="T31" fmla="*/ 1 h 248"/>
                <a:gd name="T32" fmla="*/ 0 w 665"/>
                <a:gd name="T33" fmla="*/ 1 h 248"/>
                <a:gd name="T34" fmla="*/ 0 w 665"/>
                <a:gd name="T35" fmla="*/ 1 h 248"/>
                <a:gd name="T36" fmla="*/ 0 w 665"/>
                <a:gd name="T37" fmla="*/ 1 h 248"/>
                <a:gd name="T38" fmla="*/ 0 w 665"/>
                <a:gd name="T39" fmla="*/ 1 h 248"/>
                <a:gd name="T40" fmla="*/ 1 w 665"/>
                <a:gd name="T41" fmla="*/ 1 h 248"/>
                <a:gd name="T42" fmla="*/ 1 w 665"/>
                <a:gd name="T43" fmla="*/ 1 h 248"/>
                <a:gd name="T44" fmla="*/ 1 w 665"/>
                <a:gd name="T45" fmla="*/ 1 h 248"/>
                <a:gd name="T46" fmla="*/ 2 w 665"/>
                <a:gd name="T47" fmla="*/ 1 h 248"/>
                <a:gd name="T48" fmla="*/ 2 w 665"/>
                <a:gd name="T49" fmla="*/ 1 h 248"/>
                <a:gd name="T50" fmla="*/ 2 w 665"/>
                <a:gd name="T51" fmla="*/ 1 h 248"/>
                <a:gd name="T52" fmla="*/ 2 w 665"/>
                <a:gd name="T53" fmla="*/ 1 h 248"/>
                <a:gd name="T54" fmla="*/ 2 w 665"/>
                <a:gd name="T55" fmla="*/ 1 h 248"/>
                <a:gd name="T56" fmla="*/ 2 w 665"/>
                <a:gd name="T57" fmla="*/ 1 h 248"/>
                <a:gd name="T58" fmla="*/ 3 w 665"/>
                <a:gd name="T59" fmla="*/ 0 h 248"/>
                <a:gd name="T60" fmla="*/ 3 w 665"/>
                <a:gd name="T61" fmla="*/ 0 h 248"/>
                <a:gd name="T62" fmla="*/ 3 w 665"/>
                <a:gd name="T63" fmla="*/ 0 h 248"/>
                <a:gd name="T64" fmla="*/ 3 w 665"/>
                <a:gd name="T65" fmla="*/ 0 h 248"/>
                <a:gd name="T66" fmla="*/ 2 w 665"/>
                <a:gd name="T67" fmla="*/ 0 h 248"/>
                <a:gd name="T68" fmla="*/ 2 w 665"/>
                <a:gd name="T69" fmla="*/ 0 h 248"/>
                <a:gd name="T70" fmla="*/ 2 w 665"/>
                <a:gd name="T71" fmla="*/ 0 h 248"/>
                <a:gd name="T72" fmla="*/ 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 w 630"/>
                <a:gd name="T1" fmla="*/ 0 h 306"/>
                <a:gd name="T2" fmla="*/ 1 w 630"/>
                <a:gd name="T3" fmla="*/ 0 h 306"/>
                <a:gd name="T4" fmla="*/ 1 w 630"/>
                <a:gd name="T5" fmla="*/ 0 h 306"/>
                <a:gd name="T6" fmla="*/ 0 w 630"/>
                <a:gd name="T7" fmla="*/ 1 h 306"/>
                <a:gd name="T8" fmla="*/ 0 w 630"/>
                <a:gd name="T9" fmla="*/ 1 h 306"/>
                <a:gd name="T10" fmla="*/ 0 w 630"/>
                <a:gd name="T11" fmla="*/ 1 h 306"/>
                <a:gd name="T12" fmla="*/ 0 w 630"/>
                <a:gd name="T13" fmla="*/ 1 h 306"/>
                <a:gd name="T14" fmla="*/ 0 w 630"/>
                <a:gd name="T15" fmla="*/ 1 h 306"/>
                <a:gd name="T16" fmla="*/ 1 w 630"/>
                <a:gd name="T17" fmla="*/ 1 h 306"/>
                <a:gd name="T18" fmla="*/ 1 w 630"/>
                <a:gd name="T19" fmla="*/ 1 h 306"/>
                <a:gd name="T20" fmla="*/ 1 w 630"/>
                <a:gd name="T21" fmla="*/ 1 h 306"/>
                <a:gd name="T22" fmla="*/ 1 w 630"/>
                <a:gd name="T23" fmla="*/ 1 h 306"/>
                <a:gd name="T24" fmla="*/ 2 w 630"/>
                <a:gd name="T25" fmla="*/ 1 h 306"/>
                <a:gd name="T26" fmla="*/ 2 w 630"/>
                <a:gd name="T27" fmla="*/ 1 h 306"/>
                <a:gd name="T28" fmla="*/ 2 w 630"/>
                <a:gd name="T29" fmla="*/ 1 h 306"/>
                <a:gd name="T30" fmla="*/ 2 w 630"/>
                <a:gd name="T31" fmla="*/ 1 h 306"/>
                <a:gd name="T32" fmla="*/ 3 w 630"/>
                <a:gd name="T33" fmla="*/ 1 h 306"/>
                <a:gd name="T34" fmla="*/ 3 w 630"/>
                <a:gd name="T35" fmla="*/ 1 h 306"/>
                <a:gd name="T36" fmla="*/ 3 w 630"/>
                <a:gd name="T37" fmla="*/ 0 h 306"/>
                <a:gd name="T38" fmla="*/ 2 w 630"/>
                <a:gd name="T39" fmla="*/ 0 h 306"/>
                <a:gd name="T40" fmla="*/ 2 w 630"/>
                <a:gd name="T41" fmla="*/ 0 h 306"/>
                <a:gd name="T42" fmla="*/ 2 w 630"/>
                <a:gd name="T43" fmla="*/ 0 h 306"/>
                <a:gd name="T44" fmla="*/ 1 w 630"/>
                <a:gd name="T45" fmla="*/ 0 h 306"/>
                <a:gd name="T46" fmla="*/ 1 w 630"/>
                <a:gd name="T47" fmla="*/ 0 h 306"/>
                <a:gd name="T48" fmla="*/ 1 w 630"/>
                <a:gd name="T49" fmla="*/ 0 h 306"/>
                <a:gd name="T50" fmla="*/ 1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2 w 440"/>
                <a:gd name="T1" fmla="*/ 0 h 417"/>
                <a:gd name="T2" fmla="*/ 2 w 440"/>
                <a:gd name="T3" fmla="*/ 0 h 417"/>
                <a:gd name="T4" fmla="*/ 1 w 440"/>
                <a:gd name="T5" fmla="*/ 0 h 417"/>
                <a:gd name="T6" fmla="*/ 1 w 440"/>
                <a:gd name="T7" fmla="*/ 1 h 417"/>
                <a:gd name="T8" fmla="*/ 1 w 440"/>
                <a:gd name="T9" fmla="*/ 1 h 417"/>
                <a:gd name="T10" fmla="*/ 1 w 440"/>
                <a:gd name="T11" fmla="*/ 1 h 417"/>
                <a:gd name="T12" fmla="*/ 0 w 440"/>
                <a:gd name="T13" fmla="*/ 1 h 417"/>
                <a:gd name="T14" fmla="*/ 0 w 440"/>
                <a:gd name="T15" fmla="*/ 1 h 417"/>
                <a:gd name="T16" fmla="*/ 0 w 440"/>
                <a:gd name="T17" fmla="*/ 1 h 417"/>
                <a:gd name="T18" fmla="*/ 0 w 440"/>
                <a:gd name="T19" fmla="*/ 2 h 417"/>
                <a:gd name="T20" fmla="*/ 1 w 440"/>
                <a:gd name="T21" fmla="*/ 2 h 417"/>
                <a:gd name="T22" fmla="*/ 2 w 440"/>
                <a:gd name="T23" fmla="*/ 1 h 417"/>
                <a:gd name="T24" fmla="*/ 2 w 440"/>
                <a:gd name="T25" fmla="*/ 1 h 417"/>
                <a:gd name="T26" fmla="*/ 2 w 440"/>
                <a:gd name="T27" fmla="*/ 0 h 417"/>
                <a:gd name="T28" fmla="*/ 2 w 440"/>
                <a:gd name="T29" fmla="*/ 0 h 417"/>
                <a:gd name="T30" fmla="*/ 2 w 440"/>
                <a:gd name="T31" fmla="*/ 0 h 417"/>
                <a:gd name="T32" fmla="*/ 2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 w 361"/>
                <a:gd name="T1" fmla="*/ 0 h 342"/>
                <a:gd name="T2" fmla="*/ 1 w 361"/>
                <a:gd name="T3" fmla="*/ 0 h 342"/>
                <a:gd name="T4" fmla="*/ 2 w 361"/>
                <a:gd name="T5" fmla="*/ 0 h 342"/>
                <a:gd name="T6" fmla="*/ 1 w 361"/>
                <a:gd name="T7" fmla="*/ 1 h 342"/>
                <a:gd name="T8" fmla="*/ 1 w 361"/>
                <a:gd name="T9" fmla="*/ 1 h 342"/>
                <a:gd name="T10" fmla="*/ 1 w 361"/>
                <a:gd name="T11" fmla="*/ 1 h 342"/>
                <a:gd name="T12" fmla="*/ 1 w 361"/>
                <a:gd name="T13" fmla="*/ 1 h 342"/>
                <a:gd name="T14" fmla="*/ 0 w 361"/>
                <a:gd name="T15" fmla="*/ 1 h 342"/>
                <a:gd name="T16" fmla="*/ 0 w 361"/>
                <a:gd name="T17" fmla="*/ 1 h 342"/>
                <a:gd name="T18" fmla="*/ 0 w 361"/>
                <a:gd name="T19" fmla="*/ 1 h 342"/>
                <a:gd name="T20" fmla="*/ 0 w 361"/>
                <a:gd name="T21" fmla="*/ 1 h 342"/>
                <a:gd name="T22" fmla="*/ 0 w 361"/>
                <a:gd name="T23" fmla="*/ 1 h 342"/>
                <a:gd name="T24" fmla="*/ 1 w 361"/>
                <a:gd name="T25" fmla="*/ 1 h 342"/>
                <a:gd name="T26" fmla="*/ 1 w 361"/>
                <a:gd name="T27" fmla="*/ 1 h 342"/>
                <a:gd name="T28" fmla="*/ 1 w 361"/>
                <a:gd name="T29" fmla="*/ 1 h 342"/>
                <a:gd name="T30" fmla="*/ 1 w 361"/>
                <a:gd name="T31" fmla="*/ 0 h 342"/>
                <a:gd name="T32" fmla="*/ 1 w 361"/>
                <a:gd name="T33" fmla="*/ 0 h 342"/>
                <a:gd name="T34" fmla="*/ 1 w 361"/>
                <a:gd name="T35" fmla="*/ 0 h 342"/>
                <a:gd name="T36" fmla="*/ 1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1 w 239"/>
                <a:gd name="T1" fmla="*/ 0 h 490"/>
                <a:gd name="T2" fmla="*/ 1 w 239"/>
                <a:gd name="T3" fmla="*/ 0 h 490"/>
                <a:gd name="T4" fmla="*/ 1 w 239"/>
                <a:gd name="T5" fmla="*/ 1 h 490"/>
                <a:gd name="T6" fmla="*/ 1 w 239"/>
                <a:gd name="T7" fmla="*/ 1 h 490"/>
                <a:gd name="T8" fmla="*/ 1 w 239"/>
                <a:gd name="T9" fmla="*/ 2 h 490"/>
                <a:gd name="T10" fmla="*/ 0 w 239"/>
                <a:gd name="T11" fmla="*/ 2 h 490"/>
                <a:gd name="T12" fmla="*/ 0 w 239"/>
                <a:gd name="T13" fmla="*/ 2 h 490"/>
                <a:gd name="T14" fmla="*/ 0 w 239"/>
                <a:gd name="T15" fmla="*/ 2 h 490"/>
                <a:gd name="T16" fmla="*/ 0 w 239"/>
                <a:gd name="T17" fmla="*/ 2 h 490"/>
                <a:gd name="T18" fmla="*/ 0 w 239"/>
                <a:gd name="T19" fmla="*/ 2 h 490"/>
                <a:gd name="T20" fmla="*/ 0 w 239"/>
                <a:gd name="T21" fmla="*/ 1 h 490"/>
                <a:gd name="T22" fmla="*/ 0 w 239"/>
                <a:gd name="T23" fmla="*/ 1 h 490"/>
                <a:gd name="T24" fmla="*/ 0 w 239"/>
                <a:gd name="T25" fmla="*/ 1 h 490"/>
                <a:gd name="T26" fmla="*/ 0 w 239"/>
                <a:gd name="T27" fmla="*/ 0 h 490"/>
                <a:gd name="T28" fmla="*/ 0 w 239"/>
                <a:gd name="T29" fmla="*/ 0 h 490"/>
                <a:gd name="T30" fmla="*/ 0 w 239"/>
                <a:gd name="T31" fmla="*/ 0 h 490"/>
                <a:gd name="T32" fmla="*/ 1 w 239"/>
                <a:gd name="T33" fmla="*/ 1 h 490"/>
                <a:gd name="T34" fmla="*/ 1 w 239"/>
                <a:gd name="T35" fmla="*/ 0 h 490"/>
                <a:gd name="T36" fmla="*/ 1 w 239"/>
                <a:gd name="T37" fmla="*/ 0 h 490"/>
                <a:gd name="T38" fmla="*/ 1 w 239"/>
                <a:gd name="T39" fmla="*/ 0 h 490"/>
                <a:gd name="T40" fmla="*/ 1 w 239"/>
                <a:gd name="T41" fmla="*/ 0 h 490"/>
                <a:gd name="T42" fmla="*/ 1 w 239"/>
                <a:gd name="T43" fmla="*/ 0 h 490"/>
                <a:gd name="T44" fmla="*/ 1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 w 825"/>
                <a:gd name="T1" fmla="*/ 0 h 896"/>
                <a:gd name="T2" fmla="*/ 2 w 825"/>
                <a:gd name="T3" fmla="*/ 0 h 896"/>
                <a:gd name="T4" fmla="*/ 1 w 825"/>
                <a:gd name="T5" fmla="*/ 0 h 896"/>
                <a:gd name="T6" fmla="*/ 1 w 825"/>
                <a:gd name="T7" fmla="*/ 1 h 896"/>
                <a:gd name="T8" fmla="*/ 1 w 825"/>
                <a:gd name="T9" fmla="*/ 1 h 896"/>
                <a:gd name="T10" fmla="*/ 1 w 825"/>
                <a:gd name="T11" fmla="*/ 1 h 896"/>
                <a:gd name="T12" fmla="*/ 0 w 825"/>
                <a:gd name="T13" fmla="*/ 2 h 896"/>
                <a:gd name="T14" fmla="*/ 0 w 825"/>
                <a:gd name="T15" fmla="*/ 2 h 896"/>
                <a:gd name="T16" fmla="*/ 0 w 825"/>
                <a:gd name="T17" fmla="*/ 3 h 896"/>
                <a:gd name="T18" fmla="*/ 0 w 825"/>
                <a:gd name="T19" fmla="*/ 3 h 896"/>
                <a:gd name="T20" fmla="*/ 0 w 825"/>
                <a:gd name="T21" fmla="*/ 4 h 896"/>
                <a:gd name="T22" fmla="*/ 0 w 825"/>
                <a:gd name="T23" fmla="*/ 3 h 896"/>
                <a:gd name="T24" fmla="*/ 1 w 825"/>
                <a:gd name="T25" fmla="*/ 3 h 896"/>
                <a:gd name="T26" fmla="*/ 1 w 825"/>
                <a:gd name="T27" fmla="*/ 3 h 896"/>
                <a:gd name="T28" fmla="*/ 2 w 825"/>
                <a:gd name="T29" fmla="*/ 2 h 896"/>
                <a:gd name="T30" fmla="*/ 2 w 825"/>
                <a:gd name="T31" fmla="*/ 2 h 896"/>
                <a:gd name="T32" fmla="*/ 3 w 825"/>
                <a:gd name="T33" fmla="*/ 2 h 896"/>
                <a:gd name="T34" fmla="*/ 3 w 825"/>
                <a:gd name="T35" fmla="*/ 1 h 896"/>
                <a:gd name="T36" fmla="*/ 3 w 825"/>
                <a:gd name="T37" fmla="*/ 1 h 896"/>
                <a:gd name="T38" fmla="*/ 2 w 825"/>
                <a:gd name="T39" fmla="*/ 1 h 896"/>
                <a:gd name="T40" fmla="*/ 3 w 825"/>
                <a:gd name="T41" fmla="*/ 1 h 896"/>
                <a:gd name="T42" fmla="*/ 3 w 825"/>
                <a:gd name="T43" fmla="*/ 1 h 896"/>
                <a:gd name="T44" fmla="*/ 3 w 825"/>
                <a:gd name="T45" fmla="*/ 0 h 896"/>
                <a:gd name="T46" fmla="*/ 3 w 825"/>
                <a:gd name="T47" fmla="*/ 0 h 896"/>
                <a:gd name="T48" fmla="*/ 3 w 825"/>
                <a:gd name="T49" fmla="*/ 0 h 896"/>
                <a:gd name="T50" fmla="*/ 2 w 825"/>
                <a:gd name="T51" fmla="*/ 0 h 896"/>
                <a:gd name="T52" fmla="*/ 2 w 825"/>
                <a:gd name="T53" fmla="*/ 0 h 896"/>
                <a:gd name="T54" fmla="*/ 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2 w 919"/>
                <a:gd name="T1" fmla="*/ 0 h 949"/>
                <a:gd name="T2" fmla="*/ 2 w 919"/>
                <a:gd name="T3" fmla="*/ 0 h 949"/>
                <a:gd name="T4" fmla="*/ 1 w 919"/>
                <a:gd name="T5" fmla="*/ 1 h 949"/>
                <a:gd name="T6" fmla="*/ 1 w 919"/>
                <a:gd name="T7" fmla="*/ 1 h 949"/>
                <a:gd name="T8" fmla="*/ 1 w 919"/>
                <a:gd name="T9" fmla="*/ 1 h 949"/>
                <a:gd name="T10" fmla="*/ 1 w 919"/>
                <a:gd name="T11" fmla="*/ 1 h 949"/>
                <a:gd name="T12" fmla="*/ 0 w 919"/>
                <a:gd name="T13" fmla="*/ 1 h 949"/>
                <a:gd name="T14" fmla="*/ 0 w 919"/>
                <a:gd name="T15" fmla="*/ 2 h 949"/>
                <a:gd name="T16" fmla="*/ 0 w 919"/>
                <a:gd name="T17" fmla="*/ 2 h 949"/>
                <a:gd name="T18" fmla="*/ 0 w 919"/>
                <a:gd name="T19" fmla="*/ 4 h 949"/>
                <a:gd name="T20" fmla="*/ 0 w 919"/>
                <a:gd name="T21" fmla="*/ 4 h 949"/>
                <a:gd name="T22" fmla="*/ 0 w 919"/>
                <a:gd name="T23" fmla="*/ 4 h 949"/>
                <a:gd name="T24" fmla="*/ 0 w 919"/>
                <a:gd name="T25" fmla="*/ 4 h 949"/>
                <a:gd name="T26" fmla="*/ 0 w 919"/>
                <a:gd name="T27" fmla="*/ 4 h 949"/>
                <a:gd name="T28" fmla="*/ 1 w 919"/>
                <a:gd name="T29" fmla="*/ 3 h 949"/>
                <a:gd name="T30" fmla="*/ 1 w 919"/>
                <a:gd name="T31" fmla="*/ 3 h 949"/>
                <a:gd name="T32" fmla="*/ 1 w 919"/>
                <a:gd name="T33" fmla="*/ 3 h 949"/>
                <a:gd name="T34" fmla="*/ 2 w 919"/>
                <a:gd name="T35" fmla="*/ 3 h 949"/>
                <a:gd name="T36" fmla="*/ 3 w 919"/>
                <a:gd name="T37" fmla="*/ 3 h 949"/>
                <a:gd name="T38" fmla="*/ 3 w 919"/>
                <a:gd name="T39" fmla="*/ 2 h 949"/>
                <a:gd name="T40" fmla="*/ 4 w 919"/>
                <a:gd name="T41" fmla="*/ 2 h 949"/>
                <a:gd name="T42" fmla="*/ 4 w 919"/>
                <a:gd name="T43" fmla="*/ 2 h 949"/>
                <a:gd name="T44" fmla="*/ 4 w 919"/>
                <a:gd name="T45" fmla="*/ 2 h 949"/>
                <a:gd name="T46" fmla="*/ 4 w 919"/>
                <a:gd name="T47" fmla="*/ 1 h 949"/>
                <a:gd name="T48" fmla="*/ 4 w 919"/>
                <a:gd name="T49" fmla="*/ 1 h 949"/>
                <a:gd name="T50" fmla="*/ 4 w 919"/>
                <a:gd name="T51" fmla="*/ 0 h 949"/>
                <a:gd name="T52" fmla="*/ 4 w 919"/>
                <a:gd name="T53" fmla="*/ 0 h 949"/>
                <a:gd name="T54" fmla="*/ 2 w 919"/>
                <a:gd name="T55" fmla="*/ 0 h 949"/>
                <a:gd name="T56" fmla="*/ 2 w 919"/>
                <a:gd name="T57" fmla="*/ 0 h 949"/>
                <a:gd name="T58" fmla="*/ 2 w 919"/>
                <a:gd name="T59" fmla="*/ 0 h 949"/>
                <a:gd name="T60" fmla="*/ 2 w 919"/>
                <a:gd name="T61" fmla="*/ 0 h 949"/>
                <a:gd name="T62" fmla="*/ 2 w 919"/>
                <a:gd name="T63" fmla="*/ 0 h 949"/>
                <a:gd name="T64" fmla="*/ 2 w 919"/>
                <a:gd name="T65" fmla="*/ 0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0 h 273"/>
                <a:gd name="T2" fmla="*/ 0 w 163"/>
                <a:gd name="T3" fmla="*/ 0 h 273"/>
                <a:gd name="T4" fmla="*/ 0 w 163"/>
                <a:gd name="T5" fmla="*/ 0 h 273"/>
                <a:gd name="T6" fmla="*/ 1 w 163"/>
                <a:gd name="T7" fmla="*/ 0 h 273"/>
                <a:gd name="T8" fmla="*/ 1 w 163"/>
                <a:gd name="T9" fmla="*/ 0 h 273"/>
                <a:gd name="T10" fmla="*/ 1 w 163"/>
                <a:gd name="T11" fmla="*/ 0 h 273"/>
                <a:gd name="T12" fmla="*/ 1 w 163"/>
                <a:gd name="T13" fmla="*/ 0 h 273"/>
                <a:gd name="T14" fmla="*/ 1 w 163"/>
                <a:gd name="T15" fmla="*/ 0 h 273"/>
                <a:gd name="T16" fmla="*/ 1 w 163"/>
                <a:gd name="T17" fmla="*/ 1 h 273"/>
                <a:gd name="T18" fmla="*/ 1 w 163"/>
                <a:gd name="T19" fmla="*/ 1 h 273"/>
                <a:gd name="T20" fmla="*/ 1 w 163"/>
                <a:gd name="T21" fmla="*/ 1 h 273"/>
                <a:gd name="T22" fmla="*/ 1 w 163"/>
                <a:gd name="T23" fmla="*/ 1 h 273"/>
                <a:gd name="T24" fmla="*/ 1 w 163"/>
                <a:gd name="T25" fmla="*/ 1 h 273"/>
                <a:gd name="T26" fmla="*/ 1 w 163"/>
                <a:gd name="T27" fmla="*/ 1 h 273"/>
                <a:gd name="T28" fmla="*/ 0 w 163"/>
                <a:gd name="T29" fmla="*/ 1 h 273"/>
                <a:gd name="T30" fmla="*/ 0 w 163"/>
                <a:gd name="T31" fmla="*/ 1 h 273"/>
                <a:gd name="T32" fmla="*/ 0 w 163"/>
                <a:gd name="T33" fmla="*/ 1 h 273"/>
                <a:gd name="T34" fmla="*/ 0 w 163"/>
                <a:gd name="T35" fmla="*/ 1 h 273"/>
                <a:gd name="T36" fmla="*/ 0 w 163"/>
                <a:gd name="T37" fmla="*/ 1 h 273"/>
                <a:gd name="T38" fmla="*/ 0 w 163"/>
                <a:gd name="T39" fmla="*/ 0 h 273"/>
                <a:gd name="T40" fmla="*/ 0 w 163"/>
                <a:gd name="T41" fmla="*/ 0 h 273"/>
                <a:gd name="T42" fmla="*/ 0 w 163"/>
                <a:gd name="T43" fmla="*/ 0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0 w 321"/>
                <a:gd name="T1" fmla="*/ 0 h 232"/>
                <a:gd name="T2" fmla="*/ 1 w 321"/>
                <a:gd name="T3" fmla="*/ 0 h 232"/>
                <a:gd name="T4" fmla="*/ 1 w 321"/>
                <a:gd name="T5" fmla="*/ 0 h 232"/>
                <a:gd name="T6" fmla="*/ 1 w 321"/>
                <a:gd name="T7" fmla="*/ 0 h 232"/>
                <a:gd name="T8" fmla="*/ 1 w 321"/>
                <a:gd name="T9" fmla="*/ 0 h 232"/>
                <a:gd name="T10" fmla="*/ 1 w 321"/>
                <a:gd name="T11" fmla="*/ 0 h 232"/>
                <a:gd name="T12" fmla="*/ 1 w 321"/>
                <a:gd name="T13" fmla="*/ 0 h 232"/>
                <a:gd name="T14" fmla="*/ 1 w 321"/>
                <a:gd name="T15" fmla="*/ 0 h 232"/>
                <a:gd name="T16" fmla="*/ 1 w 321"/>
                <a:gd name="T17" fmla="*/ 1 h 232"/>
                <a:gd name="T18" fmla="*/ 1 w 321"/>
                <a:gd name="T19" fmla="*/ 1 h 232"/>
                <a:gd name="T20" fmla="*/ 1 w 321"/>
                <a:gd name="T21" fmla="*/ 1 h 232"/>
                <a:gd name="T22" fmla="*/ 1 w 321"/>
                <a:gd name="T23" fmla="*/ 1 h 232"/>
                <a:gd name="T24" fmla="*/ 0 w 321"/>
                <a:gd name="T25" fmla="*/ 0 h 232"/>
                <a:gd name="T26" fmla="*/ 0 w 321"/>
                <a:gd name="T27" fmla="*/ 0 h 232"/>
                <a:gd name="T28" fmla="*/ 0 w 321"/>
                <a:gd name="T29" fmla="*/ 0 h 232"/>
                <a:gd name="T30" fmla="*/ 0 w 321"/>
                <a:gd name="T31" fmla="*/ 0 h 232"/>
                <a:gd name="T32" fmla="*/ 0 w 321"/>
                <a:gd name="T33" fmla="*/ 0 h 232"/>
                <a:gd name="T34" fmla="*/ 0 w 321"/>
                <a:gd name="T35" fmla="*/ 0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1 w 353"/>
                <a:gd name="T1" fmla="*/ 0 h 541"/>
                <a:gd name="T2" fmla="*/ 1 w 353"/>
                <a:gd name="T3" fmla="*/ 0 h 541"/>
                <a:gd name="T4" fmla="*/ 1 w 353"/>
                <a:gd name="T5" fmla="*/ 1 h 541"/>
                <a:gd name="T6" fmla="*/ 1 w 353"/>
                <a:gd name="T7" fmla="*/ 1 h 541"/>
                <a:gd name="T8" fmla="*/ 1 w 353"/>
                <a:gd name="T9" fmla="*/ 1 h 541"/>
                <a:gd name="T10" fmla="*/ 1 w 353"/>
                <a:gd name="T11" fmla="*/ 1 h 541"/>
                <a:gd name="T12" fmla="*/ 1 w 353"/>
                <a:gd name="T13" fmla="*/ 1 h 541"/>
                <a:gd name="T14" fmla="*/ 1 w 353"/>
                <a:gd name="T15" fmla="*/ 1 h 541"/>
                <a:gd name="T16" fmla="*/ 1 w 353"/>
                <a:gd name="T17" fmla="*/ 1 h 541"/>
                <a:gd name="T18" fmla="*/ 1 w 353"/>
                <a:gd name="T19" fmla="*/ 2 h 541"/>
                <a:gd name="T20" fmla="*/ 1 w 353"/>
                <a:gd name="T21" fmla="*/ 2 h 541"/>
                <a:gd name="T22" fmla="*/ 1 w 353"/>
                <a:gd name="T23" fmla="*/ 2 h 541"/>
                <a:gd name="T24" fmla="*/ 1 w 353"/>
                <a:gd name="T25" fmla="*/ 2 h 541"/>
                <a:gd name="T26" fmla="*/ 1 w 353"/>
                <a:gd name="T27" fmla="*/ 2 h 541"/>
                <a:gd name="T28" fmla="*/ 1 w 353"/>
                <a:gd name="T29" fmla="*/ 2 h 541"/>
                <a:gd name="T30" fmla="*/ 0 w 353"/>
                <a:gd name="T31" fmla="*/ 2 h 541"/>
                <a:gd name="T32" fmla="*/ 0 w 353"/>
                <a:gd name="T33" fmla="*/ 2 h 541"/>
                <a:gd name="T34" fmla="*/ 0 w 353"/>
                <a:gd name="T35" fmla="*/ 2 h 541"/>
                <a:gd name="T36" fmla="*/ 0 w 353"/>
                <a:gd name="T37" fmla="*/ 2 h 541"/>
                <a:gd name="T38" fmla="*/ 0 w 353"/>
                <a:gd name="T39" fmla="*/ 2 h 541"/>
                <a:gd name="T40" fmla="*/ 0 w 353"/>
                <a:gd name="T41" fmla="*/ 2 h 541"/>
                <a:gd name="T42" fmla="*/ 0 w 353"/>
                <a:gd name="T43" fmla="*/ 2 h 541"/>
                <a:gd name="T44" fmla="*/ 0 w 353"/>
                <a:gd name="T45" fmla="*/ 2 h 541"/>
                <a:gd name="T46" fmla="*/ 0 w 353"/>
                <a:gd name="T47" fmla="*/ 2 h 541"/>
                <a:gd name="T48" fmla="*/ 0 w 353"/>
                <a:gd name="T49" fmla="*/ 2 h 541"/>
                <a:gd name="T50" fmla="*/ 0 w 353"/>
                <a:gd name="T51" fmla="*/ 2 h 541"/>
                <a:gd name="T52" fmla="*/ 0 w 353"/>
                <a:gd name="T53" fmla="*/ 2 h 541"/>
                <a:gd name="T54" fmla="*/ 1 w 353"/>
                <a:gd name="T55" fmla="*/ 1 h 541"/>
                <a:gd name="T56" fmla="*/ 1 w 353"/>
                <a:gd name="T57" fmla="*/ 1 h 541"/>
                <a:gd name="T58" fmla="*/ 1 w 353"/>
                <a:gd name="T59" fmla="*/ 1 h 541"/>
                <a:gd name="T60" fmla="*/ 1 w 353"/>
                <a:gd name="T61" fmla="*/ 0 h 541"/>
                <a:gd name="T62" fmla="*/ 0 w 353"/>
                <a:gd name="T63" fmla="*/ 0 h 541"/>
                <a:gd name="T64" fmla="*/ 0 w 353"/>
                <a:gd name="T65" fmla="*/ 0 h 541"/>
                <a:gd name="T66" fmla="*/ 1 w 353"/>
                <a:gd name="T67" fmla="*/ 0 h 541"/>
                <a:gd name="T68" fmla="*/ 1 w 353"/>
                <a:gd name="T69" fmla="*/ 0 h 541"/>
                <a:gd name="T70" fmla="*/ 1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 w 848"/>
                <a:gd name="T1" fmla="*/ 0 h 375"/>
                <a:gd name="T2" fmla="*/ 3 w 848"/>
                <a:gd name="T3" fmla="*/ 0 h 375"/>
                <a:gd name="T4" fmla="*/ 2 w 848"/>
                <a:gd name="T5" fmla="*/ 0 h 375"/>
                <a:gd name="T6" fmla="*/ 2 w 848"/>
                <a:gd name="T7" fmla="*/ 0 h 375"/>
                <a:gd name="T8" fmla="*/ 2 w 848"/>
                <a:gd name="T9" fmla="*/ 0 h 375"/>
                <a:gd name="T10" fmla="*/ 2 w 848"/>
                <a:gd name="T11" fmla="*/ 0 h 375"/>
                <a:gd name="T12" fmla="*/ 2 w 848"/>
                <a:gd name="T13" fmla="*/ 0 h 375"/>
                <a:gd name="T14" fmla="*/ 2 w 848"/>
                <a:gd name="T15" fmla="*/ 1 h 375"/>
                <a:gd name="T16" fmla="*/ 2 w 848"/>
                <a:gd name="T17" fmla="*/ 0 h 375"/>
                <a:gd name="T18" fmla="*/ 1 w 848"/>
                <a:gd name="T19" fmla="*/ 0 h 375"/>
                <a:gd name="T20" fmla="*/ 2 w 848"/>
                <a:gd name="T21" fmla="*/ 1 h 375"/>
                <a:gd name="T22" fmla="*/ 1 w 848"/>
                <a:gd name="T23" fmla="*/ 1 h 375"/>
                <a:gd name="T24" fmla="*/ 1 w 848"/>
                <a:gd name="T25" fmla="*/ 0 h 375"/>
                <a:gd name="T26" fmla="*/ 1 w 848"/>
                <a:gd name="T27" fmla="*/ 0 h 375"/>
                <a:gd name="T28" fmla="*/ 1 w 848"/>
                <a:gd name="T29" fmla="*/ 1 h 375"/>
                <a:gd name="T30" fmla="*/ 1 w 848"/>
                <a:gd name="T31" fmla="*/ 1 h 375"/>
                <a:gd name="T32" fmla="*/ 1 w 848"/>
                <a:gd name="T33" fmla="*/ 1 h 375"/>
                <a:gd name="T34" fmla="*/ 1 w 848"/>
                <a:gd name="T35" fmla="*/ 1 h 375"/>
                <a:gd name="T36" fmla="*/ 0 w 848"/>
                <a:gd name="T37" fmla="*/ 1 h 375"/>
                <a:gd name="T38" fmla="*/ 0 w 848"/>
                <a:gd name="T39" fmla="*/ 1 h 375"/>
                <a:gd name="T40" fmla="*/ 0 w 848"/>
                <a:gd name="T41" fmla="*/ 2 h 375"/>
                <a:gd name="T42" fmla="*/ 0 w 848"/>
                <a:gd name="T43" fmla="*/ 2 h 375"/>
                <a:gd name="T44" fmla="*/ 0 w 848"/>
                <a:gd name="T45" fmla="*/ 1 h 375"/>
                <a:gd name="T46" fmla="*/ 0 w 848"/>
                <a:gd name="T47" fmla="*/ 1 h 375"/>
                <a:gd name="T48" fmla="*/ 0 w 848"/>
                <a:gd name="T49" fmla="*/ 1 h 375"/>
                <a:gd name="T50" fmla="*/ 1 w 848"/>
                <a:gd name="T51" fmla="*/ 1 h 375"/>
                <a:gd name="T52" fmla="*/ 1 w 848"/>
                <a:gd name="T53" fmla="*/ 0 h 375"/>
                <a:gd name="T54" fmla="*/ 1 w 848"/>
                <a:gd name="T55" fmla="*/ 0 h 375"/>
                <a:gd name="T56" fmla="*/ 1 w 848"/>
                <a:gd name="T57" fmla="*/ 0 h 375"/>
                <a:gd name="T58" fmla="*/ 1 w 848"/>
                <a:gd name="T59" fmla="*/ 0 h 375"/>
                <a:gd name="T60" fmla="*/ 1 w 848"/>
                <a:gd name="T61" fmla="*/ 0 h 375"/>
                <a:gd name="T62" fmla="*/ 1 w 848"/>
                <a:gd name="T63" fmla="*/ 0 h 375"/>
                <a:gd name="T64" fmla="*/ 2 w 848"/>
                <a:gd name="T65" fmla="*/ 0 h 375"/>
                <a:gd name="T66" fmla="*/ 2 w 848"/>
                <a:gd name="T67" fmla="*/ 0 h 375"/>
                <a:gd name="T68" fmla="*/ 2 w 848"/>
                <a:gd name="T69" fmla="*/ 0 h 375"/>
                <a:gd name="T70" fmla="*/ 2 w 848"/>
                <a:gd name="T71" fmla="*/ 0 h 375"/>
                <a:gd name="T72" fmla="*/ 2 w 848"/>
                <a:gd name="T73" fmla="*/ 0 h 375"/>
                <a:gd name="T74" fmla="*/ 3 w 848"/>
                <a:gd name="T75" fmla="*/ 0 h 375"/>
                <a:gd name="T76" fmla="*/ 3 w 848"/>
                <a:gd name="T77" fmla="*/ 0 h 375"/>
                <a:gd name="T78" fmla="*/ 3 w 848"/>
                <a:gd name="T79" fmla="*/ 0 h 375"/>
                <a:gd name="T80" fmla="*/ 3 w 848"/>
                <a:gd name="T81" fmla="*/ 0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0 w 225"/>
                <a:gd name="T1" fmla="*/ 1 h 166"/>
                <a:gd name="T2" fmla="*/ 0 w 225"/>
                <a:gd name="T3" fmla="*/ 1 h 166"/>
                <a:gd name="T4" fmla="*/ 0 w 225"/>
                <a:gd name="T5" fmla="*/ 1 h 166"/>
                <a:gd name="T6" fmla="*/ 0 w 225"/>
                <a:gd name="T7" fmla="*/ 0 h 166"/>
                <a:gd name="T8" fmla="*/ 0 w 225"/>
                <a:gd name="T9" fmla="*/ 0 h 166"/>
                <a:gd name="T10" fmla="*/ 0 w 225"/>
                <a:gd name="T11" fmla="*/ 0 h 166"/>
                <a:gd name="T12" fmla="*/ 0 w 225"/>
                <a:gd name="T13" fmla="*/ 0 h 166"/>
                <a:gd name="T14" fmla="*/ 1 w 225"/>
                <a:gd name="T15" fmla="*/ 0 h 166"/>
                <a:gd name="T16" fmla="*/ 1 w 225"/>
                <a:gd name="T17" fmla="*/ 0 h 166"/>
                <a:gd name="T18" fmla="*/ 1 w 225"/>
                <a:gd name="T19" fmla="*/ 0 h 166"/>
                <a:gd name="T20" fmla="*/ 1 w 225"/>
                <a:gd name="T21" fmla="*/ 0 h 166"/>
                <a:gd name="T22" fmla="*/ 1 w 225"/>
                <a:gd name="T23" fmla="*/ 0 h 166"/>
                <a:gd name="T24" fmla="*/ 1 w 225"/>
                <a:gd name="T25" fmla="*/ 0 h 166"/>
                <a:gd name="T26" fmla="*/ 1 w 225"/>
                <a:gd name="T27" fmla="*/ 0 h 166"/>
                <a:gd name="T28" fmla="*/ 1 w 225"/>
                <a:gd name="T29" fmla="*/ 1 h 166"/>
                <a:gd name="T30" fmla="*/ 0 w 225"/>
                <a:gd name="T31" fmla="*/ 0 h 166"/>
                <a:gd name="T32" fmla="*/ 0 w 225"/>
                <a:gd name="T33" fmla="*/ 0 h 166"/>
                <a:gd name="T34" fmla="*/ 1 w 225"/>
                <a:gd name="T35" fmla="*/ 0 h 166"/>
                <a:gd name="T36" fmla="*/ 0 w 225"/>
                <a:gd name="T37" fmla="*/ 0 h 166"/>
                <a:gd name="T38" fmla="*/ 0 w 225"/>
                <a:gd name="T39" fmla="*/ 0 h 166"/>
                <a:gd name="T40" fmla="*/ 0 w 225"/>
                <a:gd name="T41" fmla="*/ 0 h 166"/>
                <a:gd name="T42" fmla="*/ 0 w 225"/>
                <a:gd name="T43" fmla="*/ 0 h 166"/>
                <a:gd name="T44" fmla="*/ 0 w 225"/>
                <a:gd name="T45" fmla="*/ 1 h 166"/>
                <a:gd name="T46" fmla="*/ 0 w 225"/>
                <a:gd name="T47" fmla="*/ 1 h 166"/>
                <a:gd name="T48" fmla="*/ 0 w 225"/>
                <a:gd name="T49" fmla="*/ 1 h 166"/>
                <a:gd name="T50" fmla="*/ 0 w 225"/>
                <a:gd name="T51" fmla="*/ 1 h 166"/>
                <a:gd name="T52" fmla="*/ 0 w 225"/>
                <a:gd name="T53" fmla="*/ 1 h 166"/>
                <a:gd name="T54" fmla="*/ 0 w 225"/>
                <a:gd name="T55" fmla="*/ 1 h 166"/>
                <a:gd name="T56" fmla="*/ 0 w 225"/>
                <a:gd name="T57" fmla="*/ 1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 h 633"/>
                <a:gd name="T2" fmla="*/ 0 w 843"/>
                <a:gd name="T3" fmla="*/ 2 h 633"/>
                <a:gd name="T4" fmla="*/ 0 w 843"/>
                <a:gd name="T5" fmla="*/ 2 h 633"/>
                <a:gd name="T6" fmla="*/ 0 w 843"/>
                <a:gd name="T7" fmla="*/ 1 h 633"/>
                <a:gd name="T8" fmla="*/ 1 w 843"/>
                <a:gd name="T9" fmla="*/ 1 h 633"/>
                <a:gd name="T10" fmla="*/ 1 w 843"/>
                <a:gd name="T11" fmla="*/ 1 h 633"/>
                <a:gd name="T12" fmla="*/ 1 w 843"/>
                <a:gd name="T13" fmla="*/ 2 h 633"/>
                <a:gd name="T14" fmla="*/ 2 w 843"/>
                <a:gd name="T15" fmla="*/ 2 h 633"/>
                <a:gd name="T16" fmla="*/ 2 w 843"/>
                <a:gd name="T17" fmla="*/ 1 h 633"/>
                <a:gd name="T18" fmla="*/ 2 w 843"/>
                <a:gd name="T19" fmla="*/ 2 h 633"/>
                <a:gd name="T20" fmla="*/ 2 w 843"/>
                <a:gd name="T21" fmla="*/ 2 h 633"/>
                <a:gd name="T22" fmla="*/ 1 w 843"/>
                <a:gd name="T23" fmla="*/ 2 h 633"/>
                <a:gd name="T24" fmla="*/ 2 w 843"/>
                <a:gd name="T25" fmla="*/ 2 h 633"/>
                <a:gd name="T26" fmla="*/ 3 w 843"/>
                <a:gd name="T27" fmla="*/ 1 h 633"/>
                <a:gd name="T28" fmla="*/ 3 w 843"/>
                <a:gd name="T29" fmla="*/ 1 h 633"/>
                <a:gd name="T30" fmla="*/ 3 w 843"/>
                <a:gd name="T31" fmla="*/ 1 h 633"/>
                <a:gd name="T32" fmla="*/ 3 w 843"/>
                <a:gd name="T33" fmla="*/ 1 h 633"/>
                <a:gd name="T34" fmla="*/ 3 w 843"/>
                <a:gd name="T35" fmla="*/ 1 h 633"/>
                <a:gd name="T36" fmla="*/ 3 w 843"/>
                <a:gd name="T37" fmla="*/ 1 h 633"/>
                <a:gd name="T38" fmla="*/ 3 w 843"/>
                <a:gd name="T39" fmla="*/ 1 h 633"/>
                <a:gd name="T40" fmla="*/ 3 w 843"/>
                <a:gd name="T41" fmla="*/ 0 h 633"/>
                <a:gd name="T42" fmla="*/ 3 w 843"/>
                <a:gd name="T43" fmla="*/ 0 h 633"/>
                <a:gd name="T44" fmla="*/ 3 w 843"/>
                <a:gd name="T45" fmla="*/ 0 h 633"/>
                <a:gd name="T46" fmla="*/ 3 w 843"/>
                <a:gd name="T47" fmla="*/ 0 h 633"/>
                <a:gd name="T48" fmla="*/ 3 w 843"/>
                <a:gd name="T49" fmla="*/ 1 h 633"/>
                <a:gd name="T50" fmla="*/ 3 w 843"/>
                <a:gd name="T51" fmla="*/ 1 h 633"/>
                <a:gd name="T52" fmla="*/ 3 w 843"/>
                <a:gd name="T53" fmla="*/ 2 h 633"/>
                <a:gd name="T54" fmla="*/ 2 w 843"/>
                <a:gd name="T55" fmla="*/ 2 h 633"/>
                <a:gd name="T56" fmla="*/ 2 w 843"/>
                <a:gd name="T57" fmla="*/ 2 h 633"/>
                <a:gd name="T58" fmla="*/ 2 w 843"/>
                <a:gd name="T59" fmla="*/ 2 h 633"/>
                <a:gd name="T60" fmla="*/ 2 w 843"/>
                <a:gd name="T61" fmla="*/ 2 h 633"/>
                <a:gd name="T62" fmla="*/ 2 w 843"/>
                <a:gd name="T63" fmla="*/ 2 h 633"/>
                <a:gd name="T64" fmla="*/ 3 w 843"/>
                <a:gd name="T65" fmla="*/ 2 h 633"/>
                <a:gd name="T66" fmla="*/ 3 w 843"/>
                <a:gd name="T67" fmla="*/ 2 h 633"/>
                <a:gd name="T68" fmla="*/ 3 w 843"/>
                <a:gd name="T69" fmla="*/ 1 h 633"/>
                <a:gd name="T70" fmla="*/ 3 w 843"/>
                <a:gd name="T71" fmla="*/ 2 h 633"/>
                <a:gd name="T72" fmla="*/ 3 w 843"/>
                <a:gd name="T73" fmla="*/ 2 h 633"/>
                <a:gd name="T74" fmla="*/ 2 w 843"/>
                <a:gd name="T75" fmla="*/ 2 h 633"/>
                <a:gd name="T76" fmla="*/ 2 w 843"/>
                <a:gd name="T77" fmla="*/ 2 h 633"/>
                <a:gd name="T78" fmla="*/ 3 w 843"/>
                <a:gd name="T79" fmla="*/ 2 h 633"/>
                <a:gd name="T80" fmla="*/ 3 w 843"/>
                <a:gd name="T81" fmla="*/ 2 h 633"/>
                <a:gd name="T82" fmla="*/ 2 w 843"/>
                <a:gd name="T83" fmla="*/ 2 h 633"/>
                <a:gd name="T84" fmla="*/ 2 w 843"/>
                <a:gd name="T85" fmla="*/ 2 h 633"/>
                <a:gd name="T86" fmla="*/ 2 w 843"/>
                <a:gd name="T87" fmla="*/ 2 h 633"/>
                <a:gd name="T88" fmla="*/ 2 w 843"/>
                <a:gd name="T89" fmla="*/ 2 h 633"/>
                <a:gd name="T90" fmla="*/ 2 w 843"/>
                <a:gd name="T91" fmla="*/ 2 h 633"/>
                <a:gd name="T92" fmla="*/ 2 w 843"/>
                <a:gd name="T93" fmla="*/ 2 h 633"/>
                <a:gd name="T94" fmla="*/ 2 w 843"/>
                <a:gd name="T95" fmla="*/ 3 h 633"/>
                <a:gd name="T96" fmla="*/ 2 w 843"/>
                <a:gd name="T97" fmla="*/ 3 h 633"/>
                <a:gd name="T98" fmla="*/ 1 w 843"/>
                <a:gd name="T99" fmla="*/ 2 h 633"/>
                <a:gd name="T100" fmla="*/ 1 w 843"/>
                <a:gd name="T101" fmla="*/ 2 h 633"/>
                <a:gd name="T102" fmla="*/ 1 w 843"/>
                <a:gd name="T103" fmla="*/ 2 h 633"/>
                <a:gd name="T104" fmla="*/ 1 w 843"/>
                <a:gd name="T105" fmla="*/ 2 h 633"/>
                <a:gd name="T106" fmla="*/ 0 w 843"/>
                <a:gd name="T107" fmla="*/ 1 h 633"/>
                <a:gd name="T108" fmla="*/ 0 w 843"/>
                <a:gd name="T109" fmla="*/ 2 h 633"/>
                <a:gd name="T110" fmla="*/ 0 w 843"/>
                <a:gd name="T111" fmla="*/ 3 h 633"/>
                <a:gd name="T112" fmla="*/ 0 w 843"/>
                <a:gd name="T113" fmla="*/ 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0 w 122"/>
                <a:gd name="T1" fmla="*/ 0 h 342"/>
                <a:gd name="T2" fmla="*/ 0 w 122"/>
                <a:gd name="T3" fmla="*/ 0 h 342"/>
                <a:gd name="T4" fmla="*/ 0 w 122"/>
                <a:gd name="T5" fmla="*/ 0 h 342"/>
                <a:gd name="T6" fmla="*/ 0 w 122"/>
                <a:gd name="T7" fmla="*/ 0 h 342"/>
                <a:gd name="T8" fmla="*/ 0 w 122"/>
                <a:gd name="T9" fmla="*/ 0 h 342"/>
                <a:gd name="T10" fmla="*/ 0 w 122"/>
                <a:gd name="T11" fmla="*/ 0 h 342"/>
                <a:gd name="T12" fmla="*/ 0 w 122"/>
                <a:gd name="T13" fmla="*/ 1 h 342"/>
                <a:gd name="T14" fmla="*/ 0 w 122"/>
                <a:gd name="T15" fmla="*/ 1 h 342"/>
                <a:gd name="T16" fmla="*/ 0 w 122"/>
                <a:gd name="T17" fmla="*/ 1 h 342"/>
                <a:gd name="T18" fmla="*/ 0 w 122"/>
                <a:gd name="T19" fmla="*/ 1 h 342"/>
                <a:gd name="T20" fmla="*/ 1 w 122"/>
                <a:gd name="T21" fmla="*/ 1 h 342"/>
                <a:gd name="T22" fmla="*/ 0 w 122"/>
                <a:gd name="T23" fmla="*/ 1 h 342"/>
                <a:gd name="T24" fmla="*/ 0 w 122"/>
                <a:gd name="T25" fmla="*/ 1 h 342"/>
                <a:gd name="T26" fmla="*/ 0 w 122"/>
                <a:gd name="T27" fmla="*/ 1 h 342"/>
                <a:gd name="T28" fmla="*/ 0 w 122"/>
                <a:gd name="T29" fmla="*/ 0 h 342"/>
                <a:gd name="T30" fmla="*/ 0 w 122"/>
                <a:gd name="T31" fmla="*/ 0 h 342"/>
                <a:gd name="T32" fmla="*/ 0 w 122"/>
                <a:gd name="T33" fmla="*/ 0 h 342"/>
                <a:gd name="T34" fmla="*/ 0 w 122"/>
                <a:gd name="T35" fmla="*/ 0 h 342"/>
                <a:gd name="T36" fmla="*/ 0 w 122"/>
                <a:gd name="T37" fmla="*/ 0 h 342"/>
                <a:gd name="T38" fmla="*/ 0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0 h 114"/>
                <a:gd name="T2" fmla="*/ 0 w 397"/>
                <a:gd name="T3" fmla="*/ 0 h 114"/>
                <a:gd name="T4" fmla="*/ 0 w 397"/>
                <a:gd name="T5" fmla="*/ 0 h 114"/>
                <a:gd name="T6" fmla="*/ 1 w 397"/>
                <a:gd name="T7" fmla="*/ 0 h 114"/>
                <a:gd name="T8" fmla="*/ 1 w 397"/>
                <a:gd name="T9" fmla="*/ 0 h 114"/>
                <a:gd name="T10" fmla="*/ 1 w 397"/>
                <a:gd name="T11" fmla="*/ 0 h 114"/>
                <a:gd name="T12" fmla="*/ 1 w 397"/>
                <a:gd name="T13" fmla="*/ 0 h 114"/>
                <a:gd name="T14" fmla="*/ 1 w 397"/>
                <a:gd name="T15" fmla="*/ 0 h 114"/>
                <a:gd name="T16" fmla="*/ 2 w 397"/>
                <a:gd name="T17" fmla="*/ 0 h 114"/>
                <a:gd name="T18" fmla="*/ 1 w 397"/>
                <a:gd name="T19" fmla="*/ 0 h 114"/>
                <a:gd name="T20" fmla="*/ 1 w 397"/>
                <a:gd name="T21" fmla="*/ 0 h 114"/>
                <a:gd name="T22" fmla="*/ 1 w 397"/>
                <a:gd name="T23" fmla="*/ 0 h 114"/>
                <a:gd name="T24" fmla="*/ 1 w 397"/>
                <a:gd name="T25" fmla="*/ 0 h 114"/>
                <a:gd name="T26" fmla="*/ 1 w 397"/>
                <a:gd name="T27" fmla="*/ 0 h 114"/>
                <a:gd name="T28" fmla="*/ 0 w 397"/>
                <a:gd name="T29" fmla="*/ 0 h 114"/>
                <a:gd name="T30" fmla="*/ 0 w 397"/>
                <a:gd name="T31" fmla="*/ 0 h 114"/>
                <a:gd name="T32" fmla="*/ 0 w 397"/>
                <a:gd name="T33" fmla="*/ 0 h 114"/>
                <a:gd name="T34" fmla="*/ 0 w 397"/>
                <a:gd name="T35" fmla="*/ 0 h 114"/>
                <a:gd name="T36" fmla="*/ 0 w 397"/>
                <a:gd name="T37" fmla="*/ 0 h 114"/>
                <a:gd name="T38" fmla="*/ 0 w 397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0 w 561"/>
                <a:gd name="T1" fmla="*/ 1 h 593"/>
                <a:gd name="T2" fmla="*/ 0 w 561"/>
                <a:gd name="T3" fmla="*/ 1 h 593"/>
                <a:gd name="T4" fmla="*/ 0 w 561"/>
                <a:gd name="T5" fmla="*/ 1 h 593"/>
                <a:gd name="T6" fmla="*/ 1 w 561"/>
                <a:gd name="T7" fmla="*/ 2 h 593"/>
                <a:gd name="T8" fmla="*/ 1 w 561"/>
                <a:gd name="T9" fmla="*/ 2 h 593"/>
                <a:gd name="T10" fmla="*/ 1 w 561"/>
                <a:gd name="T11" fmla="*/ 2 h 593"/>
                <a:gd name="T12" fmla="*/ 1 w 561"/>
                <a:gd name="T13" fmla="*/ 2 h 593"/>
                <a:gd name="T14" fmla="*/ 1 w 561"/>
                <a:gd name="T15" fmla="*/ 2 h 593"/>
                <a:gd name="T16" fmla="*/ 1 w 561"/>
                <a:gd name="T17" fmla="*/ 1 h 593"/>
                <a:gd name="T18" fmla="*/ 0 w 561"/>
                <a:gd name="T19" fmla="*/ 1 h 593"/>
                <a:gd name="T20" fmla="*/ 0 w 561"/>
                <a:gd name="T21" fmla="*/ 1 h 593"/>
                <a:gd name="T22" fmla="*/ 1 w 561"/>
                <a:gd name="T23" fmla="*/ 1 h 593"/>
                <a:gd name="T24" fmla="*/ 1 w 561"/>
                <a:gd name="T25" fmla="*/ 1 h 593"/>
                <a:gd name="T26" fmla="*/ 1 w 561"/>
                <a:gd name="T27" fmla="*/ 1 h 593"/>
                <a:gd name="T28" fmla="*/ 1 w 561"/>
                <a:gd name="T29" fmla="*/ 1 h 593"/>
                <a:gd name="T30" fmla="*/ 1 w 561"/>
                <a:gd name="T31" fmla="*/ 1 h 593"/>
                <a:gd name="T32" fmla="*/ 1 w 561"/>
                <a:gd name="T33" fmla="*/ 1 h 593"/>
                <a:gd name="T34" fmla="*/ 1 w 561"/>
                <a:gd name="T35" fmla="*/ 1 h 593"/>
                <a:gd name="T36" fmla="*/ 1 w 561"/>
                <a:gd name="T37" fmla="*/ 1 h 593"/>
                <a:gd name="T38" fmla="*/ 2 w 561"/>
                <a:gd name="T39" fmla="*/ 1 h 593"/>
                <a:gd name="T40" fmla="*/ 2 w 561"/>
                <a:gd name="T41" fmla="*/ 1 h 593"/>
                <a:gd name="T42" fmla="*/ 2 w 561"/>
                <a:gd name="T43" fmla="*/ 1 h 593"/>
                <a:gd name="T44" fmla="*/ 2 w 561"/>
                <a:gd name="T45" fmla="*/ 0 h 593"/>
                <a:gd name="T46" fmla="*/ 2 w 561"/>
                <a:gd name="T47" fmla="*/ 0 h 593"/>
                <a:gd name="T48" fmla="*/ 2 w 561"/>
                <a:gd name="T49" fmla="*/ 0 h 593"/>
                <a:gd name="T50" fmla="*/ 1 w 561"/>
                <a:gd name="T51" fmla="*/ 0 h 593"/>
                <a:gd name="T52" fmla="*/ 1 w 561"/>
                <a:gd name="T53" fmla="*/ 0 h 593"/>
                <a:gd name="T54" fmla="*/ 1 w 561"/>
                <a:gd name="T55" fmla="*/ 0 h 593"/>
                <a:gd name="T56" fmla="*/ 1 w 561"/>
                <a:gd name="T57" fmla="*/ 0 h 593"/>
                <a:gd name="T58" fmla="*/ 2 w 561"/>
                <a:gd name="T59" fmla="*/ 1 h 593"/>
                <a:gd name="T60" fmla="*/ 2 w 561"/>
                <a:gd name="T61" fmla="*/ 1 h 593"/>
                <a:gd name="T62" fmla="*/ 1 w 561"/>
                <a:gd name="T63" fmla="*/ 0 h 593"/>
                <a:gd name="T64" fmla="*/ 1 w 561"/>
                <a:gd name="T65" fmla="*/ 0 h 593"/>
                <a:gd name="T66" fmla="*/ 1 w 561"/>
                <a:gd name="T67" fmla="*/ 0 h 593"/>
                <a:gd name="T68" fmla="*/ 1 w 561"/>
                <a:gd name="T69" fmla="*/ 1 h 593"/>
                <a:gd name="T70" fmla="*/ 1 w 561"/>
                <a:gd name="T71" fmla="*/ 1 h 593"/>
                <a:gd name="T72" fmla="*/ 0 w 561"/>
                <a:gd name="T73" fmla="*/ 1 h 593"/>
                <a:gd name="T74" fmla="*/ 0 w 561"/>
                <a:gd name="T75" fmla="*/ 1 h 593"/>
                <a:gd name="T76" fmla="*/ 0 w 561"/>
                <a:gd name="T77" fmla="*/ 1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1 w 149"/>
                <a:gd name="T1" fmla="*/ 0 h 174"/>
                <a:gd name="T2" fmla="*/ 1 w 149"/>
                <a:gd name="T3" fmla="*/ 0 h 174"/>
                <a:gd name="T4" fmla="*/ 0 w 149"/>
                <a:gd name="T5" fmla="*/ 0 h 174"/>
                <a:gd name="T6" fmla="*/ 0 w 149"/>
                <a:gd name="T7" fmla="*/ 0 h 174"/>
                <a:gd name="T8" fmla="*/ 0 w 149"/>
                <a:gd name="T9" fmla="*/ 1 h 174"/>
                <a:gd name="T10" fmla="*/ 0 w 149"/>
                <a:gd name="T11" fmla="*/ 1 h 174"/>
                <a:gd name="T12" fmla="*/ 0 w 149"/>
                <a:gd name="T13" fmla="*/ 1 h 174"/>
                <a:gd name="T14" fmla="*/ 0 w 149"/>
                <a:gd name="T15" fmla="*/ 1 h 174"/>
                <a:gd name="T16" fmla="*/ 0 w 149"/>
                <a:gd name="T17" fmla="*/ 1 h 174"/>
                <a:gd name="T18" fmla="*/ 0 w 149"/>
                <a:gd name="T19" fmla="*/ 1 h 174"/>
                <a:gd name="T20" fmla="*/ 0 w 149"/>
                <a:gd name="T21" fmla="*/ 1 h 174"/>
                <a:gd name="T22" fmla="*/ 1 w 149"/>
                <a:gd name="T23" fmla="*/ 0 h 174"/>
                <a:gd name="T24" fmla="*/ 1 w 149"/>
                <a:gd name="T25" fmla="*/ 0 h 174"/>
                <a:gd name="T26" fmla="*/ 1 w 149"/>
                <a:gd name="T27" fmla="*/ 0 h 174"/>
                <a:gd name="T28" fmla="*/ 1 w 149"/>
                <a:gd name="T29" fmla="*/ 0 h 174"/>
                <a:gd name="T30" fmla="*/ 1 w 149"/>
                <a:gd name="T31" fmla="*/ 0 h 174"/>
                <a:gd name="T32" fmla="*/ 1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1 h 173"/>
                <a:gd name="T2" fmla="*/ 0 w 305"/>
                <a:gd name="T3" fmla="*/ 1 h 173"/>
                <a:gd name="T4" fmla="*/ 0 w 305"/>
                <a:gd name="T5" fmla="*/ 1 h 173"/>
                <a:gd name="T6" fmla="*/ 0 w 305"/>
                <a:gd name="T7" fmla="*/ 1 h 173"/>
                <a:gd name="T8" fmla="*/ 1 w 305"/>
                <a:gd name="T9" fmla="*/ 0 h 173"/>
                <a:gd name="T10" fmla="*/ 1 w 305"/>
                <a:gd name="T11" fmla="*/ 0 h 173"/>
                <a:gd name="T12" fmla="*/ 1 w 305"/>
                <a:gd name="T13" fmla="*/ 0 h 173"/>
                <a:gd name="T14" fmla="*/ 1 w 305"/>
                <a:gd name="T15" fmla="*/ 0 h 173"/>
                <a:gd name="T16" fmla="*/ 1 w 305"/>
                <a:gd name="T17" fmla="*/ 0 h 173"/>
                <a:gd name="T18" fmla="*/ 1 w 305"/>
                <a:gd name="T19" fmla="*/ 0 h 173"/>
                <a:gd name="T20" fmla="*/ 1 w 305"/>
                <a:gd name="T21" fmla="*/ 0 h 173"/>
                <a:gd name="T22" fmla="*/ 1 w 305"/>
                <a:gd name="T23" fmla="*/ 0 h 173"/>
                <a:gd name="T24" fmla="*/ 1 w 305"/>
                <a:gd name="T25" fmla="*/ 1 h 173"/>
                <a:gd name="T26" fmla="*/ 1 w 305"/>
                <a:gd name="T27" fmla="*/ 1 h 173"/>
                <a:gd name="T28" fmla="*/ 1 w 305"/>
                <a:gd name="T29" fmla="*/ 1 h 173"/>
                <a:gd name="T30" fmla="*/ 0 w 305"/>
                <a:gd name="T31" fmla="*/ 1 h 173"/>
                <a:gd name="T32" fmla="*/ 0 w 305"/>
                <a:gd name="T33" fmla="*/ 1 h 173"/>
                <a:gd name="T34" fmla="*/ 0 w 305"/>
                <a:gd name="T35" fmla="*/ 1 h 173"/>
                <a:gd name="T36" fmla="*/ 0 w 305"/>
                <a:gd name="T37" fmla="*/ 1 h 173"/>
                <a:gd name="T38" fmla="*/ 0 w 305"/>
                <a:gd name="T39" fmla="*/ 1 h 173"/>
                <a:gd name="T40" fmla="*/ 0 w 305"/>
                <a:gd name="T41" fmla="*/ 1 h 173"/>
                <a:gd name="T42" fmla="*/ 0 w 305"/>
                <a:gd name="T43" fmla="*/ 1 h 173"/>
                <a:gd name="T44" fmla="*/ 0 w 305"/>
                <a:gd name="T45" fmla="*/ 1 h 173"/>
                <a:gd name="T46" fmla="*/ 0 w 305"/>
                <a:gd name="T47" fmla="*/ 1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0 w 86"/>
                <a:gd name="T1" fmla="*/ 0 h 113"/>
                <a:gd name="T2" fmla="*/ 0 w 86"/>
                <a:gd name="T3" fmla="*/ 0 h 113"/>
                <a:gd name="T4" fmla="*/ 0 w 86"/>
                <a:gd name="T5" fmla="*/ 0 h 113"/>
                <a:gd name="T6" fmla="*/ 0 w 86"/>
                <a:gd name="T7" fmla="*/ 0 h 113"/>
                <a:gd name="T8" fmla="*/ 0 w 86"/>
                <a:gd name="T9" fmla="*/ 0 h 113"/>
                <a:gd name="T10" fmla="*/ 0 w 86"/>
                <a:gd name="T11" fmla="*/ 0 h 113"/>
                <a:gd name="T12" fmla="*/ 0 w 86"/>
                <a:gd name="T13" fmla="*/ 0 h 113"/>
                <a:gd name="T14" fmla="*/ 0 w 86"/>
                <a:gd name="T15" fmla="*/ 0 h 113"/>
                <a:gd name="T16" fmla="*/ 0 w 86"/>
                <a:gd name="T17" fmla="*/ 0 h 113"/>
                <a:gd name="T18" fmla="*/ 0 w 86"/>
                <a:gd name="T19" fmla="*/ 0 h 113"/>
                <a:gd name="T20" fmla="*/ 0 w 86"/>
                <a:gd name="T21" fmla="*/ 0 h 113"/>
                <a:gd name="T22" fmla="*/ 0 w 86"/>
                <a:gd name="T23" fmla="*/ 0 h 113"/>
                <a:gd name="T24" fmla="*/ 0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0 w 235"/>
                <a:gd name="T1" fmla="*/ 0 h 184"/>
                <a:gd name="T2" fmla="*/ 0 w 235"/>
                <a:gd name="T3" fmla="*/ 0 h 184"/>
                <a:gd name="T4" fmla="*/ 0 w 235"/>
                <a:gd name="T5" fmla="*/ 0 h 184"/>
                <a:gd name="T6" fmla="*/ 0 w 235"/>
                <a:gd name="T7" fmla="*/ 0 h 184"/>
                <a:gd name="T8" fmla="*/ 0 w 235"/>
                <a:gd name="T9" fmla="*/ 0 h 184"/>
                <a:gd name="T10" fmla="*/ 0 w 235"/>
                <a:gd name="T11" fmla="*/ 1 h 184"/>
                <a:gd name="T12" fmla="*/ 0 w 235"/>
                <a:gd name="T13" fmla="*/ 1 h 184"/>
                <a:gd name="T14" fmla="*/ 0 w 235"/>
                <a:gd name="T15" fmla="*/ 1 h 184"/>
                <a:gd name="T16" fmla="*/ 0 w 235"/>
                <a:gd name="T17" fmla="*/ 1 h 184"/>
                <a:gd name="T18" fmla="*/ 0 w 235"/>
                <a:gd name="T19" fmla="*/ 1 h 184"/>
                <a:gd name="T20" fmla="*/ 1 w 235"/>
                <a:gd name="T21" fmla="*/ 1 h 184"/>
                <a:gd name="T22" fmla="*/ 1 w 235"/>
                <a:gd name="T23" fmla="*/ 1 h 184"/>
                <a:gd name="T24" fmla="*/ 0 w 235"/>
                <a:gd name="T25" fmla="*/ 1 h 184"/>
                <a:gd name="T26" fmla="*/ 1 w 235"/>
                <a:gd name="T27" fmla="*/ 1 h 184"/>
                <a:gd name="T28" fmla="*/ 1 w 235"/>
                <a:gd name="T29" fmla="*/ 1 h 184"/>
                <a:gd name="T30" fmla="*/ 1 w 235"/>
                <a:gd name="T31" fmla="*/ 0 h 184"/>
                <a:gd name="T32" fmla="*/ 1 w 235"/>
                <a:gd name="T33" fmla="*/ 0 h 184"/>
                <a:gd name="T34" fmla="*/ 1 w 235"/>
                <a:gd name="T35" fmla="*/ 0 h 184"/>
                <a:gd name="T36" fmla="*/ 1 w 235"/>
                <a:gd name="T37" fmla="*/ 1 h 184"/>
                <a:gd name="T38" fmla="*/ 1 w 235"/>
                <a:gd name="T39" fmla="*/ 1 h 184"/>
                <a:gd name="T40" fmla="*/ 1 w 235"/>
                <a:gd name="T41" fmla="*/ 1 h 184"/>
                <a:gd name="T42" fmla="*/ 1 w 235"/>
                <a:gd name="T43" fmla="*/ 1 h 184"/>
                <a:gd name="T44" fmla="*/ 0 w 235"/>
                <a:gd name="T45" fmla="*/ 1 h 184"/>
                <a:gd name="T46" fmla="*/ 0 w 235"/>
                <a:gd name="T47" fmla="*/ 1 h 184"/>
                <a:gd name="T48" fmla="*/ 0 w 235"/>
                <a:gd name="T49" fmla="*/ 0 h 184"/>
                <a:gd name="T50" fmla="*/ 0 w 235"/>
                <a:gd name="T51" fmla="*/ 0 h 184"/>
                <a:gd name="T52" fmla="*/ 0 w 235"/>
                <a:gd name="T53" fmla="*/ 0 h 184"/>
                <a:gd name="T54" fmla="*/ 0 w 235"/>
                <a:gd name="T55" fmla="*/ 0 h 184"/>
                <a:gd name="T56" fmla="*/ 0 w 235"/>
                <a:gd name="T57" fmla="*/ 0 h 184"/>
                <a:gd name="T58" fmla="*/ 0 w 235"/>
                <a:gd name="T59" fmla="*/ 0 h 184"/>
                <a:gd name="T60" fmla="*/ 0 w 235"/>
                <a:gd name="T61" fmla="*/ 0 h 184"/>
                <a:gd name="T62" fmla="*/ 0 w 235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0 w 178"/>
                <a:gd name="T1" fmla="*/ 0 h 50"/>
                <a:gd name="T2" fmla="*/ 0 w 178"/>
                <a:gd name="T3" fmla="*/ 0 h 50"/>
                <a:gd name="T4" fmla="*/ 0 w 178"/>
                <a:gd name="T5" fmla="*/ 0 h 50"/>
                <a:gd name="T6" fmla="*/ 0 w 178"/>
                <a:gd name="T7" fmla="*/ 0 h 50"/>
                <a:gd name="T8" fmla="*/ 0 w 178"/>
                <a:gd name="T9" fmla="*/ 0 h 50"/>
                <a:gd name="T10" fmla="*/ 0 w 178"/>
                <a:gd name="T11" fmla="*/ 0 h 50"/>
                <a:gd name="T12" fmla="*/ 1 w 178"/>
                <a:gd name="T13" fmla="*/ 0 h 50"/>
                <a:gd name="T14" fmla="*/ 1 w 178"/>
                <a:gd name="T15" fmla="*/ 0 h 50"/>
                <a:gd name="T16" fmla="*/ 1 w 178"/>
                <a:gd name="T17" fmla="*/ 0 h 50"/>
                <a:gd name="T18" fmla="*/ 1 w 178"/>
                <a:gd name="T19" fmla="*/ 0 h 50"/>
                <a:gd name="T20" fmla="*/ 1 w 178"/>
                <a:gd name="T21" fmla="*/ 0 h 50"/>
                <a:gd name="T22" fmla="*/ 1 w 178"/>
                <a:gd name="T23" fmla="*/ 0 h 50"/>
                <a:gd name="T24" fmla="*/ 1 w 178"/>
                <a:gd name="T25" fmla="*/ 0 h 50"/>
                <a:gd name="T26" fmla="*/ 0 w 178"/>
                <a:gd name="T27" fmla="*/ 0 h 50"/>
                <a:gd name="T28" fmla="*/ 0 w 178"/>
                <a:gd name="T29" fmla="*/ 0 h 50"/>
                <a:gd name="T30" fmla="*/ 0 w 178"/>
                <a:gd name="T31" fmla="*/ 0 h 50"/>
                <a:gd name="T32" fmla="*/ 0 w 178"/>
                <a:gd name="T33" fmla="*/ 0 h 50"/>
                <a:gd name="T34" fmla="*/ 0 w 178"/>
                <a:gd name="T35" fmla="*/ 0 h 50"/>
                <a:gd name="T36" fmla="*/ 0 w 178"/>
                <a:gd name="T37" fmla="*/ 0 h 50"/>
                <a:gd name="T38" fmla="*/ 0 w 178"/>
                <a:gd name="T39" fmla="*/ 0 h 50"/>
                <a:gd name="T40" fmla="*/ 0 w 17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 h 305"/>
                <a:gd name="T2" fmla="*/ 0 w 639"/>
                <a:gd name="T3" fmla="*/ 1 h 305"/>
                <a:gd name="T4" fmla="*/ 0 w 639"/>
                <a:gd name="T5" fmla="*/ 1 h 305"/>
                <a:gd name="T6" fmla="*/ 0 w 639"/>
                <a:gd name="T7" fmla="*/ 1 h 305"/>
                <a:gd name="T8" fmla="*/ 0 w 639"/>
                <a:gd name="T9" fmla="*/ 1 h 305"/>
                <a:gd name="T10" fmla="*/ 1 w 639"/>
                <a:gd name="T11" fmla="*/ 0 h 305"/>
                <a:gd name="T12" fmla="*/ 1 w 639"/>
                <a:gd name="T13" fmla="*/ 0 h 305"/>
                <a:gd name="T14" fmla="*/ 1 w 639"/>
                <a:gd name="T15" fmla="*/ 0 h 305"/>
                <a:gd name="T16" fmla="*/ 1 w 639"/>
                <a:gd name="T17" fmla="*/ 0 h 305"/>
                <a:gd name="T18" fmla="*/ 1 w 639"/>
                <a:gd name="T19" fmla="*/ 0 h 305"/>
                <a:gd name="T20" fmla="*/ 1 w 639"/>
                <a:gd name="T21" fmla="*/ 0 h 305"/>
                <a:gd name="T22" fmla="*/ 1 w 639"/>
                <a:gd name="T23" fmla="*/ 0 h 305"/>
                <a:gd name="T24" fmla="*/ 2 w 639"/>
                <a:gd name="T25" fmla="*/ 0 h 305"/>
                <a:gd name="T26" fmla="*/ 2 w 639"/>
                <a:gd name="T27" fmla="*/ 0 h 305"/>
                <a:gd name="T28" fmla="*/ 2 w 639"/>
                <a:gd name="T29" fmla="*/ 0 h 305"/>
                <a:gd name="T30" fmla="*/ 2 w 639"/>
                <a:gd name="T31" fmla="*/ 1 h 305"/>
                <a:gd name="T32" fmla="*/ 3 w 639"/>
                <a:gd name="T33" fmla="*/ 1 h 305"/>
                <a:gd name="T34" fmla="*/ 3 w 639"/>
                <a:gd name="T35" fmla="*/ 1 h 305"/>
                <a:gd name="T36" fmla="*/ 2 w 639"/>
                <a:gd name="T37" fmla="*/ 1 h 305"/>
                <a:gd name="T38" fmla="*/ 2 w 639"/>
                <a:gd name="T39" fmla="*/ 1 h 305"/>
                <a:gd name="T40" fmla="*/ 2 w 639"/>
                <a:gd name="T41" fmla="*/ 1 h 305"/>
                <a:gd name="T42" fmla="*/ 2 w 639"/>
                <a:gd name="T43" fmla="*/ 1 h 305"/>
                <a:gd name="T44" fmla="*/ 2 w 639"/>
                <a:gd name="T45" fmla="*/ 1 h 305"/>
                <a:gd name="T46" fmla="*/ 2 w 639"/>
                <a:gd name="T47" fmla="*/ 1 h 305"/>
                <a:gd name="T48" fmla="*/ 2 w 639"/>
                <a:gd name="T49" fmla="*/ 1 h 305"/>
                <a:gd name="T50" fmla="*/ 2 w 639"/>
                <a:gd name="T51" fmla="*/ 1 h 305"/>
                <a:gd name="T52" fmla="*/ 2 w 639"/>
                <a:gd name="T53" fmla="*/ 1 h 305"/>
                <a:gd name="T54" fmla="*/ 2 w 639"/>
                <a:gd name="T55" fmla="*/ 0 h 305"/>
                <a:gd name="T56" fmla="*/ 2 w 639"/>
                <a:gd name="T57" fmla="*/ 0 h 305"/>
                <a:gd name="T58" fmla="*/ 2 w 639"/>
                <a:gd name="T59" fmla="*/ 0 h 305"/>
                <a:gd name="T60" fmla="*/ 2 w 639"/>
                <a:gd name="T61" fmla="*/ 0 h 305"/>
                <a:gd name="T62" fmla="*/ 2 w 639"/>
                <a:gd name="T63" fmla="*/ 1 h 305"/>
                <a:gd name="T64" fmla="*/ 1 w 639"/>
                <a:gd name="T65" fmla="*/ 1 h 305"/>
                <a:gd name="T66" fmla="*/ 2 w 639"/>
                <a:gd name="T67" fmla="*/ 0 h 305"/>
                <a:gd name="T68" fmla="*/ 2 w 639"/>
                <a:gd name="T69" fmla="*/ 0 h 305"/>
                <a:gd name="T70" fmla="*/ 1 w 639"/>
                <a:gd name="T71" fmla="*/ 0 h 305"/>
                <a:gd name="T72" fmla="*/ 1 w 639"/>
                <a:gd name="T73" fmla="*/ 0 h 305"/>
                <a:gd name="T74" fmla="*/ 1 w 639"/>
                <a:gd name="T75" fmla="*/ 0 h 305"/>
                <a:gd name="T76" fmla="*/ 1 w 639"/>
                <a:gd name="T77" fmla="*/ 0 h 305"/>
                <a:gd name="T78" fmla="*/ 1 w 639"/>
                <a:gd name="T79" fmla="*/ 0 h 305"/>
                <a:gd name="T80" fmla="*/ 1 w 639"/>
                <a:gd name="T81" fmla="*/ 1 h 305"/>
                <a:gd name="T82" fmla="*/ 1 w 639"/>
                <a:gd name="T83" fmla="*/ 1 h 305"/>
                <a:gd name="T84" fmla="*/ 0 w 639"/>
                <a:gd name="T85" fmla="*/ 1 h 305"/>
                <a:gd name="T86" fmla="*/ 0 w 639"/>
                <a:gd name="T87" fmla="*/ 1 h 305"/>
                <a:gd name="T88" fmla="*/ 0 w 639"/>
                <a:gd name="T89" fmla="*/ 1 h 305"/>
                <a:gd name="T90" fmla="*/ 0 w 639"/>
                <a:gd name="T91" fmla="*/ 1 h 305"/>
                <a:gd name="T92" fmla="*/ 0 w 639"/>
                <a:gd name="T93" fmla="*/ 1 h 305"/>
                <a:gd name="T94" fmla="*/ 0 w 639"/>
                <a:gd name="T95" fmla="*/ 1 h 305"/>
                <a:gd name="T96" fmla="*/ 0 w 639"/>
                <a:gd name="T97" fmla="*/ 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0 h 43"/>
                <a:gd name="T2" fmla="*/ 0 w 125"/>
                <a:gd name="T3" fmla="*/ 0 h 43"/>
                <a:gd name="T4" fmla="*/ 0 w 125"/>
                <a:gd name="T5" fmla="*/ 0 h 43"/>
                <a:gd name="T6" fmla="*/ 0 w 125"/>
                <a:gd name="T7" fmla="*/ 0 h 43"/>
                <a:gd name="T8" fmla="*/ 0 w 125"/>
                <a:gd name="T9" fmla="*/ 0 h 43"/>
                <a:gd name="T10" fmla="*/ 1 w 125"/>
                <a:gd name="T11" fmla="*/ 0 h 43"/>
                <a:gd name="T12" fmla="*/ 1 w 125"/>
                <a:gd name="T13" fmla="*/ 0 h 43"/>
                <a:gd name="T14" fmla="*/ 0 w 125"/>
                <a:gd name="T15" fmla="*/ 0 h 43"/>
                <a:gd name="T16" fmla="*/ 0 w 125"/>
                <a:gd name="T17" fmla="*/ 0 h 43"/>
                <a:gd name="T18" fmla="*/ 0 w 125"/>
                <a:gd name="T19" fmla="*/ 0 h 43"/>
                <a:gd name="T20" fmla="*/ 0 w 125"/>
                <a:gd name="T21" fmla="*/ 0 h 43"/>
                <a:gd name="T22" fmla="*/ 0 w 125"/>
                <a:gd name="T23" fmla="*/ 0 h 43"/>
                <a:gd name="T24" fmla="*/ 0 w 125"/>
                <a:gd name="T25" fmla="*/ 0 h 43"/>
                <a:gd name="T26" fmla="*/ 0 w 125"/>
                <a:gd name="T27" fmla="*/ 0 h 43"/>
                <a:gd name="T28" fmla="*/ 0 w 125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0 w 177"/>
                <a:gd name="T3" fmla="*/ 0 h 22"/>
                <a:gd name="T4" fmla="*/ 1 w 177"/>
                <a:gd name="T5" fmla="*/ 0 h 22"/>
                <a:gd name="T6" fmla="*/ 1 w 177"/>
                <a:gd name="T7" fmla="*/ 0 h 22"/>
                <a:gd name="T8" fmla="*/ 1 w 177"/>
                <a:gd name="T9" fmla="*/ 0 h 22"/>
                <a:gd name="T10" fmla="*/ 1 w 177"/>
                <a:gd name="T11" fmla="*/ 0 h 22"/>
                <a:gd name="T12" fmla="*/ 0 w 177"/>
                <a:gd name="T13" fmla="*/ 0 h 22"/>
                <a:gd name="T14" fmla="*/ 0 w 177"/>
                <a:gd name="T15" fmla="*/ 0 h 22"/>
                <a:gd name="T16" fmla="*/ 0 w 177"/>
                <a:gd name="T17" fmla="*/ 0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 h 326"/>
                <a:gd name="T2" fmla="*/ 0 w 256"/>
                <a:gd name="T3" fmla="*/ 1 h 326"/>
                <a:gd name="T4" fmla="*/ 0 w 256"/>
                <a:gd name="T5" fmla="*/ 1 h 326"/>
                <a:gd name="T6" fmla="*/ 0 w 256"/>
                <a:gd name="T7" fmla="*/ 0 h 326"/>
                <a:gd name="T8" fmla="*/ 1 w 256"/>
                <a:gd name="T9" fmla="*/ 0 h 326"/>
                <a:gd name="T10" fmla="*/ 1 w 256"/>
                <a:gd name="T11" fmla="*/ 0 h 326"/>
                <a:gd name="T12" fmla="*/ 1 w 256"/>
                <a:gd name="T13" fmla="*/ 0 h 326"/>
                <a:gd name="T14" fmla="*/ 1 w 256"/>
                <a:gd name="T15" fmla="*/ 0 h 326"/>
                <a:gd name="T16" fmla="*/ 0 w 256"/>
                <a:gd name="T17" fmla="*/ 1 h 326"/>
                <a:gd name="T18" fmla="*/ 0 w 256"/>
                <a:gd name="T19" fmla="*/ 1 h 326"/>
                <a:gd name="T20" fmla="*/ 0 w 256"/>
                <a:gd name="T21" fmla="*/ 1 h 326"/>
                <a:gd name="T22" fmla="*/ 0 w 256"/>
                <a:gd name="T23" fmla="*/ 1 h 326"/>
                <a:gd name="T24" fmla="*/ 0 w 256"/>
                <a:gd name="T25" fmla="*/ 1 h 326"/>
                <a:gd name="T26" fmla="*/ 0 w 256"/>
                <a:gd name="T27" fmla="*/ 1 h 326"/>
                <a:gd name="T28" fmla="*/ 0 w 256"/>
                <a:gd name="T29" fmla="*/ 1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 h 314"/>
                <a:gd name="T2" fmla="*/ 0 w 329"/>
                <a:gd name="T3" fmla="*/ 1 h 314"/>
                <a:gd name="T4" fmla="*/ 0 w 329"/>
                <a:gd name="T5" fmla="*/ 1 h 314"/>
                <a:gd name="T6" fmla="*/ 1 w 329"/>
                <a:gd name="T7" fmla="*/ 1 h 314"/>
                <a:gd name="T8" fmla="*/ 1 w 329"/>
                <a:gd name="T9" fmla="*/ 0 h 314"/>
                <a:gd name="T10" fmla="*/ 1 w 329"/>
                <a:gd name="T11" fmla="*/ 0 h 314"/>
                <a:gd name="T12" fmla="*/ 1 w 329"/>
                <a:gd name="T13" fmla="*/ 0 h 314"/>
                <a:gd name="T14" fmla="*/ 1 w 329"/>
                <a:gd name="T15" fmla="*/ 0 h 314"/>
                <a:gd name="T16" fmla="*/ 1 w 329"/>
                <a:gd name="T17" fmla="*/ 0 h 314"/>
                <a:gd name="T18" fmla="*/ 1 w 329"/>
                <a:gd name="T19" fmla="*/ 1 h 314"/>
                <a:gd name="T20" fmla="*/ 0 w 329"/>
                <a:gd name="T21" fmla="*/ 1 h 314"/>
                <a:gd name="T22" fmla="*/ 0 w 329"/>
                <a:gd name="T23" fmla="*/ 1 h 314"/>
                <a:gd name="T24" fmla="*/ 0 w 329"/>
                <a:gd name="T25" fmla="*/ 1 h 314"/>
                <a:gd name="T26" fmla="*/ 0 w 329"/>
                <a:gd name="T27" fmla="*/ 1 h 314"/>
                <a:gd name="T28" fmla="*/ 0 w 329"/>
                <a:gd name="T29" fmla="*/ 1 h 314"/>
                <a:gd name="T30" fmla="*/ 0 w 329"/>
                <a:gd name="T31" fmla="*/ 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 h 287"/>
                <a:gd name="T2" fmla="*/ 0 w 281"/>
                <a:gd name="T3" fmla="*/ 1 h 287"/>
                <a:gd name="T4" fmla="*/ 0 w 281"/>
                <a:gd name="T5" fmla="*/ 1 h 287"/>
                <a:gd name="T6" fmla="*/ 1 w 281"/>
                <a:gd name="T7" fmla="*/ 0 h 287"/>
                <a:gd name="T8" fmla="*/ 1 w 281"/>
                <a:gd name="T9" fmla="*/ 0 h 287"/>
                <a:gd name="T10" fmla="*/ 1 w 281"/>
                <a:gd name="T11" fmla="*/ 0 h 287"/>
                <a:gd name="T12" fmla="*/ 1 w 281"/>
                <a:gd name="T13" fmla="*/ 0 h 287"/>
                <a:gd name="T14" fmla="*/ 1 w 281"/>
                <a:gd name="T15" fmla="*/ 1 h 287"/>
                <a:gd name="T16" fmla="*/ 0 w 281"/>
                <a:gd name="T17" fmla="*/ 1 h 287"/>
                <a:gd name="T18" fmla="*/ 0 w 281"/>
                <a:gd name="T19" fmla="*/ 1 h 287"/>
                <a:gd name="T20" fmla="*/ 0 w 281"/>
                <a:gd name="T21" fmla="*/ 1 h 287"/>
                <a:gd name="T22" fmla="*/ 0 w 281"/>
                <a:gd name="T23" fmla="*/ 1 h 287"/>
                <a:gd name="T24" fmla="*/ 0 w 281"/>
                <a:gd name="T25" fmla="*/ 1 h 287"/>
                <a:gd name="T26" fmla="*/ 0 w 281"/>
                <a:gd name="T27" fmla="*/ 1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0 w 38"/>
                <a:gd name="T1" fmla="*/ 0 h 111"/>
                <a:gd name="T2" fmla="*/ 0 w 38"/>
                <a:gd name="T3" fmla="*/ 0 h 111"/>
                <a:gd name="T4" fmla="*/ 0 w 38"/>
                <a:gd name="T5" fmla="*/ 0 h 111"/>
                <a:gd name="T6" fmla="*/ 0 w 38"/>
                <a:gd name="T7" fmla="*/ 0 h 111"/>
                <a:gd name="T8" fmla="*/ 0 w 38"/>
                <a:gd name="T9" fmla="*/ 0 h 111"/>
                <a:gd name="T10" fmla="*/ 0 w 38"/>
                <a:gd name="T11" fmla="*/ 0 h 111"/>
                <a:gd name="T12" fmla="*/ 0 w 38"/>
                <a:gd name="T13" fmla="*/ 0 h 111"/>
                <a:gd name="T14" fmla="*/ 0 w 38"/>
                <a:gd name="T15" fmla="*/ 0 h 111"/>
                <a:gd name="T16" fmla="*/ 0 w 38"/>
                <a:gd name="T17" fmla="*/ 0 h 111"/>
                <a:gd name="T18" fmla="*/ 0 w 38"/>
                <a:gd name="T19" fmla="*/ 0 h 111"/>
                <a:gd name="T20" fmla="*/ 0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 h 546"/>
                <a:gd name="T2" fmla="*/ 0 w 548"/>
                <a:gd name="T3" fmla="*/ 2 h 546"/>
                <a:gd name="T4" fmla="*/ 0 w 548"/>
                <a:gd name="T5" fmla="*/ 2 h 546"/>
                <a:gd name="T6" fmla="*/ 0 w 548"/>
                <a:gd name="T7" fmla="*/ 1 h 546"/>
                <a:gd name="T8" fmla="*/ 0 w 548"/>
                <a:gd name="T9" fmla="*/ 1 h 546"/>
                <a:gd name="T10" fmla="*/ 1 w 548"/>
                <a:gd name="T11" fmla="*/ 1 h 546"/>
                <a:gd name="T12" fmla="*/ 1 w 548"/>
                <a:gd name="T13" fmla="*/ 0 h 546"/>
                <a:gd name="T14" fmla="*/ 1 w 548"/>
                <a:gd name="T15" fmla="*/ 0 h 546"/>
                <a:gd name="T16" fmla="*/ 2 w 548"/>
                <a:gd name="T17" fmla="*/ 0 h 546"/>
                <a:gd name="T18" fmla="*/ 2 w 548"/>
                <a:gd name="T19" fmla="*/ 0 h 546"/>
                <a:gd name="T20" fmla="*/ 2 w 548"/>
                <a:gd name="T21" fmla="*/ 0 h 546"/>
                <a:gd name="T22" fmla="*/ 2 w 548"/>
                <a:gd name="T23" fmla="*/ 0 h 546"/>
                <a:gd name="T24" fmla="*/ 2 w 548"/>
                <a:gd name="T25" fmla="*/ 0 h 546"/>
                <a:gd name="T26" fmla="*/ 1 w 548"/>
                <a:gd name="T27" fmla="*/ 0 h 546"/>
                <a:gd name="T28" fmla="*/ 1 w 548"/>
                <a:gd name="T29" fmla="*/ 0 h 546"/>
                <a:gd name="T30" fmla="*/ 1 w 548"/>
                <a:gd name="T31" fmla="*/ 1 h 546"/>
                <a:gd name="T32" fmla="*/ 0 w 548"/>
                <a:gd name="T33" fmla="*/ 1 h 546"/>
                <a:gd name="T34" fmla="*/ 0 w 548"/>
                <a:gd name="T35" fmla="*/ 1 h 546"/>
                <a:gd name="T36" fmla="*/ 0 w 548"/>
                <a:gd name="T37" fmla="*/ 2 h 546"/>
                <a:gd name="T38" fmla="*/ 0 w 548"/>
                <a:gd name="T39" fmla="*/ 2 h 546"/>
                <a:gd name="T40" fmla="*/ 0 w 548"/>
                <a:gd name="T41" fmla="*/ 2 h 546"/>
                <a:gd name="T42" fmla="*/ 0 w 548"/>
                <a:gd name="T43" fmla="*/ 2 h 546"/>
                <a:gd name="T44" fmla="*/ 0 w 548"/>
                <a:gd name="T45" fmla="*/ 2 h 546"/>
                <a:gd name="T46" fmla="*/ 0 w 548"/>
                <a:gd name="T47" fmla="*/ 2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0 h 282"/>
                <a:gd name="T2" fmla="*/ 0 w 557"/>
                <a:gd name="T3" fmla="*/ 0 h 282"/>
                <a:gd name="T4" fmla="*/ 0 w 557"/>
                <a:gd name="T5" fmla="*/ 0 h 282"/>
                <a:gd name="T6" fmla="*/ 1 w 557"/>
                <a:gd name="T7" fmla="*/ 0 h 282"/>
                <a:gd name="T8" fmla="*/ 1 w 557"/>
                <a:gd name="T9" fmla="*/ 0 h 282"/>
                <a:gd name="T10" fmla="*/ 1 w 557"/>
                <a:gd name="T11" fmla="*/ 0 h 282"/>
                <a:gd name="T12" fmla="*/ 1 w 557"/>
                <a:gd name="T13" fmla="*/ 0 h 282"/>
                <a:gd name="T14" fmla="*/ 2 w 557"/>
                <a:gd name="T15" fmla="*/ 0 h 282"/>
                <a:gd name="T16" fmla="*/ 2 w 557"/>
                <a:gd name="T17" fmla="*/ 1 h 282"/>
                <a:gd name="T18" fmla="*/ 2 w 557"/>
                <a:gd name="T19" fmla="*/ 1 h 282"/>
                <a:gd name="T20" fmla="*/ 2 w 557"/>
                <a:gd name="T21" fmla="*/ 1 h 282"/>
                <a:gd name="T22" fmla="*/ 2 w 557"/>
                <a:gd name="T23" fmla="*/ 1 h 282"/>
                <a:gd name="T24" fmla="*/ 2 w 557"/>
                <a:gd name="T25" fmla="*/ 1 h 282"/>
                <a:gd name="T26" fmla="*/ 2 w 557"/>
                <a:gd name="T27" fmla="*/ 1 h 282"/>
                <a:gd name="T28" fmla="*/ 1 w 557"/>
                <a:gd name="T29" fmla="*/ 1 h 282"/>
                <a:gd name="T30" fmla="*/ 2 w 557"/>
                <a:gd name="T31" fmla="*/ 1 h 282"/>
                <a:gd name="T32" fmla="*/ 2 w 557"/>
                <a:gd name="T33" fmla="*/ 1 h 282"/>
                <a:gd name="T34" fmla="*/ 2 w 557"/>
                <a:gd name="T35" fmla="*/ 1 h 282"/>
                <a:gd name="T36" fmla="*/ 2 w 557"/>
                <a:gd name="T37" fmla="*/ 1 h 282"/>
                <a:gd name="T38" fmla="*/ 2 w 557"/>
                <a:gd name="T39" fmla="*/ 1 h 282"/>
                <a:gd name="T40" fmla="*/ 2 w 557"/>
                <a:gd name="T41" fmla="*/ 1 h 282"/>
                <a:gd name="T42" fmla="*/ 2 w 557"/>
                <a:gd name="T43" fmla="*/ 1 h 282"/>
                <a:gd name="T44" fmla="*/ 2 w 557"/>
                <a:gd name="T45" fmla="*/ 1 h 282"/>
                <a:gd name="T46" fmla="*/ 1 w 557"/>
                <a:gd name="T47" fmla="*/ 1 h 282"/>
                <a:gd name="T48" fmla="*/ 1 w 557"/>
                <a:gd name="T49" fmla="*/ 1 h 282"/>
                <a:gd name="T50" fmla="*/ 1 w 557"/>
                <a:gd name="T51" fmla="*/ 1 h 282"/>
                <a:gd name="T52" fmla="*/ 1 w 557"/>
                <a:gd name="T53" fmla="*/ 1 h 282"/>
                <a:gd name="T54" fmla="*/ 0 w 557"/>
                <a:gd name="T55" fmla="*/ 1 h 282"/>
                <a:gd name="T56" fmla="*/ 0 w 557"/>
                <a:gd name="T57" fmla="*/ 1 h 282"/>
                <a:gd name="T58" fmla="*/ 0 w 557"/>
                <a:gd name="T59" fmla="*/ 0 h 282"/>
                <a:gd name="T60" fmla="*/ 0 w 557"/>
                <a:gd name="T61" fmla="*/ 0 h 282"/>
                <a:gd name="T62" fmla="*/ 0 w 557"/>
                <a:gd name="T63" fmla="*/ 1 h 282"/>
                <a:gd name="T64" fmla="*/ 1 w 557"/>
                <a:gd name="T65" fmla="*/ 1 h 282"/>
                <a:gd name="T66" fmla="*/ 1 w 557"/>
                <a:gd name="T67" fmla="*/ 1 h 282"/>
                <a:gd name="T68" fmla="*/ 1 w 557"/>
                <a:gd name="T69" fmla="*/ 1 h 282"/>
                <a:gd name="T70" fmla="*/ 1 w 557"/>
                <a:gd name="T71" fmla="*/ 1 h 282"/>
                <a:gd name="T72" fmla="*/ 1 w 557"/>
                <a:gd name="T73" fmla="*/ 1 h 282"/>
                <a:gd name="T74" fmla="*/ 2 w 557"/>
                <a:gd name="T75" fmla="*/ 1 h 282"/>
                <a:gd name="T76" fmla="*/ 1 w 557"/>
                <a:gd name="T77" fmla="*/ 1 h 282"/>
                <a:gd name="T78" fmla="*/ 1 w 557"/>
                <a:gd name="T79" fmla="*/ 0 h 282"/>
                <a:gd name="T80" fmla="*/ 1 w 557"/>
                <a:gd name="T81" fmla="*/ 0 h 282"/>
                <a:gd name="T82" fmla="*/ 1 w 557"/>
                <a:gd name="T83" fmla="*/ 0 h 282"/>
                <a:gd name="T84" fmla="*/ 2 w 557"/>
                <a:gd name="T85" fmla="*/ 0 h 282"/>
                <a:gd name="T86" fmla="*/ 1 w 557"/>
                <a:gd name="T87" fmla="*/ 0 h 282"/>
                <a:gd name="T88" fmla="*/ 1 w 557"/>
                <a:gd name="T89" fmla="*/ 0 h 282"/>
                <a:gd name="T90" fmla="*/ 1 w 557"/>
                <a:gd name="T91" fmla="*/ 0 h 282"/>
                <a:gd name="T92" fmla="*/ 2 w 557"/>
                <a:gd name="T93" fmla="*/ 0 h 282"/>
                <a:gd name="T94" fmla="*/ 1 w 557"/>
                <a:gd name="T95" fmla="*/ 0 h 282"/>
                <a:gd name="T96" fmla="*/ 1 w 557"/>
                <a:gd name="T97" fmla="*/ 0 h 282"/>
                <a:gd name="T98" fmla="*/ 1 w 557"/>
                <a:gd name="T99" fmla="*/ 0 h 282"/>
                <a:gd name="T100" fmla="*/ 2 w 557"/>
                <a:gd name="T101" fmla="*/ 0 h 282"/>
                <a:gd name="T102" fmla="*/ 1 w 557"/>
                <a:gd name="T103" fmla="*/ 0 h 282"/>
                <a:gd name="T104" fmla="*/ 1 w 557"/>
                <a:gd name="T105" fmla="*/ 0 h 282"/>
                <a:gd name="T106" fmla="*/ 1 w 557"/>
                <a:gd name="T107" fmla="*/ 0 h 282"/>
                <a:gd name="T108" fmla="*/ 1 w 557"/>
                <a:gd name="T109" fmla="*/ 0 h 282"/>
                <a:gd name="T110" fmla="*/ 0 w 557"/>
                <a:gd name="T111" fmla="*/ 0 h 282"/>
                <a:gd name="T112" fmla="*/ 0 w 557"/>
                <a:gd name="T113" fmla="*/ 0 h 282"/>
                <a:gd name="T114" fmla="*/ 0 w 557"/>
                <a:gd name="T115" fmla="*/ 0 h 282"/>
                <a:gd name="T116" fmla="*/ 0 w 557"/>
                <a:gd name="T117" fmla="*/ 0 h 282"/>
                <a:gd name="T118" fmla="*/ 0 w 557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0 h 532"/>
                <a:gd name="T2" fmla="*/ 0 w 189"/>
                <a:gd name="T3" fmla="*/ 0 h 532"/>
                <a:gd name="T4" fmla="*/ 0 w 189"/>
                <a:gd name="T5" fmla="*/ 0 h 532"/>
                <a:gd name="T6" fmla="*/ 0 w 189"/>
                <a:gd name="T7" fmla="*/ 0 h 532"/>
                <a:gd name="T8" fmla="*/ 0 w 189"/>
                <a:gd name="T9" fmla="*/ 1 h 532"/>
                <a:gd name="T10" fmla="*/ 0 w 189"/>
                <a:gd name="T11" fmla="*/ 1 h 532"/>
                <a:gd name="T12" fmla="*/ 0 w 189"/>
                <a:gd name="T13" fmla="*/ 1 h 532"/>
                <a:gd name="T14" fmla="*/ 0 w 189"/>
                <a:gd name="T15" fmla="*/ 1 h 532"/>
                <a:gd name="T16" fmla="*/ 0 w 189"/>
                <a:gd name="T17" fmla="*/ 1 h 532"/>
                <a:gd name="T18" fmla="*/ 0 w 189"/>
                <a:gd name="T19" fmla="*/ 2 h 532"/>
                <a:gd name="T20" fmla="*/ 0 w 189"/>
                <a:gd name="T21" fmla="*/ 2 h 532"/>
                <a:gd name="T22" fmla="*/ 0 w 189"/>
                <a:gd name="T23" fmla="*/ 2 h 532"/>
                <a:gd name="T24" fmla="*/ 0 w 189"/>
                <a:gd name="T25" fmla="*/ 2 h 532"/>
                <a:gd name="T26" fmla="*/ 0 w 189"/>
                <a:gd name="T27" fmla="*/ 2 h 532"/>
                <a:gd name="T28" fmla="*/ 0 w 189"/>
                <a:gd name="T29" fmla="*/ 2 h 532"/>
                <a:gd name="T30" fmla="*/ 0 w 189"/>
                <a:gd name="T31" fmla="*/ 1 h 532"/>
                <a:gd name="T32" fmla="*/ 0 w 189"/>
                <a:gd name="T33" fmla="*/ 1 h 532"/>
                <a:gd name="T34" fmla="*/ 0 w 189"/>
                <a:gd name="T35" fmla="*/ 1 h 532"/>
                <a:gd name="T36" fmla="*/ 0 w 189"/>
                <a:gd name="T37" fmla="*/ 1 h 532"/>
                <a:gd name="T38" fmla="*/ 0 w 189"/>
                <a:gd name="T39" fmla="*/ 1 h 532"/>
                <a:gd name="T40" fmla="*/ 0 w 189"/>
                <a:gd name="T41" fmla="*/ 1 h 532"/>
                <a:gd name="T42" fmla="*/ 0 w 189"/>
                <a:gd name="T43" fmla="*/ 2 h 532"/>
                <a:gd name="T44" fmla="*/ 1 w 189"/>
                <a:gd name="T45" fmla="*/ 2 h 532"/>
                <a:gd name="T46" fmla="*/ 1 w 189"/>
                <a:gd name="T47" fmla="*/ 2 h 532"/>
                <a:gd name="T48" fmla="*/ 1 w 189"/>
                <a:gd name="T49" fmla="*/ 2 h 532"/>
                <a:gd name="T50" fmla="*/ 1 w 189"/>
                <a:gd name="T51" fmla="*/ 2 h 532"/>
                <a:gd name="T52" fmla="*/ 1 w 189"/>
                <a:gd name="T53" fmla="*/ 2 h 532"/>
                <a:gd name="T54" fmla="*/ 1 w 189"/>
                <a:gd name="T55" fmla="*/ 2 h 532"/>
                <a:gd name="T56" fmla="*/ 1 w 189"/>
                <a:gd name="T57" fmla="*/ 2 h 532"/>
                <a:gd name="T58" fmla="*/ 1 w 189"/>
                <a:gd name="T59" fmla="*/ 1 h 532"/>
                <a:gd name="T60" fmla="*/ 0 w 189"/>
                <a:gd name="T61" fmla="*/ 1 h 532"/>
                <a:gd name="T62" fmla="*/ 0 w 189"/>
                <a:gd name="T63" fmla="*/ 0 h 532"/>
                <a:gd name="T64" fmla="*/ 0 w 189"/>
                <a:gd name="T65" fmla="*/ 0 h 532"/>
                <a:gd name="T66" fmla="*/ 0 w 189"/>
                <a:gd name="T67" fmla="*/ 0 h 532"/>
                <a:gd name="T68" fmla="*/ 0 w 189"/>
                <a:gd name="T69" fmla="*/ 0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0 h 635"/>
                <a:gd name="T2" fmla="*/ 0 w 195"/>
                <a:gd name="T3" fmla="*/ 1 h 635"/>
                <a:gd name="T4" fmla="*/ 0 w 195"/>
                <a:gd name="T5" fmla="*/ 1 h 635"/>
                <a:gd name="T6" fmla="*/ 1 w 195"/>
                <a:gd name="T7" fmla="*/ 2 h 635"/>
                <a:gd name="T8" fmla="*/ 1 w 195"/>
                <a:gd name="T9" fmla="*/ 2 h 635"/>
                <a:gd name="T10" fmla="*/ 1 w 195"/>
                <a:gd name="T11" fmla="*/ 2 h 635"/>
                <a:gd name="T12" fmla="*/ 1 w 195"/>
                <a:gd name="T13" fmla="*/ 3 h 635"/>
                <a:gd name="T14" fmla="*/ 1 w 195"/>
                <a:gd name="T15" fmla="*/ 3 h 635"/>
                <a:gd name="T16" fmla="*/ 1 w 195"/>
                <a:gd name="T17" fmla="*/ 2 h 635"/>
                <a:gd name="T18" fmla="*/ 1 w 195"/>
                <a:gd name="T19" fmla="*/ 2 h 635"/>
                <a:gd name="T20" fmla="*/ 1 w 195"/>
                <a:gd name="T21" fmla="*/ 2 h 635"/>
                <a:gd name="T22" fmla="*/ 0 w 195"/>
                <a:gd name="T23" fmla="*/ 1 h 635"/>
                <a:gd name="T24" fmla="*/ 0 w 195"/>
                <a:gd name="T25" fmla="*/ 1 h 635"/>
                <a:gd name="T26" fmla="*/ 0 w 195"/>
                <a:gd name="T27" fmla="*/ 1 h 635"/>
                <a:gd name="T28" fmla="*/ 0 w 195"/>
                <a:gd name="T29" fmla="*/ 0 h 635"/>
                <a:gd name="T30" fmla="*/ 1 w 195"/>
                <a:gd name="T31" fmla="*/ 1 h 635"/>
                <a:gd name="T32" fmla="*/ 1 w 195"/>
                <a:gd name="T33" fmla="*/ 1 h 635"/>
                <a:gd name="T34" fmla="*/ 1 w 195"/>
                <a:gd name="T35" fmla="*/ 1 h 635"/>
                <a:gd name="T36" fmla="*/ 1 w 195"/>
                <a:gd name="T37" fmla="*/ 0 h 635"/>
                <a:gd name="T38" fmla="*/ 0 w 195"/>
                <a:gd name="T39" fmla="*/ 0 h 635"/>
                <a:gd name="T40" fmla="*/ 0 w 195"/>
                <a:gd name="T41" fmla="*/ 0 h 635"/>
                <a:gd name="T42" fmla="*/ 0 w 195"/>
                <a:gd name="T43" fmla="*/ 0 h 635"/>
                <a:gd name="T44" fmla="*/ 0 w 195"/>
                <a:gd name="T45" fmla="*/ 0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0 w 308"/>
                <a:gd name="T3" fmla="*/ 0 h 440"/>
                <a:gd name="T4" fmla="*/ 0 w 308"/>
                <a:gd name="T5" fmla="*/ 1 h 440"/>
                <a:gd name="T6" fmla="*/ 0 w 308"/>
                <a:gd name="T7" fmla="*/ 1 h 440"/>
                <a:gd name="T8" fmla="*/ 0 w 308"/>
                <a:gd name="T9" fmla="*/ 1 h 440"/>
                <a:gd name="T10" fmla="*/ 1 w 308"/>
                <a:gd name="T11" fmla="*/ 1 h 440"/>
                <a:gd name="T12" fmla="*/ 1 w 308"/>
                <a:gd name="T13" fmla="*/ 1 h 440"/>
                <a:gd name="T14" fmla="*/ 1 w 308"/>
                <a:gd name="T15" fmla="*/ 1 h 440"/>
                <a:gd name="T16" fmla="*/ 1 w 308"/>
                <a:gd name="T17" fmla="*/ 2 h 440"/>
                <a:gd name="T18" fmla="*/ 1 w 308"/>
                <a:gd name="T19" fmla="*/ 1 h 440"/>
                <a:gd name="T20" fmla="*/ 1 w 308"/>
                <a:gd name="T21" fmla="*/ 1 h 440"/>
                <a:gd name="T22" fmla="*/ 1 w 308"/>
                <a:gd name="T23" fmla="*/ 1 h 440"/>
                <a:gd name="T24" fmla="*/ 0 w 308"/>
                <a:gd name="T25" fmla="*/ 1 h 440"/>
                <a:gd name="T26" fmla="*/ 0 w 308"/>
                <a:gd name="T27" fmla="*/ 1 h 440"/>
                <a:gd name="T28" fmla="*/ 0 w 308"/>
                <a:gd name="T29" fmla="*/ 1 h 440"/>
                <a:gd name="T30" fmla="*/ 1 w 308"/>
                <a:gd name="T31" fmla="*/ 1 h 440"/>
                <a:gd name="T32" fmla="*/ 1 w 308"/>
                <a:gd name="T33" fmla="*/ 1 h 440"/>
                <a:gd name="T34" fmla="*/ 1 w 308"/>
                <a:gd name="T35" fmla="*/ 1 h 440"/>
                <a:gd name="T36" fmla="*/ 1 w 308"/>
                <a:gd name="T37" fmla="*/ 2 h 440"/>
                <a:gd name="T38" fmla="*/ 1 w 308"/>
                <a:gd name="T39" fmla="*/ 2 h 440"/>
                <a:gd name="T40" fmla="*/ 1 w 308"/>
                <a:gd name="T41" fmla="*/ 1 h 440"/>
                <a:gd name="T42" fmla="*/ 1 w 308"/>
                <a:gd name="T43" fmla="*/ 1 h 440"/>
                <a:gd name="T44" fmla="*/ 1 w 308"/>
                <a:gd name="T45" fmla="*/ 1 h 440"/>
                <a:gd name="T46" fmla="*/ 0 w 308"/>
                <a:gd name="T47" fmla="*/ 1 h 440"/>
                <a:gd name="T48" fmla="*/ 0 w 308"/>
                <a:gd name="T49" fmla="*/ 0 h 440"/>
                <a:gd name="T50" fmla="*/ 0 w 308"/>
                <a:gd name="T51" fmla="*/ 0 h 440"/>
                <a:gd name="T52" fmla="*/ 0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0 w 87"/>
                <a:gd name="T1" fmla="*/ 1 h 145"/>
                <a:gd name="T2" fmla="*/ 0 w 87"/>
                <a:gd name="T3" fmla="*/ 0 h 145"/>
                <a:gd name="T4" fmla="*/ 0 w 87"/>
                <a:gd name="T5" fmla="*/ 0 h 145"/>
                <a:gd name="T6" fmla="*/ 0 w 87"/>
                <a:gd name="T7" fmla="*/ 0 h 145"/>
                <a:gd name="T8" fmla="*/ 0 w 87"/>
                <a:gd name="T9" fmla="*/ 0 h 145"/>
                <a:gd name="T10" fmla="*/ 0 w 87"/>
                <a:gd name="T11" fmla="*/ 0 h 145"/>
                <a:gd name="T12" fmla="*/ 0 w 87"/>
                <a:gd name="T13" fmla="*/ 0 h 145"/>
                <a:gd name="T14" fmla="*/ 0 w 87"/>
                <a:gd name="T15" fmla="*/ 1 h 145"/>
                <a:gd name="T16" fmla="*/ 0 w 87"/>
                <a:gd name="T17" fmla="*/ 1 h 145"/>
                <a:gd name="T18" fmla="*/ 0 w 87"/>
                <a:gd name="T19" fmla="*/ 1 h 145"/>
                <a:gd name="T20" fmla="*/ 0 w 87"/>
                <a:gd name="T21" fmla="*/ 1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0 w 212"/>
                <a:gd name="T3" fmla="*/ 0 h 24"/>
                <a:gd name="T4" fmla="*/ 1 w 212"/>
                <a:gd name="T5" fmla="*/ 0 h 24"/>
                <a:gd name="T6" fmla="*/ 1 w 212"/>
                <a:gd name="T7" fmla="*/ 0 h 24"/>
                <a:gd name="T8" fmla="*/ 0 w 212"/>
                <a:gd name="T9" fmla="*/ 0 h 24"/>
                <a:gd name="T10" fmla="*/ 0 w 212"/>
                <a:gd name="T11" fmla="*/ 0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0 w 278"/>
                <a:gd name="T3" fmla="*/ 0 h 62"/>
                <a:gd name="T4" fmla="*/ 1 w 278"/>
                <a:gd name="T5" fmla="*/ 0 h 62"/>
                <a:gd name="T6" fmla="*/ 1 w 278"/>
                <a:gd name="T7" fmla="*/ 0 h 62"/>
                <a:gd name="T8" fmla="*/ 1 w 278"/>
                <a:gd name="T9" fmla="*/ 0 h 62"/>
                <a:gd name="T10" fmla="*/ 1 w 278"/>
                <a:gd name="T11" fmla="*/ 0 h 62"/>
                <a:gd name="T12" fmla="*/ 1 w 278"/>
                <a:gd name="T13" fmla="*/ 0 h 62"/>
                <a:gd name="T14" fmla="*/ 1 w 278"/>
                <a:gd name="T15" fmla="*/ 0 h 62"/>
                <a:gd name="T16" fmla="*/ 0 w 278"/>
                <a:gd name="T17" fmla="*/ 0 h 62"/>
                <a:gd name="T18" fmla="*/ 0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0 w 127"/>
                <a:gd name="T1" fmla="*/ 0 h 65"/>
                <a:gd name="T2" fmla="*/ 0 w 127"/>
                <a:gd name="T3" fmla="*/ 0 h 65"/>
                <a:gd name="T4" fmla="*/ 0 w 127"/>
                <a:gd name="T5" fmla="*/ 0 h 65"/>
                <a:gd name="T6" fmla="*/ 0 w 127"/>
                <a:gd name="T7" fmla="*/ 0 h 65"/>
                <a:gd name="T8" fmla="*/ 0 w 127"/>
                <a:gd name="T9" fmla="*/ 0 h 65"/>
                <a:gd name="T10" fmla="*/ 1 w 127"/>
                <a:gd name="T11" fmla="*/ 0 h 65"/>
                <a:gd name="T12" fmla="*/ 0 w 127"/>
                <a:gd name="T13" fmla="*/ 0 h 65"/>
                <a:gd name="T14" fmla="*/ 0 w 127"/>
                <a:gd name="T15" fmla="*/ 0 h 65"/>
                <a:gd name="T16" fmla="*/ 0 w 127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0 w 631"/>
                <a:gd name="T1" fmla="*/ 0 h 500"/>
                <a:gd name="T2" fmla="*/ 0 w 631"/>
                <a:gd name="T3" fmla="*/ 1 h 500"/>
                <a:gd name="T4" fmla="*/ 0 w 631"/>
                <a:gd name="T5" fmla="*/ 1 h 500"/>
                <a:gd name="T6" fmla="*/ 0 w 631"/>
                <a:gd name="T7" fmla="*/ 1 h 500"/>
                <a:gd name="T8" fmla="*/ 1 w 631"/>
                <a:gd name="T9" fmla="*/ 2 h 500"/>
                <a:gd name="T10" fmla="*/ 0 w 631"/>
                <a:gd name="T11" fmla="*/ 2 h 500"/>
                <a:gd name="T12" fmla="*/ 1 w 631"/>
                <a:gd name="T13" fmla="*/ 2 h 500"/>
                <a:gd name="T14" fmla="*/ 1 w 631"/>
                <a:gd name="T15" fmla="*/ 2 h 500"/>
                <a:gd name="T16" fmla="*/ 2 w 631"/>
                <a:gd name="T17" fmla="*/ 2 h 500"/>
                <a:gd name="T18" fmla="*/ 2 w 631"/>
                <a:gd name="T19" fmla="*/ 2 h 500"/>
                <a:gd name="T20" fmla="*/ 3 w 631"/>
                <a:gd name="T21" fmla="*/ 2 h 500"/>
                <a:gd name="T22" fmla="*/ 2 w 631"/>
                <a:gd name="T23" fmla="*/ 2 h 500"/>
                <a:gd name="T24" fmla="*/ 2 w 631"/>
                <a:gd name="T25" fmla="*/ 1 h 500"/>
                <a:gd name="T26" fmla="*/ 2 w 631"/>
                <a:gd name="T27" fmla="*/ 2 h 500"/>
                <a:gd name="T28" fmla="*/ 2 w 631"/>
                <a:gd name="T29" fmla="*/ 1 h 500"/>
                <a:gd name="T30" fmla="*/ 2 w 631"/>
                <a:gd name="T31" fmla="*/ 2 h 500"/>
                <a:gd name="T32" fmla="*/ 2 w 631"/>
                <a:gd name="T33" fmla="*/ 2 h 500"/>
                <a:gd name="T34" fmla="*/ 1 w 631"/>
                <a:gd name="T35" fmla="*/ 1 h 500"/>
                <a:gd name="T36" fmla="*/ 2 w 631"/>
                <a:gd name="T37" fmla="*/ 1 h 500"/>
                <a:gd name="T38" fmla="*/ 2 w 631"/>
                <a:gd name="T39" fmla="*/ 1 h 500"/>
                <a:gd name="T40" fmla="*/ 2 w 631"/>
                <a:gd name="T41" fmla="*/ 1 h 500"/>
                <a:gd name="T42" fmla="*/ 2 w 631"/>
                <a:gd name="T43" fmla="*/ 0 h 500"/>
                <a:gd name="T44" fmla="*/ 2 w 631"/>
                <a:gd name="T45" fmla="*/ 0 h 500"/>
                <a:gd name="T46" fmla="*/ 2 w 631"/>
                <a:gd name="T47" fmla="*/ 0 h 500"/>
                <a:gd name="T48" fmla="*/ 2 w 631"/>
                <a:gd name="T49" fmla="*/ 1 h 500"/>
                <a:gd name="T50" fmla="*/ 2 w 631"/>
                <a:gd name="T51" fmla="*/ 1 h 500"/>
                <a:gd name="T52" fmla="*/ 1 w 631"/>
                <a:gd name="T53" fmla="*/ 1 h 500"/>
                <a:gd name="T54" fmla="*/ 1 w 631"/>
                <a:gd name="T55" fmla="*/ 1 h 500"/>
                <a:gd name="T56" fmla="*/ 1 w 631"/>
                <a:gd name="T57" fmla="*/ 1 h 500"/>
                <a:gd name="T58" fmla="*/ 0 w 631"/>
                <a:gd name="T59" fmla="*/ 1 h 500"/>
                <a:gd name="T60" fmla="*/ 0 w 631"/>
                <a:gd name="T61" fmla="*/ 1 h 500"/>
                <a:gd name="T62" fmla="*/ 0 w 631"/>
                <a:gd name="T63" fmla="*/ 1 h 500"/>
                <a:gd name="T64" fmla="*/ 0 w 631"/>
                <a:gd name="T65" fmla="*/ 1 h 500"/>
                <a:gd name="T66" fmla="*/ 1 w 631"/>
                <a:gd name="T67" fmla="*/ 0 h 500"/>
                <a:gd name="T68" fmla="*/ 0 w 631"/>
                <a:gd name="T69" fmla="*/ 0 h 500"/>
                <a:gd name="T70" fmla="*/ 0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0 w 175"/>
                <a:gd name="T1" fmla="*/ 0 h 326"/>
                <a:gd name="T2" fmla="*/ 0 w 175"/>
                <a:gd name="T3" fmla="*/ 1 h 326"/>
                <a:gd name="T4" fmla="*/ 0 w 175"/>
                <a:gd name="T5" fmla="*/ 0 h 326"/>
                <a:gd name="T6" fmla="*/ 0 w 175"/>
                <a:gd name="T7" fmla="*/ 1 h 326"/>
                <a:gd name="T8" fmla="*/ 0 w 175"/>
                <a:gd name="T9" fmla="*/ 0 h 326"/>
                <a:gd name="T10" fmla="*/ 0 w 175"/>
                <a:gd name="T11" fmla="*/ 1 h 326"/>
                <a:gd name="T12" fmla="*/ 0 w 175"/>
                <a:gd name="T13" fmla="*/ 0 h 326"/>
                <a:gd name="T14" fmla="*/ 0 w 175"/>
                <a:gd name="T15" fmla="*/ 1 h 326"/>
                <a:gd name="T16" fmla="*/ 1 w 175"/>
                <a:gd name="T17" fmla="*/ 0 h 326"/>
                <a:gd name="T18" fmla="*/ 1 w 175"/>
                <a:gd name="T19" fmla="*/ 1 h 326"/>
                <a:gd name="T20" fmla="*/ 1 w 175"/>
                <a:gd name="T21" fmla="*/ 0 h 326"/>
                <a:gd name="T22" fmla="*/ 0 w 175"/>
                <a:gd name="T23" fmla="*/ 0 h 326"/>
                <a:gd name="T24" fmla="*/ 0 w 175"/>
                <a:gd name="T25" fmla="*/ 0 h 326"/>
                <a:gd name="T26" fmla="*/ 0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0 w 183"/>
                <a:gd name="T3" fmla="*/ 2 h 562"/>
                <a:gd name="T4" fmla="*/ 0 w 183"/>
                <a:gd name="T5" fmla="*/ 2 h 562"/>
                <a:gd name="T6" fmla="*/ 0 w 183"/>
                <a:gd name="T7" fmla="*/ 1 h 562"/>
                <a:gd name="T8" fmla="*/ 1 w 183"/>
                <a:gd name="T9" fmla="*/ 1 h 562"/>
                <a:gd name="T10" fmla="*/ 0 w 183"/>
                <a:gd name="T11" fmla="*/ 1 h 562"/>
                <a:gd name="T12" fmla="*/ 0 w 183"/>
                <a:gd name="T13" fmla="*/ 1 h 562"/>
                <a:gd name="T14" fmla="*/ 0 w 183"/>
                <a:gd name="T15" fmla="*/ 1 h 562"/>
                <a:gd name="T16" fmla="*/ 1 w 183"/>
                <a:gd name="T17" fmla="*/ 1 h 562"/>
                <a:gd name="T18" fmla="*/ 1 w 183"/>
                <a:gd name="T19" fmla="*/ 1 h 562"/>
                <a:gd name="T20" fmla="*/ 1 w 183"/>
                <a:gd name="T21" fmla="*/ 1 h 562"/>
                <a:gd name="T22" fmla="*/ 1 w 183"/>
                <a:gd name="T23" fmla="*/ 1 h 562"/>
                <a:gd name="T24" fmla="*/ 1 w 183"/>
                <a:gd name="T25" fmla="*/ 1 h 562"/>
                <a:gd name="T26" fmla="*/ 1 w 183"/>
                <a:gd name="T27" fmla="*/ 1 h 562"/>
                <a:gd name="T28" fmla="*/ 1 w 183"/>
                <a:gd name="T29" fmla="*/ 1 h 562"/>
                <a:gd name="T30" fmla="*/ 0 w 183"/>
                <a:gd name="T31" fmla="*/ 1 h 562"/>
                <a:gd name="T32" fmla="*/ 0 w 183"/>
                <a:gd name="T33" fmla="*/ 1 h 562"/>
                <a:gd name="T34" fmla="*/ 0 w 183"/>
                <a:gd name="T35" fmla="*/ 1 h 562"/>
                <a:gd name="T36" fmla="*/ 0 w 183"/>
                <a:gd name="T37" fmla="*/ 0 h 562"/>
                <a:gd name="T38" fmla="*/ 0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2 w 434"/>
                <a:gd name="T1" fmla="*/ 0 h 708"/>
                <a:gd name="T2" fmla="*/ 2 w 434"/>
                <a:gd name="T3" fmla="*/ 0 h 708"/>
                <a:gd name="T4" fmla="*/ 2 w 434"/>
                <a:gd name="T5" fmla="*/ 0 h 708"/>
                <a:gd name="T6" fmla="*/ 2 w 434"/>
                <a:gd name="T7" fmla="*/ 0 h 708"/>
                <a:gd name="T8" fmla="*/ 2 w 434"/>
                <a:gd name="T9" fmla="*/ 1 h 708"/>
                <a:gd name="T10" fmla="*/ 1 w 434"/>
                <a:gd name="T11" fmla="*/ 1 h 708"/>
                <a:gd name="T12" fmla="*/ 1 w 434"/>
                <a:gd name="T13" fmla="*/ 1 h 708"/>
                <a:gd name="T14" fmla="*/ 1 w 434"/>
                <a:gd name="T15" fmla="*/ 1 h 708"/>
                <a:gd name="T16" fmla="*/ 1 w 434"/>
                <a:gd name="T17" fmla="*/ 1 h 708"/>
                <a:gd name="T18" fmla="*/ 1 w 434"/>
                <a:gd name="T19" fmla="*/ 2 h 708"/>
                <a:gd name="T20" fmla="*/ 0 w 434"/>
                <a:gd name="T21" fmla="*/ 2 h 708"/>
                <a:gd name="T22" fmla="*/ 0 w 434"/>
                <a:gd name="T23" fmla="*/ 2 h 708"/>
                <a:gd name="T24" fmla="*/ 0 w 434"/>
                <a:gd name="T25" fmla="*/ 2 h 708"/>
                <a:gd name="T26" fmla="*/ 0 w 434"/>
                <a:gd name="T27" fmla="*/ 3 h 708"/>
                <a:gd name="T28" fmla="*/ 0 w 434"/>
                <a:gd name="T29" fmla="*/ 3 h 708"/>
                <a:gd name="T30" fmla="*/ 0 w 434"/>
                <a:gd name="T31" fmla="*/ 3 h 708"/>
                <a:gd name="T32" fmla="*/ 0 w 434"/>
                <a:gd name="T33" fmla="*/ 3 h 708"/>
                <a:gd name="T34" fmla="*/ 0 w 434"/>
                <a:gd name="T35" fmla="*/ 3 h 708"/>
                <a:gd name="T36" fmla="*/ 0 w 434"/>
                <a:gd name="T37" fmla="*/ 3 h 708"/>
                <a:gd name="T38" fmla="*/ 0 w 434"/>
                <a:gd name="T39" fmla="*/ 2 h 708"/>
                <a:gd name="T40" fmla="*/ 0 w 434"/>
                <a:gd name="T41" fmla="*/ 2 h 708"/>
                <a:gd name="T42" fmla="*/ 1 w 434"/>
                <a:gd name="T43" fmla="*/ 2 h 708"/>
                <a:gd name="T44" fmla="*/ 1 w 434"/>
                <a:gd name="T45" fmla="*/ 2 h 708"/>
                <a:gd name="T46" fmla="*/ 1 w 434"/>
                <a:gd name="T47" fmla="*/ 2 h 708"/>
                <a:gd name="T48" fmla="*/ 2 w 434"/>
                <a:gd name="T49" fmla="*/ 1 h 708"/>
                <a:gd name="T50" fmla="*/ 2 w 434"/>
                <a:gd name="T51" fmla="*/ 1 h 708"/>
                <a:gd name="T52" fmla="*/ 1 w 434"/>
                <a:gd name="T53" fmla="*/ 2 h 708"/>
                <a:gd name="T54" fmla="*/ 1 w 434"/>
                <a:gd name="T55" fmla="*/ 2 h 708"/>
                <a:gd name="T56" fmla="*/ 1 w 434"/>
                <a:gd name="T57" fmla="*/ 2 h 708"/>
                <a:gd name="T58" fmla="*/ 0 w 434"/>
                <a:gd name="T59" fmla="*/ 2 h 708"/>
                <a:gd name="T60" fmla="*/ 0 w 434"/>
                <a:gd name="T61" fmla="*/ 2 h 708"/>
                <a:gd name="T62" fmla="*/ 0 w 434"/>
                <a:gd name="T63" fmla="*/ 3 h 708"/>
                <a:gd name="T64" fmla="*/ 0 w 434"/>
                <a:gd name="T65" fmla="*/ 2 h 708"/>
                <a:gd name="T66" fmla="*/ 0 w 434"/>
                <a:gd name="T67" fmla="*/ 2 h 708"/>
                <a:gd name="T68" fmla="*/ 0 w 434"/>
                <a:gd name="T69" fmla="*/ 2 h 708"/>
                <a:gd name="T70" fmla="*/ 1 w 434"/>
                <a:gd name="T71" fmla="*/ 2 h 708"/>
                <a:gd name="T72" fmla="*/ 1 w 434"/>
                <a:gd name="T73" fmla="*/ 2 h 708"/>
                <a:gd name="T74" fmla="*/ 1 w 434"/>
                <a:gd name="T75" fmla="*/ 1 h 708"/>
                <a:gd name="T76" fmla="*/ 1 w 434"/>
                <a:gd name="T77" fmla="*/ 1 h 708"/>
                <a:gd name="T78" fmla="*/ 2 w 434"/>
                <a:gd name="T79" fmla="*/ 1 h 708"/>
                <a:gd name="T80" fmla="*/ 2 w 434"/>
                <a:gd name="T81" fmla="*/ 1 h 708"/>
                <a:gd name="T82" fmla="*/ 2 w 434"/>
                <a:gd name="T83" fmla="*/ 0 h 708"/>
                <a:gd name="T84" fmla="*/ 2 w 434"/>
                <a:gd name="T85" fmla="*/ 0 h 708"/>
                <a:gd name="T86" fmla="*/ 2 w 434"/>
                <a:gd name="T87" fmla="*/ 0 h 708"/>
                <a:gd name="T88" fmla="*/ 2 w 434"/>
                <a:gd name="T89" fmla="*/ 0 h 708"/>
                <a:gd name="T90" fmla="*/ 2 w 434"/>
                <a:gd name="T91" fmla="*/ 0 h 708"/>
                <a:gd name="T92" fmla="*/ 2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 w 693"/>
                <a:gd name="T1" fmla="*/ 0 h 1349"/>
                <a:gd name="T2" fmla="*/ 2 w 693"/>
                <a:gd name="T3" fmla="*/ 1 h 1349"/>
                <a:gd name="T4" fmla="*/ 2 w 693"/>
                <a:gd name="T5" fmla="*/ 2 h 1349"/>
                <a:gd name="T6" fmla="*/ 2 w 693"/>
                <a:gd name="T7" fmla="*/ 2 h 1349"/>
                <a:gd name="T8" fmla="*/ 1 w 693"/>
                <a:gd name="T9" fmla="*/ 3 h 1349"/>
                <a:gd name="T10" fmla="*/ 1 w 693"/>
                <a:gd name="T11" fmla="*/ 3 h 1349"/>
                <a:gd name="T12" fmla="*/ 1 w 693"/>
                <a:gd name="T13" fmla="*/ 3 h 1349"/>
                <a:gd name="T14" fmla="*/ 1 w 693"/>
                <a:gd name="T15" fmla="*/ 4 h 1349"/>
                <a:gd name="T16" fmla="*/ 1 w 693"/>
                <a:gd name="T17" fmla="*/ 4 h 1349"/>
                <a:gd name="T18" fmla="*/ 1 w 693"/>
                <a:gd name="T19" fmla="*/ 4 h 1349"/>
                <a:gd name="T20" fmla="*/ 0 w 693"/>
                <a:gd name="T21" fmla="*/ 4 h 1349"/>
                <a:gd name="T22" fmla="*/ 0 w 693"/>
                <a:gd name="T23" fmla="*/ 5 h 1349"/>
                <a:gd name="T24" fmla="*/ 0 w 693"/>
                <a:gd name="T25" fmla="*/ 5 h 1349"/>
                <a:gd name="T26" fmla="*/ 0 w 693"/>
                <a:gd name="T27" fmla="*/ 5 h 1349"/>
                <a:gd name="T28" fmla="*/ 0 w 693"/>
                <a:gd name="T29" fmla="*/ 5 h 1349"/>
                <a:gd name="T30" fmla="*/ 0 w 693"/>
                <a:gd name="T31" fmla="*/ 5 h 1349"/>
                <a:gd name="T32" fmla="*/ 0 w 693"/>
                <a:gd name="T33" fmla="*/ 5 h 1349"/>
                <a:gd name="T34" fmla="*/ 0 w 693"/>
                <a:gd name="T35" fmla="*/ 5 h 1349"/>
                <a:gd name="T36" fmla="*/ 0 w 693"/>
                <a:gd name="T37" fmla="*/ 4 h 1349"/>
                <a:gd name="T38" fmla="*/ 1 w 693"/>
                <a:gd name="T39" fmla="*/ 4 h 1349"/>
                <a:gd name="T40" fmla="*/ 1 w 693"/>
                <a:gd name="T41" fmla="*/ 4 h 1349"/>
                <a:gd name="T42" fmla="*/ 1 w 693"/>
                <a:gd name="T43" fmla="*/ 4 h 1349"/>
                <a:gd name="T44" fmla="*/ 1 w 693"/>
                <a:gd name="T45" fmla="*/ 3 h 1349"/>
                <a:gd name="T46" fmla="*/ 1 w 693"/>
                <a:gd name="T47" fmla="*/ 3 h 1349"/>
                <a:gd name="T48" fmla="*/ 1 w 693"/>
                <a:gd name="T49" fmla="*/ 3 h 1349"/>
                <a:gd name="T50" fmla="*/ 2 w 693"/>
                <a:gd name="T51" fmla="*/ 2 h 1349"/>
                <a:gd name="T52" fmla="*/ 2 w 693"/>
                <a:gd name="T53" fmla="*/ 2 h 1349"/>
                <a:gd name="T54" fmla="*/ 2 w 693"/>
                <a:gd name="T55" fmla="*/ 2 h 1349"/>
                <a:gd name="T56" fmla="*/ 3 w 693"/>
                <a:gd name="T57" fmla="*/ 2 h 1349"/>
                <a:gd name="T58" fmla="*/ 3 w 693"/>
                <a:gd name="T59" fmla="*/ 1 h 1349"/>
                <a:gd name="T60" fmla="*/ 3 w 693"/>
                <a:gd name="T61" fmla="*/ 0 h 1349"/>
                <a:gd name="T62" fmla="*/ 3 w 693"/>
                <a:gd name="T63" fmla="*/ 0 h 1349"/>
                <a:gd name="T64" fmla="*/ 3 w 693"/>
                <a:gd name="T65" fmla="*/ 0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 h 571"/>
                <a:gd name="T2" fmla="*/ 0 w 353"/>
                <a:gd name="T3" fmla="*/ 2 h 571"/>
                <a:gd name="T4" fmla="*/ 0 w 353"/>
                <a:gd name="T5" fmla="*/ 2 h 571"/>
                <a:gd name="T6" fmla="*/ 1 w 353"/>
                <a:gd name="T7" fmla="*/ 2 h 571"/>
                <a:gd name="T8" fmla="*/ 1 w 353"/>
                <a:gd name="T9" fmla="*/ 2 h 571"/>
                <a:gd name="T10" fmla="*/ 1 w 353"/>
                <a:gd name="T11" fmla="*/ 2 h 571"/>
                <a:gd name="T12" fmla="*/ 0 w 353"/>
                <a:gd name="T13" fmla="*/ 1 h 571"/>
                <a:gd name="T14" fmla="*/ 0 w 353"/>
                <a:gd name="T15" fmla="*/ 1 h 571"/>
                <a:gd name="T16" fmla="*/ 1 w 353"/>
                <a:gd name="T17" fmla="*/ 1 h 571"/>
                <a:gd name="T18" fmla="*/ 1 w 353"/>
                <a:gd name="T19" fmla="*/ 1 h 571"/>
                <a:gd name="T20" fmla="*/ 1 w 353"/>
                <a:gd name="T21" fmla="*/ 1 h 571"/>
                <a:gd name="T22" fmla="*/ 1 w 353"/>
                <a:gd name="T23" fmla="*/ 1 h 571"/>
                <a:gd name="T24" fmla="*/ 1 w 353"/>
                <a:gd name="T25" fmla="*/ 1 h 571"/>
                <a:gd name="T26" fmla="*/ 1 w 353"/>
                <a:gd name="T27" fmla="*/ 0 h 571"/>
                <a:gd name="T28" fmla="*/ 1 w 353"/>
                <a:gd name="T29" fmla="*/ 1 h 571"/>
                <a:gd name="T30" fmla="*/ 1 w 353"/>
                <a:gd name="T31" fmla="*/ 1 h 571"/>
                <a:gd name="T32" fmla="*/ 1 w 353"/>
                <a:gd name="T33" fmla="*/ 1 h 571"/>
                <a:gd name="T34" fmla="*/ 1 w 353"/>
                <a:gd name="T35" fmla="*/ 1 h 571"/>
                <a:gd name="T36" fmla="*/ 1 w 353"/>
                <a:gd name="T37" fmla="*/ 1 h 571"/>
                <a:gd name="T38" fmla="*/ 1 w 353"/>
                <a:gd name="T39" fmla="*/ 1 h 571"/>
                <a:gd name="T40" fmla="*/ 1 w 353"/>
                <a:gd name="T41" fmla="*/ 1 h 571"/>
                <a:gd name="T42" fmla="*/ 1 w 353"/>
                <a:gd name="T43" fmla="*/ 1 h 571"/>
                <a:gd name="T44" fmla="*/ 1 w 353"/>
                <a:gd name="T45" fmla="*/ 1 h 571"/>
                <a:gd name="T46" fmla="*/ 1 w 353"/>
                <a:gd name="T47" fmla="*/ 1 h 571"/>
                <a:gd name="T48" fmla="*/ 1 w 353"/>
                <a:gd name="T49" fmla="*/ 2 h 571"/>
                <a:gd name="T50" fmla="*/ 1 w 353"/>
                <a:gd name="T51" fmla="*/ 2 h 571"/>
                <a:gd name="T52" fmla="*/ 1 w 353"/>
                <a:gd name="T53" fmla="*/ 1 h 571"/>
                <a:gd name="T54" fmla="*/ 1 w 353"/>
                <a:gd name="T55" fmla="*/ 1 h 571"/>
                <a:gd name="T56" fmla="*/ 1 w 353"/>
                <a:gd name="T57" fmla="*/ 1 h 571"/>
                <a:gd name="T58" fmla="*/ 1 w 353"/>
                <a:gd name="T59" fmla="*/ 1 h 571"/>
                <a:gd name="T60" fmla="*/ 1 w 353"/>
                <a:gd name="T61" fmla="*/ 1 h 571"/>
                <a:gd name="T62" fmla="*/ 1 w 353"/>
                <a:gd name="T63" fmla="*/ 1 h 571"/>
                <a:gd name="T64" fmla="*/ 1 w 353"/>
                <a:gd name="T65" fmla="*/ 1 h 571"/>
                <a:gd name="T66" fmla="*/ 1 w 353"/>
                <a:gd name="T67" fmla="*/ 1 h 571"/>
                <a:gd name="T68" fmla="*/ 1 w 353"/>
                <a:gd name="T69" fmla="*/ 1 h 571"/>
                <a:gd name="T70" fmla="*/ 1 w 353"/>
                <a:gd name="T71" fmla="*/ 1 h 571"/>
                <a:gd name="T72" fmla="*/ 1 w 353"/>
                <a:gd name="T73" fmla="*/ 1 h 571"/>
                <a:gd name="T74" fmla="*/ 1 w 353"/>
                <a:gd name="T75" fmla="*/ 1 h 571"/>
                <a:gd name="T76" fmla="*/ 1 w 353"/>
                <a:gd name="T77" fmla="*/ 2 h 571"/>
                <a:gd name="T78" fmla="*/ 1 w 353"/>
                <a:gd name="T79" fmla="*/ 2 h 571"/>
                <a:gd name="T80" fmla="*/ 1 w 353"/>
                <a:gd name="T81" fmla="*/ 2 h 571"/>
                <a:gd name="T82" fmla="*/ 1 w 353"/>
                <a:gd name="T83" fmla="*/ 2 h 571"/>
                <a:gd name="T84" fmla="*/ 0 w 353"/>
                <a:gd name="T85" fmla="*/ 2 h 571"/>
                <a:gd name="T86" fmla="*/ 0 w 353"/>
                <a:gd name="T87" fmla="*/ 2 h 571"/>
                <a:gd name="T88" fmla="*/ 0 w 353"/>
                <a:gd name="T89" fmla="*/ 2 h 571"/>
                <a:gd name="T90" fmla="*/ 0 w 353"/>
                <a:gd name="T91" fmla="*/ 2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 w 354"/>
                <a:gd name="T1" fmla="*/ 0 h 678"/>
                <a:gd name="T2" fmla="*/ 1 w 354"/>
                <a:gd name="T3" fmla="*/ 0 h 678"/>
                <a:gd name="T4" fmla="*/ 1 w 354"/>
                <a:gd name="T5" fmla="*/ 1 h 678"/>
                <a:gd name="T6" fmla="*/ 1 w 354"/>
                <a:gd name="T7" fmla="*/ 1 h 678"/>
                <a:gd name="T8" fmla="*/ 0 w 354"/>
                <a:gd name="T9" fmla="*/ 2 h 678"/>
                <a:gd name="T10" fmla="*/ 0 w 354"/>
                <a:gd name="T11" fmla="*/ 2 h 678"/>
                <a:gd name="T12" fmla="*/ 0 w 354"/>
                <a:gd name="T13" fmla="*/ 1 h 678"/>
                <a:gd name="T14" fmla="*/ 0 w 354"/>
                <a:gd name="T15" fmla="*/ 2 h 678"/>
                <a:gd name="T16" fmla="*/ 0 w 354"/>
                <a:gd name="T17" fmla="*/ 2 h 678"/>
                <a:gd name="T18" fmla="*/ 0 w 354"/>
                <a:gd name="T19" fmla="*/ 2 h 678"/>
                <a:gd name="T20" fmla="*/ 0 w 354"/>
                <a:gd name="T21" fmla="*/ 3 h 678"/>
                <a:gd name="T22" fmla="*/ 0 w 354"/>
                <a:gd name="T23" fmla="*/ 3 h 678"/>
                <a:gd name="T24" fmla="*/ 1 w 354"/>
                <a:gd name="T25" fmla="*/ 1 h 678"/>
                <a:gd name="T26" fmla="*/ 1 w 354"/>
                <a:gd name="T27" fmla="*/ 1 h 678"/>
                <a:gd name="T28" fmla="*/ 1 w 354"/>
                <a:gd name="T29" fmla="*/ 1 h 678"/>
                <a:gd name="T30" fmla="*/ 1 w 354"/>
                <a:gd name="T31" fmla="*/ 2 h 678"/>
                <a:gd name="T32" fmla="*/ 1 w 354"/>
                <a:gd name="T33" fmla="*/ 1 h 678"/>
                <a:gd name="T34" fmla="*/ 1 w 354"/>
                <a:gd name="T35" fmla="*/ 1 h 678"/>
                <a:gd name="T36" fmla="*/ 1 w 354"/>
                <a:gd name="T37" fmla="*/ 2 h 678"/>
                <a:gd name="T38" fmla="*/ 1 w 354"/>
                <a:gd name="T39" fmla="*/ 2 h 678"/>
                <a:gd name="T40" fmla="*/ 1 w 354"/>
                <a:gd name="T41" fmla="*/ 2 h 678"/>
                <a:gd name="T42" fmla="*/ 1 w 354"/>
                <a:gd name="T43" fmla="*/ 3 h 678"/>
                <a:gd name="T44" fmla="*/ 1 w 354"/>
                <a:gd name="T45" fmla="*/ 2 h 678"/>
                <a:gd name="T46" fmla="*/ 1 w 354"/>
                <a:gd name="T47" fmla="*/ 2 h 678"/>
                <a:gd name="T48" fmla="*/ 1 w 354"/>
                <a:gd name="T49" fmla="*/ 2 h 678"/>
                <a:gd name="T50" fmla="*/ 1 w 354"/>
                <a:gd name="T51" fmla="*/ 2 h 678"/>
                <a:gd name="T52" fmla="*/ 1 w 354"/>
                <a:gd name="T53" fmla="*/ 1 h 678"/>
                <a:gd name="T54" fmla="*/ 1 w 354"/>
                <a:gd name="T55" fmla="*/ 1 h 678"/>
                <a:gd name="T56" fmla="*/ 1 w 354"/>
                <a:gd name="T57" fmla="*/ 0 h 678"/>
                <a:gd name="T58" fmla="*/ 1 w 354"/>
                <a:gd name="T59" fmla="*/ 0 h 678"/>
                <a:gd name="T60" fmla="*/ 1 w 354"/>
                <a:gd name="T61" fmla="*/ 0 h 678"/>
                <a:gd name="T62" fmla="*/ 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0 w 62"/>
                <a:gd name="T1" fmla="*/ 0 h 148"/>
                <a:gd name="T2" fmla="*/ 0 w 62"/>
                <a:gd name="T3" fmla="*/ 0 h 148"/>
                <a:gd name="T4" fmla="*/ 0 w 62"/>
                <a:gd name="T5" fmla="*/ 0 h 148"/>
                <a:gd name="T6" fmla="*/ 0 w 62"/>
                <a:gd name="T7" fmla="*/ 1 h 148"/>
                <a:gd name="T8" fmla="*/ 0 w 62"/>
                <a:gd name="T9" fmla="*/ 1 h 148"/>
                <a:gd name="T10" fmla="*/ 0 w 62"/>
                <a:gd name="T11" fmla="*/ 1 h 148"/>
                <a:gd name="T12" fmla="*/ 0 w 62"/>
                <a:gd name="T13" fmla="*/ 0 h 148"/>
                <a:gd name="T14" fmla="*/ 0 w 62"/>
                <a:gd name="T15" fmla="*/ 0 h 148"/>
                <a:gd name="T16" fmla="*/ 0 w 62"/>
                <a:gd name="T17" fmla="*/ 0 h 148"/>
                <a:gd name="T18" fmla="*/ 0 w 62"/>
                <a:gd name="T19" fmla="*/ 0 h 148"/>
                <a:gd name="T20" fmla="*/ 0 w 62"/>
                <a:gd name="T21" fmla="*/ 0 h 148"/>
                <a:gd name="T22" fmla="*/ 0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 w 313"/>
                <a:gd name="T1" fmla="*/ 0 h 384"/>
                <a:gd name="T2" fmla="*/ 1 w 313"/>
                <a:gd name="T3" fmla="*/ 1 h 384"/>
                <a:gd name="T4" fmla="*/ 1 w 313"/>
                <a:gd name="T5" fmla="*/ 1 h 384"/>
                <a:gd name="T6" fmla="*/ 1 w 313"/>
                <a:gd name="T7" fmla="*/ 1 h 384"/>
                <a:gd name="T8" fmla="*/ 0 w 313"/>
                <a:gd name="T9" fmla="*/ 1 h 384"/>
                <a:gd name="T10" fmla="*/ 0 w 313"/>
                <a:gd name="T11" fmla="*/ 1 h 384"/>
                <a:gd name="T12" fmla="*/ 0 w 313"/>
                <a:gd name="T13" fmla="*/ 1 h 384"/>
                <a:gd name="T14" fmla="*/ 0 w 313"/>
                <a:gd name="T15" fmla="*/ 1 h 384"/>
                <a:gd name="T16" fmla="*/ 0 w 313"/>
                <a:gd name="T17" fmla="*/ 1 h 384"/>
                <a:gd name="T18" fmla="*/ 1 w 313"/>
                <a:gd name="T19" fmla="*/ 1 h 384"/>
                <a:gd name="T20" fmla="*/ 0 w 313"/>
                <a:gd name="T21" fmla="*/ 2 h 384"/>
                <a:gd name="T22" fmla="*/ 1 w 313"/>
                <a:gd name="T23" fmla="*/ 1 h 384"/>
                <a:gd name="T24" fmla="*/ 1 w 313"/>
                <a:gd name="T25" fmla="*/ 1 h 384"/>
                <a:gd name="T26" fmla="*/ 1 w 313"/>
                <a:gd name="T27" fmla="*/ 1 h 384"/>
                <a:gd name="T28" fmla="*/ 1 w 313"/>
                <a:gd name="T29" fmla="*/ 0 h 384"/>
                <a:gd name="T30" fmla="*/ 1 w 313"/>
                <a:gd name="T31" fmla="*/ 0 h 384"/>
                <a:gd name="T32" fmla="*/ 1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0 w 195"/>
                <a:gd name="T1" fmla="*/ 0 h 234"/>
                <a:gd name="T2" fmla="*/ 1 w 195"/>
                <a:gd name="T3" fmla="*/ 0 h 234"/>
                <a:gd name="T4" fmla="*/ 0 w 195"/>
                <a:gd name="T5" fmla="*/ 0 h 234"/>
                <a:gd name="T6" fmla="*/ 1 w 195"/>
                <a:gd name="T7" fmla="*/ 0 h 234"/>
                <a:gd name="T8" fmla="*/ 0 w 195"/>
                <a:gd name="T9" fmla="*/ 1 h 234"/>
                <a:gd name="T10" fmla="*/ 0 w 195"/>
                <a:gd name="T11" fmla="*/ 1 h 234"/>
                <a:gd name="T12" fmla="*/ 0 w 195"/>
                <a:gd name="T13" fmla="*/ 1 h 234"/>
                <a:gd name="T14" fmla="*/ 0 w 195"/>
                <a:gd name="T15" fmla="*/ 1 h 234"/>
                <a:gd name="T16" fmla="*/ 0 w 195"/>
                <a:gd name="T17" fmla="*/ 1 h 234"/>
                <a:gd name="T18" fmla="*/ 0 w 195"/>
                <a:gd name="T19" fmla="*/ 1 h 234"/>
                <a:gd name="T20" fmla="*/ 0 w 195"/>
                <a:gd name="T21" fmla="*/ 1 h 234"/>
                <a:gd name="T22" fmla="*/ 0 w 195"/>
                <a:gd name="T23" fmla="*/ 1 h 234"/>
                <a:gd name="T24" fmla="*/ 0 w 195"/>
                <a:gd name="T25" fmla="*/ 1 h 234"/>
                <a:gd name="T26" fmla="*/ 1 w 195"/>
                <a:gd name="T27" fmla="*/ 1 h 234"/>
                <a:gd name="T28" fmla="*/ 0 w 195"/>
                <a:gd name="T29" fmla="*/ 1 h 234"/>
                <a:gd name="T30" fmla="*/ 1 w 195"/>
                <a:gd name="T31" fmla="*/ 0 h 234"/>
                <a:gd name="T32" fmla="*/ 1 w 195"/>
                <a:gd name="T33" fmla="*/ 0 h 234"/>
                <a:gd name="T34" fmla="*/ 1 w 195"/>
                <a:gd name="T35" fmla="*/ 0 h 234"/>
                <a:gd name="T36" fmla="*/ 0 w 195"/>
                <a:gd name="T37" fmla="*/ 0 h 234"/>
                <a:gd name="T38" fmla="*/ 0 w 195"/>
                <a:gd name="T39" fmla="*/ 0 h 234"/>
                <a:gd name="T40" fmla="*/ 0 w 195"/>
                <a:gd name="T41" fmla="*/ 0 h 234"/>
                <a:gd name="T42" fmla="*/ 0 w 195"/>
                <a:gd name="T43" fmla="*/ 0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1 w 354"/>
                <a:gd name="T1" fmla="*/ 0 h 260"/>
                <a:gd name="T2" fmla="*/ 0 w 354"/>
                <a:gd name="T3" fmla="*/ 0 h 260"/>
                <a:gd name="T4" fmla="*/ 0 w 354"/>
                <a:gd name="T5" fmla="*/ 0 h 260"/>
                <a:gd name="T6" fmla="*/ 1 w 354"/>
                <a:gd name="T7" fmla="*/ 0 h 260"/>
                <a:gd name="T8" fmla="*/ 1 w 354"/>
                <a:gd name="T9" fmla="*/ 0 h 260"/>
                <a:gd name="T10" fmla="*/ 1 w 354"/>
                <a:gd name="T11" fmla="*/ 0 h 260"/>
                <a:gd name="T12" fmla="*/ 1 w 354"/>
                <a:gd name="T13" fmla="*/ 0 h 260"/>
                <a:gd name="T14" fmla="*/ 1 w 354"/>
                <a:gd name="T15" fmla="*/ 0 h 260"/>
                <a:gd name="T16" fmla="*/ 1 w 354"/>
                <a:gd name="T17" fmla="*/ 1 h 260"/>
                <a:gd name="T18" fmla="*/ 0 w 354"/>
                <a:gd name="T19" fmla="*/ 1 h 260"/>
                <a:gd name="T20" fmla="*/ 0 w 354"/>
                <a:gd name="T21" fmla="*/ 1 h 260"/>
                <a:gd name="T22" fmla="*/ 0 w 354"/>
                <a:gd name="T23" fmla="*/ 1 h 260"/>
                <a:gd name="T24" fmla="*/ 0 w 354"/>
                <a:gd name="T25" fmla="*/ 1 h 260"/>
                <a:gd name="T26" fmla="*/ 0 w 354"/>
                <a:gd name="T27" fmla="*/ 1 h 260"/>
                <a:gd name="T28" fmla="*/ 0 w 354"/>
                <a:gd name="T29" fmla="*/ 1 h 260"/>
                <a:gd name="T30" fmla="*/ 0 w 354"/>
                <a:gd name="T31" fmla="*/ 1 h 260"/>
                <a:gd name="T32" fmla="*/ 0 w 354"/>
                <a:gd name="T33" fmla="*/ 1 h 260"/>
                <a:gd name="T34" fmla="*/ 0 w 354"/>
                <a:gd name="T35" fmla="*/ 1 h 260"/>
                <a:gd name="T36" fmla="*/ 0 w 354"/>
                <a:gd name="T37" fmla="*/ 0 h 260"/>
                <a:gd name="T38" fmla="*/ 1 w 354"/>
                <a:gd name="T39" fmla="*/ 0 h 260"/>
                <a:gd name="T40" fmla="*/ 1 w 354"/>
                <a:gd name="T41" fmla="*/ 0 h 260"/>
                <a:gd name="T42" fmla="*/ 1 w 354"/>
                <a:gd name="T43" fmla="*/ 0 h 260"/>
                <a:gd name="T44" fmla="*/ 1 w 354"/>
                <a:gd name="T45" fmla="*/ 0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0 w 327"/>
                <a:gd name="T1" fmla="*/ 1 h 188"/>
                <a:gd name="T2" fmla="*/ 0 w 327"/>
                <a:gd name="T3" fmla="*/ 1 h 188"/>
                <a:gd name="T4" fmla="*/ 0 w 327"/>
                <a:gd name="T5" fmla="*/ 1 h 188"/>
                <a:gd name="T6" fmla="*/ 0 w 327"/>
                <a:gd name="T7" fmla="*/ 1 h 188"/>
                <a:gd name="T8" fmla="*/ 0 w 327"/>
                <a:gd name="T9" fmla="*/ 1 h 188"/>
                <a:gd name="T10" fmla="*/ 0 w 327"/>
                <a:gd name="T11" fmla="*/ 1 h 188"/>
                <a:gd name="T12" fmla="*/ 1 w 327"/>
                <a:gd name="T13" fmla="*/ 0 h 188"/>
                <a:gd name="T14" fmla="*/ 1 w 327"/>
                <a:gd name="T15" fmla="*/ 0 h 188"/>
                <a:gd name="T16" fmla="*/ 0 w 327"/>
                <a:gd name="T17" fmla="*/ 0 h 188"/>
                <a:gd name="T18" fmla="*/ 0 w 327"/>
                <a:gd name="T19" fmla="*/ 1 h 188"/>
                <a:gd name="T20" fmla="*/ 0 w 327"/>
                <a:gd name="T21" fmla="*/ 1 h 188"/>
                <a:gd name="T22" fmla="*/ 0 w 327"/>
                <a:gd name="T23" fmla="*/ 1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0 w 60"/>
                <a:gd name="T1" fmla="*/ 0 h 518"/>
                <a:gd name="T2" fmla="*/ 0 w 60"/>
                <a:gd name="T3" fmla="*/ 0 h 518"/>
                <a:gd name="T4" fmla="*/ 0 w 60"/>
                <a:gd name="T5" fmla="*/ 1 h 518"/>
                <a:gd name="T6" fmla="*/ 0 w 60"/>
                <a:gd name="T7" fmla="*/ 2 h 518"/>
                <a:gd name="T8" fmla="*/ 0 w 60"/>
                <a:gd name="T9" fmla="*/ 2 h 518"/>
                <a:gd name="T10" fmla="*/ 0 w 60"/>
                <a:gd name="T11" fmla="*/ 2 h 518"/>
                <a:gd name="T12" fmla="*/ 0 w 60"/>
                <a:gd name="T13" fmla="*/ 2 h 518"/>
                <a:gd name="T14" fmla="*/ 0 w 60"/>
                <a:gd name="T15" fmla="*/ 1 h 518"/>
                <a:gd name="T16" fmla="*/ 0 w 60"/>
                <a:gd name="T17" fmla="*/ 0 h 518"/>
                <a:gd name="T18" fmla="*/ 0 w 60"/>
                <a:gd name="T19" fmla="*/ 0 h 518"/>
                <a:gd name="T20" fmla="*/ 0 w 60"/>
                <a:gd name="T21" fmla="*/ 0 h 518"/>
                <a:gd name="T22" fmla="*/ 0 w 60"/>
                <a:gd name="T23" fmla="*/ 0 h 518"/>
                <a:gd name="T24" fmla="*/ 0 w 60"/>
                <a:gd name="T25" fmla="*/ 0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0 w 59"/>
                <a:gd name="T1" fmla="*/ 0 h 207"/>
                <a:gd name="T2" fmla="*/ 0 w 59"/>
                <a:gd name="T3" fmla="*/ 0 h 207"/>
                <a:gd name="T4" fmla="*/ 0 w 59"/>
                <a:gd name="T5" fmla="*/ 1 h 207"/>
                <a:gd name="T6" fmla="*/ 0 w 59"/>
                <a:gd name="T7" fmla="*/ 0 h 207"/>
                <a:gd name="T8" fmla="*/ 0 w 59"/>
                <a:gd name="T9" fmla="*/ 0 h 207"/>
                <a:gd name="T10" fmla="*/ 0 w 59"/>
                <a:gd name="T11" fmla="*/ 0 h 207"/>
                <a:gd name="T12" fmla="*/ 0 w 59"/>
                <a:gd name="T13" fmla="*/ 0 h 207"/>
                <a:gd name="T14" fmla="*/ 0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0 w 187"/>
                <a:gd name="T1" fmla="*/ 0 h 656"/>
                <a:gd name="T2" fmla="*/ 0 w 187"/>
                <a:gd name="T3" fmla="*/ 1 h 656"/>
                <a:gd name="T4" fmla="*/ 0 w 187"/>
                <a:gd name="T5" fmla="*/ 2 h 656"/>
                <a:gd name="T6" fmla="*/ 0 w 187"/>
                <a:gd name="T7" fmla="*/ 3 h 656"/>
                <a:gd name="T8" fmla="*/ 0 w 187"/>
                <a:gd name="T9" fmla="*/ 3 h 656"/>
                <a:gd name="T10" fmla="*/ 0 w 187"/>
                <a:gd name="T11" fmla="*/ 3 h 656"/>
                <a:gd name="T12" fmla="*/ 0 w 187"/>
                <a:gd name="T13" fmla="*/ 2 h 656"/>
                <a:gd name="T14" fmla="*/ 1 w 187"/>
                <a:gd name="T15" fmla="*/ 2 h 656"/>
                <a:gd name="T16" fmla="*/ 0 w 187"/>
                <a:gd name="T17" fmla="*/ 2 h 656"/>
                <a:gd name="T18" fmla="*/ 0 w 187"/>
                <a:gd name="T19" fmla="*/ 3 h 656"/>
                <a:gd name="T20" fmla="*/ 0 w 187"/>
                <a:gd name="T21" fmla="*/ 1 h 656"/>
                <a:gd name="T22" fmla="*/ 0 w 187"/>
                <a:gd name="T23" fmla="*/ 0 h 656"/>
                <a:gd name="T24" fmla="*/ 0 w 187"/>
                <a:gd name="T25" fmla="*/ 0 h 656"/>
                <a:gd name="T26" fmla="*/ 0 w 187"/>
                <a:gd name="T27" fmla="*/ 0 h 656"/>
                <a:gd name="T28" fmla="*/ 0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 w 309"/>
                <a:gd name="T1" fmla="*/ 0 h 236"/>
                <a:gd name="T2" fmla="*/ 1 w 309"/>
                <a:gd name="T3" fmla="*/ 0 h 236"/>
                <a:gd name="T4" fmla="*/ 0 w 309"/>
                <a:gd name="T5" fmla="*/ 0 h 236"/>
                <a:gd name="T6" fmla="*/ 0 w 309"/>
                <a:gd name="T7" fmla="*/ 0 h 236"/>
                <a:gd name="T8" fmla="*/ 0 w 309"/>
                <a:gd name="T9" fmla="*/ 1 h 236"/>
                <a:gd name="T10" fmla="*/ 0 w 309"/>
                <a:gd name="T11" fmla="*/ 1 h 236"/>
                <a:gd name="T12" fmla="*/ 0 w 309"/>
                <a:gd name="T13" fmla="*/ 1 h 236"/>
                <a:gd name="T14" fmla="*/ 0 w 309"/>
                <a:gd name="T15" fmla="*/ 0 h 236"/>
                <a:gd name="T16" fmla="*/ 1 w 309"/>
                <a:gd name="T17" fmla="*/ 0 h 236"/>
                <a:gd name="T18" fmla="*/ 1 w 309"/>
                <a:gd name="T19" fmla="*/ 0 h 236"/>
                <a:gd name="T20" fmla="*/ 1 w 309"/>
                <a:gd name="T21" fmla="*/ 0 h 236"/>
                <a:gd name="T22" fmla="*/ 1 w 309"/>
                <a:gd name="T23" fmla="*/ 0 h 236"/>
                <a:gd name="T24" fmla="*/ 1 w 309"/>
                <a:gd name="T25" fmla="*/ 0 h 236"/>
                <a:gd name="T26" fmla="*/ 1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0 w 109"/>
                <a:gd name="T1" fmla="*/ 2 h 364"/>
                <a:gd name="T2" fmla="*/ 0 w 109"/>
                <a:gd name="T3" fmla="*/ 1 h 364"/>
                <a:gd name="T4" fmla="*/ 0 w 109"/>
                <a:gd name="T5" fmla="*/ 1 h 364"/>
                <a:gd name="T6" fmla="*/ 0 w 109"/>
                <a:gd name="T7" fmla="*/ 0 h 364"/>
                <a:gd name="T8" fmla="*/ 0 w 109"/>
                <a:gd name="T9" fmla="*/ 1 h 364"/>
                <a:gd name="T10" fmla="*/ 0 w 109"/>
                <a:gd name="T11" fmla="*/ 0 h 364"/>
                <a:gd name="T12" fmla="*/ 0 w 109"/>
                <a:gd name="T13" fmla="*/ 1 h 364"/>
                <a:gd name="T14" fmla="*/ 0 w 109"/>
                <a:gd name="T15" fmla="*/ 1 h 364"/>
                <a:gd name="T16" fmla="*/ 0 w 109"/>
                <a:gd name="T17" fmla="*/ 1 h 364"/>
                <a:gd name="T18" fmla="*/ 0 w 109"/>
                <a:gd name="T19" fmla="*/ 2 h 364"/>
                <a:gd name="T20" fmla="*/ 0 w 109"/>
                <a:gd name="T21" fmla="*/ 2 h 364"/>
                <a:gd name="T22" fmla="*/ 0 w 109"/>
                <a:gd name="T23" fmla="*/ 2 h 364"/>
                <a:gd name="T24" fmla="*/ 0 w 109"/>
                <a:gd name="T25" fmla="*/ 2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0 w 312"/>
                <a:gd name="T1" fmla="*/ 0 h 807"/>
                <a:gd name="T2" fmla="*/ 0 w 312"/>
                <a:gd name="T3" fmla="*/ 0 h 807"/>
                <a:gd name="T4" fmla="*/ 0 w 312"/>
                <a:gd name="T5" fmla="*/ 1 h 807"/>
                <a:gd name="T6" fmla="*/ 0 w 312"/>
                <a:gd name="T7" fmla="*/ 1 h 807"/>
                <a:gd name="T8" fmla="*/ 0 w 312"/>
                <a:gd name="T9" fmla="*/ 2 h 807"/>
                <a:gd name="T10" fmla="*/ 0 w 312"/>
                <a:gd name="T11" fmla="*/ 2 h 807"/>
                <a:gd name="T12" fmla="*/ 0 w 312"/>
                <a:gd name="T13" fmla="*/ 3 h 807"/>
                <a:gd name="T14" fmla="*/ 0 w 312"/>
                <a:gd name="T15" fmla="*/ 3 h 807"/>
                <a:gd name="T16" fmla="*/ 0 w 312"/>
                <a:gd name="T17" fmla="*/ 3 h 807"/>
                <a:gd name="T18" fmla="*/ 0 w 312"/>
                <a:gd name="T19" fmla="*/ 3 h 807"/>
                <a:gd name="T20" fmla="*/ 0 w 312"/>
                <a:gd name="T21" fmla="*/ 3 h 807"/>
                <a:gd name="T22" fmla="*/ 0 w 312"/>
                <a:gd name="T23" fmla="*/ 2 h 807"/>
                <a:gd name="T24" fmla="*/ 0 w 312"/>
                <a:gd name="T25" fmla="*/ 2 h 807"/>
                <a:gd name="T26" fmla="*/ 1 w 312"/>
                <a:gd name="T27" fmla="*/ 2 h 807"/>
                <a:gd name="T28" fmla="*/ 1 w 312"/>
                <a:gd name="T29" fmla="*/ 1 h 807"/>
                <a:gd name="T30" fmla="*/ 1 w 312"/>
                <a:gd name="T31" fmla="*/ 1 h 807"/>
                <a:gd name="T32" fmla="*/ 1 w 312"/>
                <a:gd name="T33" fmla="*/ 1 h 807"/>
                <a:gd name="T34" fmla="*/ 1 w 312"/>
                <a:gd name="T35" fmla="*/ 2 h 807"/>
                <a:gd name="T36" fmla="*/ 0 w 312"/>
                <a:gd name="T37" fmla="*/ 2 h 807"/>
                <a:gd name="T38" fmla="*/ 0 w 312"/>
                <a:gd name="T39" fmla="*/ 2 h 807"/>
                <a:gd name="T40" fmla="*/ 1 w 312"/>
                <a:gd name="T41" fmla="*/ 1 h 807"/>
                <a:gd name="T42" fmla="*/ 1 w 312"/>
                <a:gd name="T43" fmla="*/ 1 h 807"/>
                <a:gd name="T44" fmla="*/ 1 w 312"/>
                <a:gd name="T45" fmla="*/ 0 h 807"/>
                <a:gd name="T46" fmla="*/ 0 w 312"/>
                <a:gd name="T47" fmla="*/ 0 h 807"/>
                <a:gd name="T48" fmla="*/ 0 w 312"/>
                <a:gd name="T49" fmla="*/ 0 h 807"/>
                <a:gd name="T50" fmla="*/ 0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 w 271"/>
                <a:gd name="T1" fmla="*/ 0 h 452"/>
                <a:gd name="T2" fmla="*/ 1 w 271"/>
                <a:gd name="T3" fmla="*/ 0 h 452"/>
                <a:gd name="T4" fmla="*/ 0 w 271"/>
                <a:gd name="T5" fmla="*/ 0 h 452"/>
                <a:gd name="T6" fmla="*/ 0 w 271"/>
                <a:gd name="T7" fmla="*/ 1 h 452"/>
                <a:gd name="T8" fmla="*/ 1 w 271"/>
                <a:gd name="T9" fmla="*/ 0 h 452"/>
                <a:gd name="T10" fmla="*/ 1 w 271"/>
                <a:gd name="T11" fmla="*/ 0 h 452"/>
                <a:gd name="T12" fmla="*/ 1 w 271"/>
                <a:gd name="T13" fmla="*/ 1 h 452"/>
                <a:gd name="T14" fmla="*/ 1 w 271"/>
                <a:gd name="T15" fmla="*/ 0 h 452"/>
                <a:gd name="T16" fmla="*/ 0 w 271"/>
                <a:gd name="T17" fmla="*/ 1 h 452"/>
                <a:gd name="T18" fmla="*/ 0 w 271"/>
                <a:gd name="T19" fmla="*/ 1 h 452"/>
                <a:gd name="T20" fmla="*/ 0 w 271"/>
                <a:gd name="T21" fmla="*/ 1 h 452"/>
                <a:gd name="T22" fmla="*/ 0 w 271"/>
                <a:gd name="T23" fmla="*/ 1 h 452"/>
                <a:gd name="T24" fmla="*/ 0 w 271"/>
                <a:gd name="T25" fmla="*/ 1 h 452"/>
                <a:gd name="T26" fmla="*/ 0 w 271"/>
                <a:gd name="T27" fmla="*/ 2 h 452"/>
                <a:gd name="T28" fmla="*/ 0 w 271"/>
                <a:gd name="T29" fmla="*/ 2 h 452"/>
                <a:gd name="T30" fmla="*/ 0 w 271"/>
                <a:gd name="T31" fmla="*/ 2 h 452"/>
                <a:gd name="T32" fmla="*/ 0 w 271"/>
                <a:gd name="T33" fmla="*/ 1 h 452"/>
                <a:gd name="T34" fmla="*/ 0 w 271"/>
                <a:gd name="T35" fmla="*/ 1 h 452"/>
                <a:gd name="T36" fmla="*/ 0 w 271"/>
                <a:gd name="T37" fmla="*/ 2 h 452"/>
                <a:gd name="T38" fmla="*/ 0 w 271"/>
                <a:gd name="T39" fmla="*/ 2 h 452"/>
                <a:gd name="T40" fmla="*/ 0 w 271"/>
                <a:gd name="T41" fmla="*/ 2 h 452"/>
                <a:gd name="T42" fmla="*/ 0 w 271"/>
                <a:gd name="T43" fmla="*/ 1 h 452"/>
                <a:gd name="T44" fmla="*/ 1 w 271"/>
                <a:gd name="T45" fmla="*/ 1 h 452"/>
                <a:gd name="T46" fmla="*/ 1 w 271"/>
                <a:gd name="T47" fmla="*/ 2 h 452"/>
                <a:gd name="T48" fmla="*/ 1 w 271"/>
                <a:gd name="T49" fmla="*/ 1 h 452"/>
                <a:gd name="T50" fmla="*/ 1 w 271"/>
                <a:gd name="T51" fmla="*/ 1 h 452"/>
                <a:gd name="T52" fmla="*/ 1 w 271"/>
                <a:gd name="T53" fmla="*/ 1 h 452"/>
                <a:gd name="T54" fmla="*/ 1 w 271"/>
                <a:gd name="T55" fmla="*/ 1 h 452"/>
                <a:gd name="T56" fmla="*/ 1 w 271"/>
                <a:gd name="T57" fmla="*/ 1 h 452"/>
                <a:gd name="T58" fmla="*/ 1 w 271"/>
                <a:gd name="T59" fmla="*/ 0 h 452"/>
                <a:gd name="T60" fmla="*/ 1 w 271"/>
                <a:gd name="T61" fmla="*/ 0 h 452"/>
                <a:gd name="T62" fmla="*/ 1 w 271"/>
                <a:gd name="T63" fmla="*/ 0 h 452"/>
                <a:gd name="T64" fmla="*/ 1 w 271"/>
                <a:gd name="T65" fmla="*/ 0 h 452"/>
                <a:gd name="T66" fmla="*/ 1 w 271"/>
                <a:gd name="T67" fmla="*/ 0 h 452"/>
                <a:gd name="T68" fmla="*/ 1 w 271"/>
                <a:gd name="T69" fmla="*/ 0 h 452"/>
                <a:gd name="T70" fmla="*/ 1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0 w 61"/>
                <a:gd name="T1" fmla="*/ 0 h 196"/>
                <a:gd name="T2" fmla="*/ 0 w 61"/>
                <a:gd name="T3" fmla="*/ 0 h 196"/>
                <a:gd name="T4" fmla="*/ 0 w 61"/>
                <a:gd name="T5" fmla="*/ 0 h 196"/>
                <a:gd name="T6" fmla="*/ 0 w 61"/>
                <a:gd name="T7" fmla="*/ 1 h 196"/>
                <a:gd name="T8" fmla="*/ 0 w 61"/>
                <a:gd name="T9" fmla="*/ 1 h 196"/>
                <a:gd name="T10" fmla="*/ 0 w 61"/>
                <a:gd name="T11" fmla="*/ 1 h 196"/>
                <a:gd name="T12" fmla="*/ 0 w 61"/>
                <a:gd name="T13" fmla="*/ 1 h 196"/>
                <a:gd name="T14" fmla="*/ 0 w 61"/>
                <a:gd name="T15" fmla="*/ 0 h 196"/>
                <a:gd name="T16" fmla="*/ 0 w 61"/>
                <a:gd name="T17" fmla="*/ 1 h 196"/>
                <a:gd name="T18" fmla="*/ 0 w 61"/>
                <a:gd name="T19" fmla="*/ 0 h 196"/>
                <a:gd name="T20" fmla="*/ 0 w 61"/>
                <a:gd name="T21" fmla="*/ 0 h 196"/>
                <a:gd name="T22" fmla="*/ 0 w 61"/>
                <a:gd name="T23" fmla="*/ 0 h 196"/>
                <a:gd name="T24" fmla="*/ 0 w 61"/>
                <a:gd name="T25" fmla="*/ 0 h 196"/>
                <a:gd name="T26" fmla="*/ 0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2 w 411"/>
                <a:gd name="T1" fmla="*/ 0 h 489"/>
                <a:gd name="T2" fmla="*/ 1 w 411"/>
                <a:gd name="T3" fmla="*/ 0 h 489"/>
                <a:gd name="T4" fmla="*/ 1 w 411"/>
                <a:gd name="T5" fmla="*/ 0 h 489"/>
                <a:gd name="T6" fmla="*/ 1 w 411"/>
                <a:gd name="T7" fmla="*/ 0 h 489"/>
                <a:gd name="T8" fmla="*/ 1 w 411"/>
                <a:gd name="T9" fmla="*/ 1 h 489"/>
                <a:gd name="T10" fmla="*/ 1 w 411"/>
                <a:gd name="T11" fmla="*/ 1 h 489"/>
                <a:gd name="T12" fmla="*/ 0 w 411"/>
                <a:gd name="T13" fmla="*/ 1 h 489"/>
                <a:gd name="T14" fmla="*/ 0 w 411"/>
                <a:gd name="T15" fmla="*/ 2 h 489"/>
                <a:gd name="T16" fmla="*/ 0 w 411"/>
                <a:gd name="T17" fmla="*/ 2 h 489"/>
                <a:gd name="T18" fmla="*/ 0 w 411"/>
                <a:gd name="T19" fmla="*/ 2 h 489"/>
                <a:gd name="T20" fmla="*/ 0 w 411"/>
                <a:gd name="T21" fmla="*/ 1 h 489"/>
                <a:gd name="T22" fmla="*/ 0 w 411"/>
                <a:gd name="T23" fmla="*/ 1 h 489"/>
                <a:gd name="T24" fmla="*/ 0 w 411"/>
                <a:gd name="T25" fmla="*/ 1 h 489"/>
                <a:gd name="T26" fmla="*/ 0 w 411"/>
                <a:gd name="T27" fmla="*/ 0 h 489"/>
                <a:gd name="T28" fmla="*/ 0 w 411"/>
                <a:gd name="T29" fmla="*/ 1 h 489"/>
                <a:gd name="T30" fmla="*/ 0 w 411"/>
                <a:gd name="T31" fmla="*/ 1 h 489"/>
                <a:gd name="T32" fmla="*/ 0 w 411"/>
                <a:gd name="T33" fmla="*/ 1 h 489"/>
                <a:gd name="T34" fmla="*/ 0 w 411"/>
                <a:gd name="T35" fmla="*/ 1 h 489"/>
                <a:gd name="T36" fmla="*/ 0 w 411"/>
                <a:gd name="T37" fmla="*/ 1 h 489"/>
                <a:gd name="T38" fmla="*/ 1 w 411"/>
                <a:gd name="T39" fmla="*/ 0 h 489"/>
                <a:gd name="T40" fmla="*/ 0 w 411"/>
                <a:gd name="T41" fmla="*/ 1 h 489"/>
                <a:gd name="T42" fmla="*/ 0 w 411"/>
                <a:gd name="T43" fmla="*/ 1 h 489"/>
                <a:gd name="T44" fmla="*/ 1 w 411"/>
                <a:gd name="T45" fmla="*/ 1 h 489"/>
                <a:gd name="T46" fmla="*/ 1 w 411"/>
                <a:gd name="T47" fmla="*/ 1 h 489"/>
                <a:gd name="T48" fmla="*/ 1 w 411"/>
                <a:gd name="T49" fmla="*/ 0 h 489"/>
                <a:gd name="T50" fmla="*/ 1 w 411"/>
                <a:gd name="T51" fmla="*/ 0 h 489"/>
                <a:gd name="T52" fmla="*/ 1 w 411"/>
                <a:gd name="T53" fmla="*/ 0 h 489"/>
                <a:gd name="T54" fmla="*/ 1 w 411"/>
                <a:gd name="T55" fmla="*/ 0 h 489"/>
                <a:gd name="T56" fmla="*/ 2 w 411"/>
                <a:gd name="T57" fmla="*/ 0 h 489"/>
                <a:gd name="T58" fmla="*/ 2 w 411"/>
                <a:gd name="T59" fmla="*/ 0 h 489"/>
                <a:gd name="T60" fmla="*/ 2 w 411"/>
                <a:gd name="T61" fmla="*/ 0 h 489"/>
                <a:gd name="T62" fmla="*/ 2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1 w 182"/>
                <a:gd name="T1" fmla="*/ 0 h 179"/>
                <a:gd name="T2" fmla="*/ 1 w 182"/>
                <a:gd name="T3" fmla="*/ 0 h 179"/>
                <a:gd name="T4" fmla="*/ 0 w 182"/>
                <a:gd name="T5" fmla="*/ 0 h 179"/>
                <a:gd name="T6" fmla="*/ 0 w 182"/>
                <a:gd name="T7" fmla="*/ 1 h 179"/>
                <a:gd name="T8" fmla="*/ 0 w 182"/>
                <a:gd name="T9" fmla="*/ 1 h 179"/>
                <a:gd name="T10" fmla="*/ 0 w 182"/>
                <a:gd name="T11" fmla="*/ 1 h 179"/>
                <a:gd name="T12" fmla="*/ 0 w 182"/>
                <a:gd name="T13" fmla="*/ 1 h 179"/>
                <a:gd name="T14" fmla="*/ 0 w 182"/>
                <a:gd name="T15" fmla="*/ 1 h 179"/>
                <a:gd name="T16" fmla="*/ 1 w 182"/>
                <a:gd name="T17" fmla="*/ 0 h 179"/>
                <a:gd name="T18" fmla="*/ 1 w 182"/>
                <a:gd name="T19" fmla="*/ 0 h 179"/>
                <a:gd name="T20" fmla="*/ 1 w 182"/>
                <a:gd name="T21" fmla="*/ 0 h 179"/>
                <a:gd name="T22" fmla="*/ 1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 h 572"/>
                <a:gd name="T2" fmla="*/ 0 w 773"/>
                <a:gd name="T3" fmla="*/ 2 h 572"/>
                <a:gd name="T4" fmla="*/ 0 w 773"/>
                <a:gd name="T5" fmla="*/ 2 h 572"/>
                <a:gd name="T6" fmla="*/ 0 w 773"/>
                <a:gd name="T7" fmla="*/ 2 h 572"/>
                <a:gd name="T8" fmla="*/ 1 w 773"/>
                <a:gd name="T9" fmla="*/ 1 h 572"/>
                <a:gd name="T10" fmla="*/ 1 w 773"/>
                <a:gd name="T11" fmla="*/ 1 h 572"/>
                <a:gd name="T12" fmla="*/ 1 w 773"/>
                <a:gd name="T13" fmla="*/ 1 h 572"/>
                <a:gd name="T14" fmla="*/ 1 w 773"/>
                <a:gd name="T15" fmla="*/ 1 h 572"/>
                <a:gd name="T16" fmla="*/ 2 w 773"/>
                <a:gd name="T17" fmla="*/ 1 h 572"/>
                <a:gd name="T18" fmla="*/ 2 w 773"/>
                <a:gd name="T19" fmla="*/ 1 h 572"/>
                <a:gd name="T20" fmla="*/ 2 w 773"/>
                <a:gd name="T21" fmla="*/ 0 h 572"/>
                <a:gd name="T22" fmla="*/ 3 w 773"/>
                <a:gd name="T23" fmla="*/ 0 h 572"/>
                <a:gd name="T24" fmla="*/ 3 w 773"/>
                <a:gd name="T25" fmla="*/ 0 h 572"/>
                <a:gd name="T26" fmla="*/ 3 w 773"/>
                <a:gd name="T27" fmla="*/ 0 h 572"/>
                <a:gd name="T28" fmla="*/ 3 w 773"/>
                <a:gd name="T29" fmla="*/ 0 h 572"/>
                <a:gd name="T30" fmla="*/ 3 w 773"/>
                <a:gd name="T31" fmla="*/ 0 h 572"/>
                <a:gd name="T32" fmla="*/ 3 w 773"/>
                <a:gd name="T33" fmla="*/ 0 h 572"/>
                <a:gd name="T34" fmla="*/ 3 w 773"/>
                <a:gd name="T35" fmla="*/ 1 h 572"/>
                <a:gd name="T36" fmla="*/ 3 w 773"/>
                <a:gd name="T37" fmla="*/ 2 h 572"/>
                <a:gd name="T38" fmla="*/ 3 w 773"/>
                <a:gd name="T39" fmla="*/ 2 h 572"/>
                <a:gd name="T40" fmla="*/ 3 w 773"/>
                <a:gd name="T41" fmla="*/ 2 h 572"/>
                <a:gd name="T42" fmla="*/ 3 w 773"/>
                <a:gd name="T43" fmla="*/ 2 h 572"/>
                <a:gd name="T44" fmla="*/ 3 w 773"/>
                <a:gd name="T45" fmla="*/ 2 h 572"/>
                <a:gd name="T46" fmla="*/ 3 w 773"/>
                <a:gd name="T47" fmla="*/ 1 h 572"/>
                <a:gd name="T48" fmla="*/ 3 w 773"/>
                <a:gd name="T49" fmla="*/ 1 h 572"/>
                <a:gd name="T50" fmla="*/ 3 w 773"/>
                <a:gd name="T51" fmla="*/ 0 h 572"/>
                <a:gd name="T52" fmla="*/ 3 w 773"/>
                <a:gd name="T53" fmla="*/ 0 h 572"/>
                <a:gd name="T54" fmla="*/ 3 w 773"/>
                <a:gd name="T55" fmla="*/ 0 h 572"/>
                <a:gd name="T56" fmla="*/ 2 w 773"/>
                <a:gd name="T57" fmla="*/ 1 h 572"/>
                <a:gd name="T58" fmla="*/ 2 w 773"/>
                <a:gd name="T59" fmla="*/ 1 h 572"/>
                <a:gd name="T60" fmla="*/ 1 w 773"/>
                <a:gd name="T61" fmla="*/ 1 h 572"/>
                <a:gd name="T62" fmla="*/ 1 w 773"/>
                <a:gd name="T63" fmla="*/ 2 h 572"/>
                <a:gd name="T64" fmla="*/ 1 w 773"/>
                <a:gd name="T65" fmla="*/ 1 h 572"/>
                <a:gd name="T66" fmla="*/ 1 w 773"/>
                <a:gd name="T67" fmla="*/ 2 h 572"/>
                <a:gd name="T68" fmla="*/ 0 w 773"/>
                <a:gd name="T69" fmla="*/ 2 h 572"/>
                <a:gd name="T70" fmla="*/ 0 w 773"/>
                <a:gd name="T71" fmla="*/ 2 h 572"/>
                <a:gd name="T72" fmla="*/ 0 w 773"/>
                <a:gd name="T73" fmla="*/ 2 h 572"/>
                <a:gd name="T74" fmla="*/ 0 w 773"/>
                <a:gd name="T75" fmla="*/ 2 h 572"/>
                <a:gd name="T76" fmla="*/ 0 w 773"/>
                <a:gd name="T77" fmla="*/ 2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0 w 126"/>
                <a:gd name="T1" fmla="*/ 0 h 462"/>
                <a:gd name="T2" fmla="*/ 0 w 126"/>
                <a:gd name="T3" fmla="*/ 0 h 462"/>
                <a:gd name="T4" fmla="*/ 0 w 126"/>
                <a:gd name="T5" fmla="*/ 1 h 462"/>
                <a:gd name="T6" fmla="*/ 0 w 126"/>
                <a:gd name="T7" fmla="*/ 1 h 462"/>
                <a:gd name="T8" fmla="*/ 0 w 126"/>
                <a:gd name="T9" fmla="*/ 1 h 462"/>
                <a:gd name="T10" fmla="*/ 0 w 126"/>
                <a:gd name="T11" fmla="*/ 2 h 462"/>
                <a:gd name="T12" fmla="*/ 0 w 126"/>
                <a:gd name="T13" fmla="*/ 2 h 462"/>
                <a:gd name="T14" fmla="*/ 0 w 126"/>
                <a:gd name="T15" fmla="*/ 2 h 462"/>
                <a:gd name="T16" fmla="*/ 1 w 126"/>
                <a:gd name="T17" fmla="*/ 2 h 462"/>
                <a:gd name="T18" fmla="*/ 0 w 126"/>
                <a:gd name="T19" fmla="*/ 2 h 462"/>
                <a:gd name="T20" fmla="*/ 0 w 126"/>
                <a:gd name="T21" fmla="*/ 2 h 462"/>
                <a:gd name="T22" fmla="*/ 0 w 126"/>
                <a:gd name="T23" fmla="*/ 1 h 462"/>
                <a:gd name="T24" fmla="*/ 0 w 126"/>
                <a:gd name="T25" fmla="*/ 1 h 462"/>
                <a:gd name="T26" fmla="*/ 0 w 126"/>
                <a:gd name="T27" fmla="*/ 1 h 462"/>
                <a:gd name="T28" fmla="*/ 0 w 126"/>
                <a:gd name="T29" fmla="*/ 0 h 462"/>
                <a:gd name="T30" fmla="*/ 0 w 126"/>
                <a:gd name="T31" fmla="*/ 0 h 462"/>
                <a:gd name="T32" fmla="*/ 0 w 126"/>
                <a:gd name="T33" fmla="*/ 0 h 462"/>
                <a:gd name="T34" fmla="*/ 0 w 126"/>
                <a:gd name="T35" fmla="*/ 0 h 462"/>
                <a:gd name="T36" fmla="*/ 0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0 w 338"/>
                <a:gd name="T1" fmla="*/ 0 h 785"/>
                <a:gd name="T2" fmla="*/ 0 w 338"/>
                <a:gd name="T3" fmla="*/ 0 h 785"/>
                <a:gd name="T4" fmla="*/ 0 w 338"/>
                <a:gd name="T5" fmla="*/ 0 h 785"/>
                <a:gd name="T6" fmla="*/ 0 w 338"/>
                <a:gd name="T7" fmla="*/ 1 h 785"/>
                <a:gd name="T8" fmla="*/ 0 w 338"/>
                <a:gd name="T9" fmla="*/ 1 h 785"/>
                <a:gd name="T10" fmla="*/ 0 w 338"/>
                <a:gd name="T11" fmla="*/ 2 h 785"/>
                <a:gd name="T12" fmla="*/ 0 w 338"/>
                <a:gd name="T13" fmla="*/ 3 h 785"/>
                <a:gd name="T14" fmla="*/ 1 w 338"/>
                <a:gd name="T15" fmla="*/ 3 h 785"/>
                <a:gd name="T16" fmla="*/ 1 w 338"/>
                <a:gd name="T17" fmla="*/ 3 h 785"/>
                <a:gd name="T18" fmla="*/ 1 w 338"/>
                <a:gd name="T19" fmla="*/ 3 h 785"/>
                <a:gd name="T20" fmla="*/ 1 w 338"/>
                <a:gd name="T21" fmla="*/ 3 h 785"/>
                <a:gd name="T22" fmla="*/ 1 w 338"/>
                <a:gd name="T23" fmla="*/ 3 h 785"/>
                <a:gd name="T24" fmla="*/ 1 w 338"/>
                <a:gd name="T25" fmla="*/ 3 h 785"/>
                <a:gd name="T26" fmla="*/ 1 w 338"/>
                <a:gd name="T27" fmla="*/ 2 h 785"/>
                <a:gd name="T28" fmla="*/ 1 w 338"/>
                <a:gd name="T29" fmla="*/ 1 h 785"/>
                <a:gd name="T30" fmla="*/ 0 w 338"/>
                <a:gd name="T31" fmla="*/ 1 h 785"/>
                <a:gd name="T32" fmla="*/ 0 w 338"/>
                <a:gd name="T33" fmla="*/ 1 h 785"/>
                <a:gd name="T34" fmla="*/ 0 w 338"/>
                <a:gd name="T35" fmla="*/ 1 h 785"/>
                <a:gd name="T36" fmla="*/ 0 w 338"/>
                <a:gd name="T37" fmla="*/ 1 h 785"/>
                <a:gd name="T38" fmla="*/ 0 w 338"/>
                <a:gd name="T39" fmla="*/ 0 h 785"/>
                <a:gd name="T40" fmla="*/ 0 w 338"/>
                <a:gd name="T41" fmla="*/ 0 h 785"/>
                <a:gd name="T42" fmla="*/ 0 w 338"/>
                <a:gd name="T43" fmla="*/ 0 h 785"/>
                <a:gd name="T44" fmla="*/ 0 w 338"/>
                <a:gd name="T45" fmla="*/ 0 h 785"/>
                <a:gd name="T46" fmla="*/ 0 w 338"/>
                <a:gd name="T47" fmla="*/ 0 h 785"/>
                <a:gd name="T48" fmla="*/ 0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0 w 586"/>
                <a:gd name="T1" fmla="*/ 2 h 739"/>
                <a:gd name="T2" fmla="*/ 1 w 586"/>
                <a:gd name="T3" fmla="*/ 2 h 739"/>
                <a:gd name="T4" fmla="*/ 1 w 586"/>
                <a:gd name="T5" fmla="*/ 2 h 739"/>
                <a:gd name="T6" fmla="*/ 1 w 586"/>
                <a:gd name="T7" fmla="*/ 1 h 739"/>
                <a:gd name="T8" fmla="*/ 1 w 586"/>
                <a:gd name="T9" fmla="*/ 1 h 739"/>
                <a:gd name="T10" fmla="*/ 1 w 586"/>
                <a:gd name="T11" fmla="*/ 1 h 739"/>
                <a:gd name="T12" fmla="*/ 1 w 586"/>
                <a:gd name="T13" fmla="*/ 1 h 739"/>
                <a:gd name="T14" fmla="*/ 1 w 586"/>
                <a:gd name="T15" fmla="*/ 2 h 739"/>
                <a:gd name="T16" fmla="*/ 1 w 586"/>
                <a:gd name="T17" fmla="*/ 2 h 739"/>
                <a:gd name="T18" fmla="*/ 1 w 586"/>
                <a:gd name="T19" fmla="*/ 2 h 739"/>
                <a:gd name="T20" fmla="*/ 1 w 586"/>
                <a:gd name="T21" fmla="*/ 2 h 739"/>
                <a:gd name="T22" fmla="*/ 2 w 586"/>
                <a:gd name="T23" fmla="*/ 2 h 739"/>
                <a:gd name="T24" fmla="*/ 2 w 586"/>
                <a:gd name="T25" fmla="*/ 1 h 739"/>
                <a:gd name="T26" fmla="*/ 2 w 586"/>
                <a:gd name="T27" fmla="*/ 1 h 739"/>
                <a:gd name="T28" fmla="*/ 2 w 586"/>
                <a:gd name="T29" fmla="*/ 1 h 739"/>
                <a:gd name="T30" fmla="*/ 2 w 586"/>
                <a:gd name="T31" fmla="*/ 1 h 739"/>
                <a:gd name="T32" fmla="*/ 2 w 586"/>
                <a:gd name="T33" fmla="*/ 1 h 739"/>
                <a:gd name="T34" fmla="*/ 2 w 586"/>
                <a:gd name="T35" fmla="*/ 1 h 739"/>
                <a:gd name="T36" fmla="*/ 2 w 586"/>
                <a:gd name="T37" fmla="*/ 1 h 739"/>
                <a:gd name="T38" fmla="*/ 2 w 586"/>
                <a:gd name="T39" fmla="*/ 1 h 739"/>
                <a:gd name="T40" fmla="*/ 2 w 586"/>
                <a:gd name="T41" fmla="*/ 1 h 739"/>
                <a:gd name="T42" fmla="*/ 2 w 586"/>
                <a:gd name="T43" fmla="*/ 1 h 739"/>
                <a:gd name="T44" fmla="*/ 2 w 586"/>
                <a:gd name="T45" fmla="*/ 1 h 739"/>
                <a:gd name="T46" fmla="*/ 2 w 586"/>
                <a:gd name="T47" fmla="*/ 0 h 739"/>
                <a:gd name="T48" fmla="*/ 2 w 586"/>
                <a:gd name="T49" fmla="*/ 0 h 739"/>
                <a:gd name="T50" fmla="*/ 1 w 586"/>
                <a:gd name="T51" fmla="*/ 0 h 739"/>
                <a:gd name="T52" fmla="*/ 1 w 586"/>
                <a:gd name="T53" fmla="*/ 0 h 739"/>
                <a:gd name="T54" fmla="*/ 1 w 586"/>
                <a:gd name="T55" fmla="*/ 0 h 739"/>
                <a:gd name="T56" fmla="*/ 1 w 586"/>
                <a:gd name="T57" fmla="*/ 0 h 739"/>
                <a:gd name="T58" fmla="*/ 2 w 586"/>
                <a:gd name="T59" fmla="*/ 0 h 739"/>
                <a:gd name="T60" fmla="*/ 2 w 586"/>
                <a:gd name="T61" fmla="*/ 0 h 739"/>
                <a:gd name="T62" fmla="*/ 2 w 586"/>
                <a:gd name="T63" fmla="*/ 1 h 739"/>
                <a:gd name="T64" fmla="*/ 2 w 586"/>
                <a:gd name="T65" fmla="*/ 1 h 739"/>
                <a:gd name="T66" fmla="*/ 2 w 586"/>
                <a:gd name="T67" fmla="*/ 2 h 739"/>
                <a:gd name="T68" fmla="*/ 1 w 586"/>
                <a:gd name="T69" fmla="*/ 2 h 739"/>
                <a:gd name="T70" fmla="*/ 1 w 586"/>
                <a:gd name="T71" fmla="*/ 3 h 739"/>
                <a:gd name="T72" fmla="*/ 1 w 586"/>
                <a:gd name="T73" fmla="*/ 2 h 739"/>
                <a:gd name="T74" fmla="*/ 1 w 586"/>
                <a:gd name="T75" fmla="*/ 3 h 739"/>
                <a:gd name="T76" fmla="*/ 0 w 586"/>
                <a:gd name="T77" fmla="*/ 3 h 739"/>
                <a:gd name="T78" fmla="*/ 0 w 586"/>
                <a:gd name="T79" fmla="*/ 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0 w 69"/>
                <a:gd name="T1" fmla="*/ 0 h 37"/>
                <a:gd name="T2" fmla="*/ 0 w 69"/>
                <a:gd name="T3" fmla="*/ 0 h 37"/>
                <a:gd name="T4" fmla="*/ 0 w 69"/>
                <a:gd name="T5" fmla="*/ 0 h 37"/>
                <a:gd name="T6" fmla="*/ 0 w 69"/>
                <a:gd name="T7" fmla="*/ 0 h 37"/>
                <a:gd name="T8" fmla="*/ 0 w 69"/>
                <a:gd name="T9" fmla="*/ 0 h 37"/>
                <a:gd name="T10" fmla="*/ 0 w 69"/>
                <a:gd name="T11" fmla="*/ 0 h 37"/>
                <a:gd name="T12" fmla="*/ 0 w 69"/>
                <a:gd name="T13" fmla="*/ 0 h 37"/>
                <a:gd name="T14" fmla="*/ 0 w 69"/>
                <a:gd name="T15" fmla="*/ 0 h 37"/>
                <a:gd name="T16" fmla="*/ 0 w 69"/>
                <a:gd name="T17" fmla="*/ 0 h 37"/>
                <a:gd name="T18" fmla="*/ 0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0 h 38"/>
                <a:gd name="T2" fmla="*/ 0 w 81"/>
                <a:gd name="T3" fmla="*/ 0 h 38"/>
                <a:gd name="T4" fmla="*/ 0 w 81"/>
                <a:gd name="T5" fmla="*/ 0 h 38"/>
                <a:gd name="T6" fmla="*/ 0 w 81"/>
                <a:gd name="T7" fmla="*/ 0 h 38"/>
                <a:gd name="T8" fmla="*/ 0 w 81"/>
                <a:gd name="T9" fmla="*/ 0 h 38"/>
                <a:gd name="T10" fmla="*/ 0 w 81"/>
                <a:gd name="T11" fmla="*/ 0 h 38"/>
                <a:gd name="T12" fmla="*/ 0 w 81"/>
                <a:gd name="T13" fmla="*/ 0 h 38"/>
                <a:gd name="T14" fmla="*/ 0 w 81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0 h 63"/>
                <a:gd name="T2" fmla="*/ 0 w 136"/>
                <a:gd name="T3" fmla="*/ 0 h 63"/>
                <a:gd name="T4" fmla="*/ 0 w 136"/>
                <a:gd name="T5" fmla="*/ 0 h 63"/>
                <a:gd name="T6" fmla="*/ 0 w 136"/>
                <a:gd name="T7" fmla="*/ 0 h 63"/>
                <a:gd name="T8" fmla="*/ 1 w 136"/>
                <a:gd name="T9" fmla="*/ 0 h 63"/>
                <a:gd name="T10" fmla="*/ 0 w 136"/>
                <a:gd name="T11" fmla="*/ 0 h 63"/>
                <a:gd name="T12" fmla="*/ 0 w 136"/>
                <a:gd name="T13" fmla="*/ 0 h 63"/>
                <a:gd name="T14" fmla="*/ 0 w 136"/>
                <a:gd name="T15" fmla="*/ 0 h 63"/>
                <a:gd name="T16" fmla="*/ 0 w 136"/>
                <a:gd name="T17" fmla="*/ 0 h 63"/>
                <a:gd name="T18" fmla="*/ 0 w 136"/>
                <a:gd name="T19" fmla="*/ 0 h 63"/>
                <a:gd name="T20" fmla="*/ 0 w 136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0 h 363"/>
                <a:gd name="T2" fmla="*/ 0 w 396"/>
                <a:gd name="T3" fmla="*/ 0 h 363"/>
                <a:gd name="T4" fmla="*/ 0 w 396"/>
                <a:gd name="T5" fmla="*/ 0 h 363"/>
                <a:gd name="T6" fmla="*/ 1 w 396"/>
                <a:gd name="T7" fmla="*/ 0 h 363"/>
                <a:gd name="T8" fmla="*/ 1 w 396"/>
                <a:gd name="T9" fmla="*/ 0 h 363"/>
                <a:gd name="T10" fmla="*/ 1 w 396"/>
                <a:gd name="T11" fmla="*/ 0 h 363"/>
                <a:gd name="T12" fmla="*/ 1 w 396"/>
                <a:gd name="T13" fmla="*/ 0 h 363"/>
                <a:gd name="T14" fmla="*/ 1 w 396"/>
                <a:gd name="T15" fmla="*/ 0 h 363"/>
                <a:gd name="T16" fmla="*/ 1 w 396"/>
                <a:gd name="T17" fmla="*/ 0 h 363"/>
                <a:gd name="T18" fmla="*/ 1 w 396"/>
                <a:gd name="T19" fmla="*/ 0 h 363"/>
                <a:gd name="T20" fmla="*/ 2 w 396"/>
                <a:gd name="T21" fmla="*/ 0 h 363"/>
                <a:gd name="T22" fmla="*/ 2 w 396"/>
                <a:gd name="T23" fmla="*/ 0 h 363"/>
                <a:gd name="T24" fmla="*/ 2 w 396"/>
                <a:gd name="T25" fmla="*/ 0 h 363"/>
                <a:gd name="T26" fmla="*/ 1 w 396"/>
                <a:gd name="T27" fmla="*/ 0 h 363"/>
                <a:gd name="T28" fmla="*/ 1 w 396"/>
                <a:gd name="T29" fmla="*/ 0 h 363"/>
                <a:gd name="T30" fmla="*/ 1 w 396"/>
                <a:gd name="T31" fmla="*/ 0 h 363"/>
                <a:gd name="T32" fmla="*/ 1 w 396"/>
                <a:gd name="T33" fmla="*/ 0 h 363"/>
                <a:gd name="T34" fmla="*/ 1 w 396"/>
                <a:gd name="T35" fmla="*/ 0 h 363"/>
                <a:gd name="T36" fmla="*/ 1 w 396"/>
                <a:gd name="T37" fmla="*/ 0 h 363"/>
                <a:gd name="T38" fmla="*/ 1 w 396"/>
                <a:gd name="T39" fmla="*/ 1 h 363"/>
                <a:gd name="T40" fmla="*/ 1 w 396"/>
                <a:gd name="T41" fmla="*/ 0 h 363"/>
                <a:gd name="T42" fmla="*/ 1 w 396"/>
                <a:gd name="T43" fmla="*/ 0 h 363"/>
                <a:gd name="T44" fmla="*/ 1 w 396"/>
                <a:gd name="T45" fmla="*/ 0 h 363"/>
                <a:gd name="T46" fmla="*/ 1 w 396"/>
                <a:gd name="T47" fmla="*/ 1 h 363"/>
                <a:gd name="T48" fmla="*/ 0 w 396"/>
                <a:gd name="T49" fmla="*/ 0 h 363"/>
                <a:gd name="T50" fmla="*/ 0 w 396"/>
                <a:gd name="T51" fmla="*/ 0 h 363"/>
                <a:gd name="T52" fmla="*/ 0 w 396"/>
                <a:gd name="T53" fmla="*/ 0 h 363"/>
                <a:gd name="T54" fmla="*/ 0 w 396"/>
                <a:gd name="T55" fmla="*/ 0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0 h 264"/>
                <a:gd name="T2" fmla="*/ 0 w 56"/>
                <a:gd name="T3" fmla="*/ 0 h 264"/>
                <a:gd name="T4" fmla="*/ 0 w 56"/>
                <a:gd name="T5" fmla="*/ 1 h 264"/>
                <a:gd name="T6" fmla="*/ 0 w 56"/>
                <a:gd name="T7" fmla="*/ 1 h 264"/>
                <a:gd name="T8" fmla="*/ 0 w 56"/>
                <a:gd name="T9" fmla="*/ 1 h 264"/>
                <a:gd name="T10" fmla="*/ 0 w 56"/>
                <a:gd name="T11" fmla="*/ 0 h 264"/>
                <a:gd name="T12" fmla="*/ 0 w 56"/>
                <a:gd name="T13" fmla="*/ 0 h 264"/>
                <a:gd name="T14" fmla="*/ 0 w 56"/>
                <a:gd name="T15" fmla="*/ 0 h 264"/>
                <a:gd name="T16" fmla="*/ 0 w 56"/>
                <a:gd name="T17" fmla="*/ 0 h 264"/>
                <a:gd name="T18" fmla="*/ 0 w 56"/>
                <a:gd name="T19" fmla="*/ 0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0 h 325"/>
                <a:gd name="T4" fmla="*/ 0 w 220"/>
                <a:gd name="T5" fmla="*/ 0 h 325"/>
                <a:gd name="T6" fmla="*/ 0 w 220"/>
                <a:gd name="T7" fmla="*/ 1 h 325"/>
                <a:gd name="T8" fmla="*/ 1 w 220"/>
                <a:gd name="T9" fmla="*/ 1 h 325"/>
                <a:gd name="T10" fmla="*/ 1 w 220"/>
                <a:gd name="T11" fmla="*/ 1 h 325"/>
                <a:gd name="T12" fmla="*/ 1 w 220"/>
                <a:gd name="T13" fmla="*/ 1 h 325"/>
                <a:gd name="T14" fmla="*/ 1 w 220"/>
                <a:gd name="T15" fmla="*/ 1 h 325"/>
                <a:gd name="T16" fmla="*/ 1 w 220"/>
                <a:gd name="T17" fmla="*/ 1 h 325"/>
                <a:gd name="T18" fmla="*/ 1 w 220"/>
                <a:gd name="T19" fmla="*/ 1 h 325"/>
                <a:gd name="T20" fmla="*/ 1 w 220"/>
                <a:gd name="T21" fmla="*/ 1 h 325"/>
                <a:gd name="T22" fmla="*/ 0 w 220"/>
                <a:gd name="T23" fmla="*/ 0 h 325"/>
                <a:gd name="T24" fmla="*/ 1 w 220"/>
                <a:gd name="T25" fmla="*/ 1 h 325"/>
                <a:gd name="T26" fmla="*/ 0 w 220"/>
                <a:gd name="T27" fmla="*/ 1 h 325"/>
                <a:gd name="T28" fmla="*/ 0 w 220"/>
                <a:gd name="T29" fmla="*/ 0 h 325"/>
                <a:gd name="T30" fmla="*/ 0 w 220"/>
                <a:gd name="T31" fmla="*/ 0 h 325"/>
                <a:gd name="T32" fmla="*/ 0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0 h 606"/>
                <a:gd name="T2" fmla="*/ 0 w 382"/>
                <a:gd name="T3" fmla="*/ 0 h 606"/>
                <a:gd name="T4" fmla="*/ 0 w 382"/>
                <a:gd name="T5" fmla="*/ 1 h 606"/>
                <a:gd name="T6" fmla="*/ 1 w 382"/>
                <a:gd name="T7" fmla="*/ 1 h 606"/>
                <a:gd name="T8" fmla="*/ 1 w 382"/>
                <a:gd name="T9" fmla="*/ 1 h 606"/>
                <a:gd name="T10" fmla="*/ 1 w 382"/>
                <a:gd name="T11" fmla="*/ 1 h 606"/>
                <a:gd name="T12" fmla="*/ 1 w 382"/>
                <a:gd name="T13" fmla="*/ 2 h 606"/>
                <a:gd name="T14" fmla="*/ 1 w 382"/>
                <a:gd name="T15" fmla="*/ 2 h 606"/>
                <a:gd name="T16" fmla="*/ 1 w 382"/>
                <a:gd name="T17" fmla="*/ 2 h 606"/>
                <a:gd name="T18" fmla="*/ 1 w 382"/>
                <a:gd name="T19" fmla="*/ 2 h 606"/>
                <a:gd name="T20" fmla="*/ 1 w 382"/>
                <a:gd name="T21" fmla="*/ 2 h 606"/>
                <a:gd name="T22" fmla="*/ 2 w 382"/>
                <a:gd name="T23" fmla="*/ 2 h 606"/>
                <a:gd name="T24" fmla="*/ 1 w 382"/>
                <a:gd name="T25" fmla="*/ 2 h 606"/>
                <a:gd name="T26" fmla="*/ 1 w 382"/>
                <a:gd name="T27" fmla="*/ 2 h 606"/>
                <a:gd name="T28" fmla="*/ 1 w 382"/>
                <a:gd name="T29" fmla="*/ 2 h 606"/>
                <a:gd name="T30" fmla="*/ 1 w 382"/>
                <a:gd name="T31" fmla="*/ 2 h 606"/>
                <a:gd name="T32" fmla="*/ 1 w 382"/>
                <a:gd name="T33" fmla="*/ 2 h 606"/>
                <a:gd name="T34" fmla="*/ 1 w 382"/>
                <a:gd name="T35" fmla="*/ 1 h 606"/>
                <a:gd name="T36" fmla="*/ 1 w 382"/>
                <a:gd name="T37" fmla="*/ 1 h 606"/>
                <a:gd name="T38" fmla="*/ 1 w 382"/>
                <a:gd name="T39" fmla="*/ 1 h 606"/>
                <a:gd name="T40" fmla="*/ 1 w 382"/>
                <a:gd name="T41" fmla="*/ 1 h 606"/>
                <a:gd name="T42" fmla="*/ 0 w 382"/>
                <a:gd name="T43" fmla="*/ 0 h 606"/>
                <a:gd name="T44" fmla="*/ 0 w 382"/>
                <a:gd name="T45" fmla="*/ 0 h 606"/>
                <a:gd name="T46" fmla="*/ 0 w 382"/>
                <a:gd name="T47" fmla="*/ 0 h 606"/>
                <a:gd name="T48" fmla="*/ 0 w 382"/>
                <a:gd name="T49" fmla="*/ 0 h 606"/>
                <a:gd name="T50" fmla="*/ 0 w 382"/>
                <a:gd name="T51" fmla="*/ 0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0 h 414"/>
                <a:gd name="T2" fmla="*/ 0 w 167"/>
                <a:gd name="T3" fmla="*/ 0 h 414"/>
                <a:gd name="T4" fmla="*/ 0 w 167"/>
                <a:gd name="T5" fmla="*/ 1 h 414"/>
                <a:gd name="T6" fmla="*/ 0 w 167"/>
                <a:gd name="T7" fmla="*/ 1 h 414"/>
                <a:gd name="T8" fmla="*/ 0 w 167"/>
                <a:gd name="T9" fmla="*/ 1 h 414"/>
                <a:gd name="T10" fmla="*/ 0 w 167"/>
                <a:gd name="T11" fmla="*/ 1 h 414"/>
                <a:gd name="T12" fmla="*/ 0 w 167"/>
                <a:gd name="T13" fmla="*/ 1 h 414"/>
                <a:gd name="T14" fmla="*/ 1 w 167"/>
                <a:gd name="T15" fmla="*/ 2 h 414"/>
                <a:gd name="T16" fmla="*/ 0 w 167"/>
                <a:gd name="T17" fmla="*/ 1 h 414"/>
                <a:gd name="T18" fmla="*/ 0 w 167"/>
                <a:gd name="T19" fmla="*/ 1 h 414"/>
                <a:gd name="T20" fmla="*/ 0 w 167"/>
                <a:gd name="T21" fmla="*/ 1 h 414"/>
                <a:gd name="T22" fmla="*/ 0 w 167"/>
                <a:gd name="T23" fmla="*/ 1 h 414"/>
                <a:gd name="T24" fmla="*/ 0 w 167"/>
                <a:gd name="T25" fmla="*/ 1 h 414"/>
                <a:gd name="T26" fmla="*/ 0 w 167"/>
                <a:gd name="T27" fmla="*/ 0 h 414"/>
                <a:gd name="T28" fmla="*/ 0 w 167"/>
                <a:gd name="T29" fmla="*/ 0 h 414"/>
                <a:gd name="T30" fmla="*/ 0 w 167"/>
                <a:gd name="T31" fmla="*/ 0 h 414"/>
                <a:gd name="T32" fmla="*/ 0 w 167"/>
                <a:gd name="T33" fmla="*/ 0 h 414"/>
                <a:gd name="T34" fmla="*/ 0 w 167"/>
                <a:gd name="T35" fmla="*/ 0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0 w 252"/>
                <a:gd name="T3" fmla="*/ 0 h 553"/>
                <a:gd name="T4" fmla="*/ 0 w 252"/>
                <a:gd name="T5" fmla="*/ 0 h 553"/>
                <a:gd name="T6" fmla="*/ 0 w 252"/>
                <a:gd name="T7" fmla="*/ 1 h 553"/>
                <a:gd name="T8" fmla="*/ 0 w 252"/>
                <a:gd name="T9" fmla="*/ 1 h 553"/>
                <a:gd name="T10" fmla="*/ 0 w 252"/>
                <a:gd name="T11" fmla="*/ 1 h 553"/>
                <a:gd name="T12" fmla="*/ 0 w 252"/>
                <a:gd name="T13" fmla="*/ 1 h 553"/>
                <a:gd name="T14" fmla="*/ 1 w 252"/>
                <a:gd name="T15" fmla="*/ 1 h 553"/>
                <a:gd name="T16" fmla="*/ 1 w 252"/>
                <a:gd name="T17" fmla="*/ 2 h 553"/>
                <a:gd name="T18" fmla="*/ 1 w 252"/>
                <a:gd name="T19" fmla="*/ 2 h 553"/>
                <a:gd name="T20" fmla="*/ 1 w 252"/>
                <a:gd name="T21" fmla="*/ 2 h 553"/>
                <a:gd name="T22" fmla="*/ 1 w 252"/>
                <a:gd name="T23" fmla="*/ 2 h 553"/>
                <a:gd name="T24" fmla="*/ 1 w 252"/>
                <a:gd name="T25" fmla="*/ 2 h 553"/>
                <a:gd name="T26" fmla="*/ 1 w 252"/>
                <a:gd name="T27" fmla="*/ 2 h 553"/>
                <a:gd name="T28" fmla="*/ 1 w 252"/>
                <a:gd name="T29" fmla="*/ 2 h 553"/>
                <a:gd name="T30" fmla="*/ 1 w 252"/>
                <a:gd name="T31" fmla="*/ 2 h 553"/>
                <a:gd name="T32" fmla="*/ 1 w 252"/>
                <a:gd name="T33" fmla="*/ 2 h 553"/>
                <a:gd name="T34" fmla="*/ 1 w 252"/>
                <a:gd name="T35" fmla="*/ 2 h 553"/>
                <a:gd name="T36" fmla="*/ 1 w 252"/>
                <a:gd name="T37" fmla="*/ 2 h 553"/>
                <a:gd name="T38" fmla="*/ 1 w 252"/>
                <a:gd name="T39" fmla="*/ 1 h 553"/>
                <a:gd name="T40" fmla="*/ 0 w 252"/>
                <a:gd name="T41" fmla="*/ 1 h 553"/>
                <a:gd name="T42" fmla="*/ 0 w 252"/>
                <a:gd name="T43" fmla="*/ 1 h 553"/>
                <a:gd name="T44" fmla="*/ 0 w 252"/>
                <a:gd name="T45" fmla="*/ 1 h 553"/>
                <a:gd name="T46" fmla="*/ 0 w 252"/>
                <a:gd name="T47" fmla="*/ 1 h 553"/>
                <a:gd name="T48" fmla="*/ 0 w 252"/>
                <a:gd name="T49" fmla="*/ 0 h 553"/>
                <a:gd name="T50" fmla="*/ 0 w 252"/>
                <a:gd name="T51" fmla="*/ 0 h 553"/>
                <a:gd name="T52" fmla="*/ 0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0 w 184"/>
                <a:gd name="T3" fmla="*/ 0 h 598"/>
                <a:gd name="T4" fmla="*/ 0 w 184"/>
                <a:gd name="T5" fmla="*/ 1 h 598"/>
                <a:gd name="T6" fmla="*/ 0 w 184"/>
                <a:gd name="T7" fmla="*/ 1 h 598"/>
                <a:gd name="T8" fmla="*/ 0 w 184"/>
                <a:gd name="T9" fmla="*/ 1 h 598"/>
                <a:gd name="T10" fmla="*/ 0 w 184"/>
                <a:gd name="T11" fmla="*/ 1 h 598"/>
                <a:gd name="T12" fmla="*/ 0 w 184"/>
                <a:gd name="T13" fmla="*/ 2 h 598"/>
                <a:gd name="T14" fmla="*/ 0 w 184"/>
                <a:gd name="T15" fmla="*/ 2 h 598"/>
                <a:gd name="T16" fmla="*/ 1 w 184"/>
                <a:gd name="T17" fmla="*/ 2 h 598"/>
                <a:gd name="T18" fmla="*/ 1 w 184"/>
                <a:gd name="T19" fmla="*/ 2 h 598"/>
                <a:gd name="T20" fmla="*/ 1 w 184"/>
                <a:gd name="T21" fmla="*/ 2 h 598"/>
                <a:gd name="T22" fmla="*/ 1 w 184"/>
                <a:gd name="T23" fmla="*/ 2 h 598"/>
                <a:gd name="T24" fmla="*/ 1 w 184"/>
                <a:gd name="T25" fmla="*/ 2 h 598"/>
                <a:gd name="T26" fmla="*/ 0 w 184"/>
                <a:gd name="T27" fmla="*/ 2 h 598"/>
                <a:gd name="T28" fmla="*/ 0 w 184"/>
                <a:gd name="T29" fmla="*/ 2 h 598"/>
                <a:gd name="T30" fmla="*/ 0 w 184"/>
                <a:gd name="T31" fmla="*/ 1 h 598"/>
                <a:gd name="T32" fmla="*/ 0 w 184"/>
                <a:gd name="T33" fmla="*/ 1 h 598"/>
                <a:gd name="T34" fmla="*/ 0 w 184"/>
                <a:gd name="T35" fmla="*/ 1 h 598"/>
                <a:gd name="T36" fmla="*/ 0 w 184"/>
                <a:gd name="T37" fmla="*/ 1 h 598"/>
                <a:gd name="T38" fmla="*/ 0 w 184"/>
                <a:gd name="T39" fmla="*/ 0 h 598"/>
                <a:gd name="T40" fmla="*/ 0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0 h 422"/>
                <a:gd name="T2" fmla="*/ 0 w 83"/>
                <a:gd name="T3" fmla="*/ 0 h 422"/>
                <a:gd name="T4" fmla="*/ 0 w 83"/>
                <a:gd name="T5" fmla="*/ 1 h 422"/>
                <a:gd name="T6" fmla="*/ 0 w 83"/>
                <a:gd name="T7" fmla="*/ 1 h 422"/>
                <a:gd name="T8" fmla="*/ 0 w 83"/>
                <a:gd name="T9" fmla="*/ 1 h 422"/>
                <a:gd name="T10" fmla="*/ 0 w 83"/>
                <a:gd name="T11" fmla="*/ 2 h 422"/>
                <a:gd name="T12" fmla="*/ 0 w 83"/>
                <a:gd name="T13" fmla="*/ 1 h 422"/>
                <a:gd name="T14" fmla="*/ 0 w 83"/>
                <a:gd name="T15" fmla="*/ 1 h 422"/>
                <a:gd name="T16" fmla="*/ 0 w 83"/>
                <a:gd name="T17" fmla="*/ 1 h 422"/>
                <a:gd name="T18" fmla="*/ 0 w 83"/>
                <a:gd name="T19" fmla="*/ 0 h 422"/>
                <a:gd name="T20" fmla="*/ 0 w 83"/>
                <a:gd name="T21" fmla="*/ 0 h 422"/>
                <a:gd name="T22" fmla="*/ 0 w 83"/>
                <a:gd name="T23" fmla="*/ 0 h 422"/>
                <a:gd name="T24" fmla="*/ 0 w 83"/>
                <a:gd name="T25" fmla="*/ 0 h 422"/>
                <a:gd name="T26" fmla="*/ 0 w 83"/>
                <a:gd name="T27" fmla="*/ 0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0 w 162"/>
                <a:gd name="T3" fmla="*/ 0 h 553"/>
                <a:gd name="T4" fmla="*/ 0 w 162"/>
                <a:gd name="T5" fmla="*/ 1 h 553"/>
                <a:gd name="T6" fmla="*/ 0 w 162"/>
                <a:gd name="T7" fmla="*/ 1 h 553"/>
                <a:gd name="T8" fmla="*/ 0 w 162"/>
                <a:gd name="T9" fmla="*/ 1 h 553"/>
                <a:gd name="T10" fmla="*/ 0 w 162"/>
                <a:gd name="T11" fmla="*/ 2 h 553"/>
                <a:gd name="T12" fmla="*/ 0 w 162"/>
                <a:gd name="T13" fmla="*/ 2 h 553"/>
                <a:gd name="T14" fmla="*/ 0 w 162"/>
                <a:gd name="T15" fmla="*/ 2 h 553"/>
                <a:gd name="T16" fmla="*/ 1 w 162"/>
                <a:gd name="T17" fmla="*/ 2 h 553"/>
                <a:gd name="T18" fmla="*/ 0 w 162"/>
                <a:gd name="T19" fmla="*/ 2 h 553"/>
                <a:gd name="T20" fmla="*/ 0 w 162"/>
                <a:gd name="T21" fmla="*/ 2 h 553"/>
                <a:gd name="T22" fmla="*/ 0 w 162"/>
                <a:gd name="T23" fmla="*/ 2 h 553"/>
                <a:gd name="T24" fmla="*/ 0 w 162"/>
                <a:gd name="T25" fmla="*/ 1 h 553"/>
                <a:gd name="T26" fmla="*/ 0 w 162"/>
                <a:gd name="T27" fmla="*/ 1 h 553"/>
                <a:gd name="T28" fmla="*/ 0 w 162"/>
                <a:gd name="T29" fmla="*/ 1 h 553"/>
                <a:gd name="T30" fmla="*/ 0 w 162"/>
                <a:gd name="T31" fmla="*/ 0 h 553"/>
                <a:gd name="T32" fmla="*/ 0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0 h 79"/>
                <a:gd name="T2" fmla="*/ 0 w 37"/>
                <a:gd name="T3" fmla="*/ 0 h 79"/>
                <a:gd name="T4" fmla="*/ 0 w 37"/>
                <a:gd name="T5" fmla="*/ 0 h 79"/>
                <a:gd name="T6" fmla="*/ 0 w 37"/>
                <a:gd name="T7" fmla="*/ 0 h 79"/>
                <a:gd name="T8" fmla="*/ 0 w 37"/>
                <a:gd name="T9" fmla="*/ 0 h 79"/>
                <a:gd name="T10" fmla="*/ 0 w 37"/>
                <a:gd name="T11" fmla="*/ 0 h 79"/>
                <a:gd name="T12" fmla="*/ 0 w 37"/>
                <a:gd name="T13" fmla="*/ 0 h 79"/>
                <a:gd name="T14" fmla="*/ 0 w 37"/>
                <a:gd name="T15" fmla="*/ 0 h 79"/>
                <a:gd name="T16" fmla="*/ 0 w 37"/>
                <a:gd name="T17" fmla="*/ 0 h 79"/>
                <a:gd name="T18" fmla="*/ 0 w 37"/>
                <a:gd name="T19" fmla="*/ 0 h 79"/>
                <a:gd name="T20" fmla="*/ 0 w 37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0 w 165"/>
                <a:gd name="T1" fmla="*/ 2 h 519"/>
                <a:gd name="T2" fmla="*/ 0 w 165"/>
                <a:gd name="T3" fmla="*/ 2 h 519"/>
                <a:gd name="T4" fmla="*/ 0 w 165"/>
                <a:gd name="T5" fmla="*/ 2 h 519"/>
                <a:gd name="T6" fmla="*/ 0 w 165"/>
                <a:gd name="T7" fmla="*/ 2 h 519"/>
                <a:gd name="T8" fmla="*/ 0 w 165"/>
                <a:gd name="T9" fmla="*/ 1 h 519"/>
                <a:gd name="T10" fmla="*/ 0 w 165"/>
                <a:gd name="T11" fmla="*/ 1 h 519"/>
                <a:gd name="T12" fmla="*/ 0 w 165"/>
                <a:gd name="T13" fmla="*/ 1 h 519"/>
                <a:gd name="T14" fmla="*/ 0 w 165"/>
                <a:gd name="T15" fmla="*/ 1 h 519"/>
                <a:gd name="T16" fmla="*/ 0 w 165"/>
                <a:gd name="T17" fmla="*/ 1 h 519"/>
                <a:gd name="T18" fmla="*/ 0 w 165"/>
                <a:gd name="T19" fmla="*/ 1 h 519"/>
                <a:gd name="T20" fmla="*/ 0 w 165"/>
                <a:gd name="T21" fmla="*/ 1 h 519"/>
                <a:gd name="T22" fmla="*/ 0 w 165"/>
                <a:gd name="T23" fmla="*/ 1 h 519"/>
                <a:gd name="T24" fmla="*/ 0 w 165"/>
                <a:gd name="T25" fmla="*/ 2 h 519"/>
                <a:gd name="T26" fmla="*/ 0 w 165"/>
                <a:gd name="T27" fmla="*/ 1 h 519"/>
                <a:gd name="T28" fmla="*/ 0 w 165"/>
                <a:gd name="T29" fmla="*/ 1 h 519"/>
                <a:gd name="T30" fmla="*/ 0 w 165"/>
                <a:gd name="T31" fmla="*/ 1 h 519"/>
                <a:gd name="T32" fmla="*/ 1 w 165"/>
                <a:gd name="T33" fmla="*/ 1 h 519"/>
                <a:gd name="T34" fmla="*/ 1 w 165"/>
                <a:gd name="T35" fmla="*/ 0 h 519"/>
                <a:gd name="T36" fmla="*/ 1 w 165"/>
                <a:gd name="T37" fmla="*/ 0 h 519"/>
                <a:gd name="T38" fmla="*/ 1 w 165"/>
                <a:gd name="T39" fmla="*/ 0 h 519"/>
                <a:gd name="T40" fmla="*/ 1 w 165"/>
                <a:gd name="T41" fmla="*/ 1 h 519"/>
                <a:gd name="T42" fmla="*/ 1 w 165"/>
                <a:gd name="T43" fmla="*/ 1 h 519"/>
                <a:gd name="T44" fmla="*/ 1 w 165"/>
                <a:gd name="T45" fmla="*/ 1 h 519"/>
                <a:gd name="T46" fmla="*/ 0 w 165"/>
                <a:gd name="T47" fmla="*/ 1 h 519"/>
                <a:gd name="T48" fmla="*/ 0 w 165"/>
                <a:gd name="T49" fmla="*/ 1 h 519"/>
                <a:gd name="T50" fmla="*/ 1 w 165"/>
                <a:gd name="T51" fmla="*/ 2 h 519"/>
                <a:gd name="T52" fmla="*/ 0 w 165"/>
                <a:gd name="T53" fmla="*/ 2 h 519"/>
                <a:gd name="T54" fmla="*/ 0 w 165"/>
                <a:gd name="T55" fmla="*/ 1 h 519"/>
                <a:gd name="T56" fmla="*/ 0 w 165"/>
                <a:gd name="T57" fmla="*/ 1 h 519"/>
                <a:gd name="T58" fmla="*/ 0 w 165"/>
                <a:gd name="T59" fmla="*/ 1 h 519"/>
                <a:gd name="T60" fmla="*/ 0 w 165"/>
                <a:gd name="T61" fmla="*/ 1 h 519"/>
                <a:gd name="T62" fmla="*/ 0 w 165"/>
                <a:gd name="T63" fmla="*/ 1 h 519"/>
                <a:gd name="T64" fmla="*/ 0 w 165"/>
                <a:gd name="T65" fmla="*/ 2 h 519"/>
                <a:gd name="T66" fmla="*/ 0 w 165"/>
                <a:gd name="T67" fmla="*/ 2 h 519"/>
                <a:gd name="T68" fmla="*/ 0 w 165"/>
                <a:gd name="T69" fmla="*/ 2 h 519"/>
                <a:gd name="T70" fmla="*/ 0 w 165"/>
                <a:gd name="T71" fmla="*/ 2 h 519"/>
                <a:gd name="T72" fmla="*/ 0 w 165"/>
                <a:gd name="T73" fmla="*/ 2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0 h 183"/>
                <a:gd name="T4" fmla="*/ 0 w 62"/>
                <a:gd name="T5" fmla="*/ 0 h 183"/>
                <a:gd name="T6" fmla="*/ 0 w 62"/>
                <a:gd name="T7" fmla="*/ 1 h 183"/>
                <a:gd name="T8" fmla="*/ 0 w 62"/>
                <a:gd name="T9" fmla="*/ 0 h 183"/>
                <a:gd name="T10" fmla="*/ 0 w 62"/>
                <a:gd name="T11" fmla="*/ 0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0 h 277"/>
                <a:gd name="T4" fmla="*/ 0 w 93"/>
                <a:gd name="T5" fmla="*/ 1 h 277"/>
                <a:gd name="T6" fmla="*/ 0 w 93"/>
                <a:gd name="T7" fmla="*/ 1 h 277"/>
                <a:gd name="T8" fmla="*/ 0 w 93"/>
                <a:gd name="T9" fmla="*/ 1 h 277"/>
                <a:gd name="T10" fmla="*/ 0 w 93"/>
                <a:gd name="T11" fmla="*/ 0 h 277"/>
                <a:gd name="T12" fmla="*/ 0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0 w 113"/>
                <a:gd name="T1" fmla="*/ 0 h 334"/>
                <a:gd name="T2" fmla="*/ 0 w 113"/>
                <a:gd name="T3" fmla="*/ 0 h 334"/>
                <a:gd name="T4" fmla="*/ 0 w 113"/>
                <a:gd name="T5" fmla="*/ 0 h 334"/>
                <a:gd name="T6" fmla="*/ 0 w 113"/>
                <a:gd name="T7" fmla="*/ 1 h 334"/>
                <a:gd name="T8" fmla="*/ 0 w 113"/>
                <a:gd name="T9" fmla="*/ 1 h 334"/>
                <a:gd name="T10" fmla="*/ 0 w 113"/>
                <a:gd name="T11" fmla="*/ 1 h 334"/>
                <a:gd name="T12" fmla="*/ 0 w 113"/>
                <a:gd name="T13" fmla="*/ 1 h 334"/>
                <a:gd name="T14" fmla="*/ 0 w 113"/>
                <a:gd name="T15" fmla="*/ 1 h 334"/>
                <a:gd name="T16" fmla="*/ 0 w 113"/>
                <a:gd name="T17" fmla="*/ 0 h 334"/>
                <a:gd name="T18" fmla="*/ 0 w 113"/>
                <a:gd name="T19" fmla="*/ 0 h 334"/>
                <a:gd name="T20" fmla="*/ 0 w 113"/>
                <a:gd name="T21" fmla="*/ 0 h 334"/>
                <a:gd name="T22" fmla="*/ 0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0 h 739"/>
                <a:gd name="T4" fmla="*/ 0 w 527"/>
                <a:gd name="T5" fmla="*/ 0 h 739"/>
                <a:gd name="T6" fmla="*/ 0 w 527"/>
                <a:gd name="T7" fmla="*/ 1 h 739"/>
                <a:gd name="T8" fmla="*/ 0 w 527"/>
                <a:gd name="T9" fmla="*/ 1 h 739"/>
                <a:gd name="T10" fmla="*/ 0 w 527"/>
                <a:gd name="T11" fmla="*/ 1 h 739"/>
                <a:gd name="T12" fmla="*/ 0 w 527"/>
                <a:gd name="T13" fmla="*/ 1 h 739"/>
                <a:gd name="T14" fmla="*/ 0 w 527"/>
                <a:gd name="T15" fmla="*/ 2 h 739"/>
                <a:gd name="T16" fmla="*/ 0 w 527"/>
                <a:gd name="T17" fmla="*/ 1 h 739"/>
                <a:gd name="T18" fmla="*/ 0 w 527"/>
                <a:gd name="T19" fmla="*/ 1 h 739"/>
                <a:gd name="T20" fmla="*/ 1 w 527"/>
                <a:gd name="T21" fmla="*/ 1 h 739"/>
                <a:gd name="T22" fmla="*/ 1 w 527"/>
                <a:gd name="T23" fmla="*/ 1 h 739"/>
                <a:gd name="T24" fmla="*/ 1 w 527"/>
                <a:gd name="T25" fmla="*/ 2 h 739"/>
                <a:gd name="T26" fmla="*/ 1 w 527"/>
                <a:gd name="T27" fmla="*/ 2 h 739"/>
                <a:gd name="T28" fmla="*/ 0 w 527"/>
                <a:gd name="T29" fmla="*/ 2 h 739"/>
                <a:gd name="T30" fmla="*/ 0 w 527"/>
                <a:gd name="T31" fmla="*/ 3 h 739"/>
                <a:gd name="T32" fmla="*/ 0 w 527"/>
                <a:gd name="T33" fmla="*/ 3 h 739"/>
                <a:gd name="T34" fmla="*/ 0 w 527"/>
                <a:gd name="T35" fmla="*/ 3 h 739"/>
                <a:gd name="T36" fmla="*/ 1 w 527"/>
                <a:gd name="T37" fmla="*/ 2 h 739"/>
                <a:gd name="T38" fmla="*/ 1 w 527"/>
                <a:gd name="T39" fmla="*/ 2 h 739"/>
                <a:gd name="T40" fmla="*/ 1 w 527"/>
                <a:gd name="T41" fmla="*/ 2 h 739"/>
                <a:gd name="T42" fmla="*/ 1 w 527"/>
                <a:gd name="T43" fmla="*/ 1 h 739"/>
                <a:gd name="T44" fmla="*/ 1 w 527"/>
                <a:gd name="T45" fmla="*/ 1 h 739"/>
                <a:gd name="T46" fmla="*/ 1 w 527"/>
                <a:gd name="T47" fmla="*/ 2 h 739"/>
                <a:gd name="T48" fmla="*/ 1 w 527"/>
                <a:gd name="T49" fmla="*/ 2 h 739"/>
                <a:gd name="T50" fmla="*/ 1 w 527"/>
                <a:gd name="T51" fmla="*/ 2 h 739"/>
                <a:gd name="T52" fmla="*/ 1 w 527"/>
                <a:gd name="T53" fmla="*/ 3 h 739"/>
                <a:gd name="T54" fmla="*/ 1 w 527"/>
                <a:gd name="T55" fmla="*/ 2 h 739"/>
                <a:gd name="T56" fmla="*/ 1 w 527"/>
                <a:gd name="T57" fmla="*/ 2 h 739"/>
                <a:gd name="T58" fmla="*/ 1 w 527"/>
                <a:gd name="T59" fmla="*/ 2 h 739"/>
                <a:gd name="T60" fmla="*/ 1 w 527"/>
                <a:gd name="T61" fmla="*/ 1 h 739"/>
                <a:gd name="T62" fmla="*/ 2 w 527"/>
                <a:gd name="T63" fmla="*/ 2 h 739"/>
                <a:gd name="T64" fmla="*/ 1 w 527"/>
                <a:gd name="T65" fmla="*/ 2 h 739"/>
                <a:gd name="T66" fmla="*/ 1 w 527"/>
                <a:gd name="T67" fmla="*/ 3 h 739"/>
                <a:gd name="T68" fmla="*/ 1 w 527"/>
                <a:gd name="T69" fmla="*/ 2 h 739"/>
                <a:gd name="T70" fmla="*/ 2 w 527"/>
                <a:gd name="T71" fmla="*/ 2 h 739"/>
                <a:gd name="T72" fmla="*/ 1 w 527"/>
                <a:gd name="T73" fmla="*/ 3 h 739"/>
                <a:gd name="T74" fmla="*/ 2 w 527"/>
                <a:gd name="T75" fmla="*/ 2 h 739"/>
                <a:gd name="T76" fmla="*/ 2 w 527"/>
                <a:gd name="T77" fmla="*/ 2 h 739"/>
                <a:gd name="T78" fmla="*/ 2 w 527"/>
                <a:gd name="T79" fmla="*/ 1 h 739"/>
                <a:gd name="T80" fmla="*/ 2 w 527"/>
                <a:gd name="T81" fmla="*/ 1 h 739"/>
                <a:gd name="T82" fmla="*/ 2 w 527"/>
                <a:gd name="T83" fmla="*/ 1 h 739"/>
                <a:gd name="T84" fmla="*/ 1 w 527"/>
                <a:gd name="T85" fmla="*/ 1 h 739"/>
                <a:gd name="T86" fmla="*/ 1 w 527"/>
                <a:gd name="T87" fmla="*/ 1 h 739"/>
                <a:gd name="T88" fmla="*/ 1 w 527"/>
                <a:gd name="T89" fmla="*/ 1 h 739"/>
                <a:gd name="T90" fmla="*/ 1 w 527"/>
                <a:gd name="T91" fmla="*/ 1 h 739"/>
                <a:gd name="T92" fmla="*/ 1 w 527"/>
                <a:gd name="T93" fmla="*/ 1 h 739"/>
                <a:gd name="T94" fmla="*/ 1 w 527"/>
                <a:gd name="T95" fmla="*/ 1 h 739"/>
                <a:gd name="T96" fmla="*/ 1 w 527"/>
                <a:gd name="T97" fmla="*/ 1 h 739"/>
                <a:gd name="T98" fmla="*/ 0 w 527"/>
                <a:gd name="T99" fmla="*/ 0 h 739"/>
                <a:gd name="T100" fmla="*/ 0 w 527"/>
                <a:gd name="T101" fmla="*/ 0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1 h 271"/>
                <a:gd name="T2" fmla="*/ 0 w 407"/>
                <a:gd name="T3" fmla="*/ 1 h 271"/>
                <a:gd name="T4" fmla="*/ 1 w 407"/>
                <a:gd name="T5" fmla="*/ 1 h 271"/>
                <a:gd name="T6" fmla="*/ 1 w 407"/>
                <a:gd name="T7" fmla="*/ 1 h 271"/>
                <a:gd name="T8" fmla="*/ 1 w 407"/>
                <a:gd name="T9" fmla="*/ 1 h 271"/>
                <a:gd name="T10" fmla="*/ 2 w 407"/>
                <a:gd name="T11" fmla="*/ 1 h 271"/>
                <a:gd name="T12" fmla="*/ 2 w 407"/>
                <a:gd name="T13" fmla="*/ 0 h 271"/>
                <a:gd name="T14" fmla="*/ 2 w 407"/>
                <a:gd name="T15" fmla="*/ 0 h 271"/>
                <a:gd name="T16" fmla="*/ 2 w 407"/>
                <a:gd name="T17" fmla="*/ 0 h 271"/>
                <a:gd name="T18" fmla="*/ 2 w 407"/>
                <a:gd name="T19" fmla="*/ 1 h 271"/>
                <a:gd name="T20" fmla="*/ 2 w 407"/>
                <a:gd name="T21" fmla="*/ 1 h 271"/>
                <a:gd name="T22" fmla="*/ 1 w 407"/>
                <a:gd name="T23" fmla="*/ 1 h 271"/>
                <a:gd name="T24" fmla="*/ 1 w 407"/>
                <a:gd name="T25" fmla="*/ 1 h 271"/>
                <a:gd name="T26" fmla="*/ 1 w 407"/>
                <a:gd name="T27" fmla="*/ 1 h 271"/>
                <a:gd name="T28" fmla="*/ 1 w 407"/>
                <a:gd name="T29" fmla="*/ 1 h 271"/>
                <a:gd name="T30" fmla="*/ 0 w 407"/>
                <a:gd name="T31" fmla="*/ 1 h 271"/>
                <a:gd name="T32" fmla="*/ 0 w 407"/>
                <a:gd name="T33" fmla="*/ 1 h 271"/>
                <a:gd name="T34" fmla="*/ 0 w 407"/>
                <a:gd name="T35" fmla="*/ 1 h 271"/>
                <a:gd name="T36" fmla="*/ 0 w 407"/>
                <a:gd name="T37" fmla="*/ 1 h 271"/>
                <a:gd name="T38" fmla="*/ 0 w 407"/>
                <a:gd name="T39" fmla="*/ 1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 w 706"/>
                <a:gd name="T1" fmla="*/ 0 h 840"/>
                <a:gd name="T2" fmla="*/ 1 w 706"/>
                <a:gd name="T3" fmla="*/ 0 h 840"/>
                <a:gd name="T4" fmla="*/ 1 w 706"/>
                <a:gd name="T5" fmla="*/ 0 h 840"/>
                <a:gd name="T6" fmla="*/ 1 w 706"/>
                <a:gd name="T7" fmla="*/ 1 h 840"/>
                <a:gd name="T8" fmla="*/ 1 w 706"/>
                <a:gd name="T9" fmla="*/ 1 h 840"/>
                <a:gd name="T10" fmla="*/ 1 w 706"/>
                <a:gd name="T11" fmla="*/ 1 h 840"/>
                <a:gd name="T12" fmla="*/ 1 w 706"/>
                <a:gd name="T13" fmla="*/ 1 h 840"/>
                <a:gd name="T14" fmla="*/ 0 w 706"/>
                <a:gd name="T15" fmla="*/ 1 h 840"/>
                <a:gd name="T16" fmla="*/ 0 w 706"/>
                <a:gd name="T17" fmla="*/ 2 h 840"/>
                <a:gd name="T18" fmla="*/ 0 w 706"/>
                <a:gd name="T19" fmla="*/ 2 h 840"/>
                <a:gd name="T20" fmla="*/ 1 w 706"/>
                <a:gd name="T21" fmla="*/ 2 h 840"/>
                <a:gd name="T22" fmla="*/ 1 w 706"/>
                <a:gd name="T23" fmla="*/ 1 h 840"/>
                <a:gd name="T24" fmla="*/ 1 w 706"/>
                <a:gd name="T25" fmla="*/ 1 h 840"/>
                <a:gd name="T26" fmla="*/ 1 w 706"/>
                <a:gd name="T27" fmla="*/ 2 h 840"/>
                <a:gd name="T28" fmla="*/ 1 w 706"/>
                <a:gd name="T29" fmla="*/ 3 h 840"/>
                <a:gd name="T30" fmla="*/ 1 w 706"/>
                <a:gd name="T31" fmla="*/ 3 h 840"/>
                <a:gd name="T32" fmla="*/ 1 w 706"/>
                <a:gd name="T33" fmla="*/ 3 h 840"/>
                <a:gd name="T34" fmla="*/ 1 w 706"/>
                <a:gd name="T35" fmla="*/ 3 h 840"/>
                <a:gd name="T36" fmla="*/ 1 w 706"/>
                <a:gd name="T37" fmla="*/ 3 h 840"/>
                <a:gd name="T38" fmla="*/ 2 w 706"/>
                <a:gd name="T39" fmla="*/ 2 h 840"/>
                <a:gd name="T40" fmla="*/ 2 w 706"/>
                <a:gd name="T41" fmla="*/ 2 h 840"/>
                <a:gd name="T42" fmla="*/ 2 w 706"/>
                <a:gd name="T43" fmla="*/ 2 h 840"/>
                <a:gd name="T44" fmla="*/ 2 w 706"/>
                <a:gd name="T45" fmla="*/ 2 h 840"/>
                <a:gd name="T46" fmla="*/ 2 w 706"/>
                <a:gd name="T47" fmla="*/ 2 h 840"/>
                <a:gd name="T48" fmla="*/ 2 w 706"/>
                <a:gd name="T49" fmla="*/ 3 h 840"/>
                <a:gd name="T50" fmla="*/ 2 w 706"/>
                <a:gd name="T51" fmla="*/ 3 h 840"/>
                <a:gd name="T52" fmla="*/ 2 w 706"/>
                <a:gd name="T53" fmla="*/ 2 h 840"/>
                <a:gd name="T54" fmla="*/ 2 w 706"/>
                <a:gd name="T55" fmla="*/ 2 h 840"/>
                <a:gd name="T56" fmla="*/ 2 w 706"/>
                <a:gd name="T57" fmla="*/ 2 h 840"/>
                <a:gd name="T58" fmla="*/ 2 w 706"/>
                <a:gd name="T59" fmla="*/ 2 h 840"/>
                <a:gd name="T60" fmla="*/ 2 w 706"/>
                <a:gd name="T61" fmla="*/ 3 h 840"/>
                <a:gd name="T62" fmla="*/ 3 w 706"/>
                <a:gd name="T63" fmla="*/ 3 h 840"/>
                <a:gd name="T64" fmla="*/ 3 w 706"/>
                <a:gd name="T65" fmla="*/ 3 h 840"/>
                <a:gd name="T66" fmla="*/ 3 w 706"/>
                <a:gd name="T67" fmla="*/ 3 h 840"/>
                <a:gd name="T68" fmla="*/ 3 w 706"/>
                <a:gd name="T69" fmla="*/ 3 h 840"/>
                <a:gd name="T70" fmla="*/ 3 w 706"/>
                <a:gd name="T71" fmla="*/ 3 h 840"/>
                <a:gd name="T72" fmla="*/ 3 w 706"/>
                <a:gd name="T73" fmla="*/ 3 h 840"/>
                <a:gd name="T74" fmla="*/ 3 w 706"/>
                <a:gd name="T75" fmla="*/ 3 h 840"/>
                <a:gd name="T76" fmla="*/ 3 w 706"/>
                <a:gd name="T77" fmla="*/ 3 h 840"/>
                <a:gd name="T78" fmla="*/ 3 w 706"/>
                <a:gd name="T79" fmla="*/ 3 h 840"/>
                <a:gd name="T80" fmla="*/ 3 w 706"/>
                <a:gd name="T81" fmla="*/ 2 h 840"/>
                <a:gd name="T82" fmla="*/ 3 w 706"/>
                <a:gd name="T83" fmla="*/ 2 h 840"/>
                <a:gd name="T84" fmla="*/ 3 w 706"/>
                <a:gd name="T85" fmla="*/ 2 h 840"/>
                <a:gd name="T86" fmla="*/ 2 w 706"/>
                <a:gd name="T87" fmla="*/ 1 h 840"/>
                <a:gd name="T88" fmla="*/ 2 w 706"/>
                <a:gd name="T89" fmla="*/ 1 h 840"/>
                <a:gd name="T90" fmla="*/ 2 w 706"/>
                <a:gd name="T91" fmla="*/ 1 h 840"/>
                <a:gd name="T92" fmla="*/ 1 w 706"/>
                <a:gd name="T93" fmla="*/ 1 h 840"/>
                <a:gd name="T94" fmla="*/ 1 w 706"/>
                <a:gd name="T95" fmla="*/ 1 h 840"/>
                <a:gd name="T96" fmla="*/ 1 w 706"/>
                <a:gd name="T97" fmla="*/ 0 h 840"/>
                <a:gd name="T98" fmla="*/ 1 w 706"/>
                <a:gd name="T99" fmla="*/ 0 h 840"/>
                <a:gd name="T100" fmla="*/ 1 w 706"/>
                <a:gd name="T101" fmla="*/ 0 h 840"/>
                <a:gd name="T102" fmla="*/ 1 w 706"/>
                <a:gd name="T103" fmla="*/ 0 h 840"/>
                <a:gd name="T104" fmla="*/ 1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2 h 397"/>
                <a:gd name="T2" fmla="*/ 0 w 200"/>
                <a:gd name="T3" fmla="*/ 1 h 397"/>
                <a:gd name="T4" fmla="*/ 0 w 200"/>
                <a:gd name="T5" fmla="*/ 1 h 397"/>
                <a:gd name="T6" fmla="*/ 0 w 200"/>
                <a:gd name="T7" fmla="*/ 1 h 397"/>
                <a:gd name="T8" fmla="*/ 0 w 200"/>
                <a:gd name="T9" fmla="*/ 1 h 397"/>
                <a:gd name="T10" fmla="*/ 0 w 200"/>
                <a:gd name="T11" fmla="*/ 0 h 397"/>
                <a:gd name="T12" fmla="*/ 0 w 200"/>
                <a:gd name="T13" fmla="*/ 0 h 397"/>
                <a:gd name="T14" fmla="*/ 0 w 200"/>
                <a:gd name="T15" fmla="*/ 0 h 397"/>
                <a:gd name="T16" fmla="*/ 0 w 200"/>
                <a:gd name="T17" fmla="*/ 0 h 397"/>
                <a:gd name="T18" fmla="*/ 0 w 200"/>
                <a:gd name="T19" fmla="*/ 0 h 397"/>
                <a:gd name="T20" fmla="*/ 0 w 200"/>
                <a:gd name="T21" fmla="*/ 0 h 397"/>
                <a:gd name="T22" fmla="*/ 1 w 200"/>
                <a:gd name="T23" fmla="*/ 0 h 397"/>
                <a:gd name="T24" fmla="*/ 1 w 200"/>
                <a:gd name="T25" fmla="*/ 1 h 397"/>
                <a:gd name="T26" fmla="*/ 1 w 200"/>
                <a:gd name="T27" fmla="*/ 1 h 397"/>
                <a:gd name="T28" fmla="*/ 1 w 200"/>
                <a:gd name="T29" fmla="*/ 1 h 397"/>
                <a:gd name="T30" fmla="*/ 1 w 200"/>
                <a:gd name="T31" fmla="*/ 1 h 397"/>
                <a:gd name="T32" fmla="*/ 1 w 200"/>
                <a:gd name="T33" fmla="*/ 2 h 397"/>
                <a:gd name="T34" fmla="*/ 0 w 200"/>
                <a:gd name="T35" fmla="*/ 2 h 397"/>
                <a:gd name="T36" fmla="*/ 0 w 200"/>
                <a:gd name="T37" fmla="*/ 2 h 397"/>
                <a:gd name="T38" fmla="*/ 0 w 200"/>
                <a:gd name="T39" fmla="*/ 1 h 397"/>
                <a:gd name="T40" fmla="*/ 0 w 200"/>
                <a:gd name="T41" fmla="*/ 1 h 397"/>
                <a:gd name="T42" fmla="*/ 1 w 200"/>
                <a:gd name="T43" fmla="*/ 1 h 397"/>
                <a:gd name="T44" fmla="*/ 0 w 200"/>
                <a:gd name="T45" fmla="*/ 1 h 397"/>
                <a:gd name="T46" fmla="*/ 0 w 200"/>
                <a:gd name="T47" fmla="*/ 1 h 397"/>
                <a:gd name="T48" fmla="*/ 0 w 200"/>
                <a:gd name="T49" fmla="*/ 1 h 397"/>
                <a:gd name="T50" fmla="*/ 0 w 200"/>
                <a:gd name="T51" fmla="*/ 0 h 397"/>
                <a:gd name="T52" fmla="*/ 0 w 200"/>
                <a:gd name="T53" fmla="*/ 0 h 397"/>
                <a:gd name="T54" fmla="*/ 0 w 200"/>
                <a:gd name="T55" fmla="*/ 0 h 397"/>
                <a:gd name="T56" fmla="*/ 0 w 200"/>
                <a:gd name="T57" fmla="*/ 0 h 397"/>
                <a:gd name="T58" fmla="*/ 0 w 200"/>
                <a:gd name="T59" fmla="*/ 0 h 397"/>
                <a:gd name="T60" fmla="*/ 0 w 200"/>
                <a:gd name="T61" fmla="*/ 0 h 397"/>
                <a:gd name="T62" fmla="*/ 0 w 200"/>
                <a:gd name="T63" fmla="*/ 1 h 397"/>
                <a:gd name="T64" fmla="*/ 0 w 200"/>
                <a:gd name="T65" fmla="*/ 1 h 397"/>
                <a:gd name="T66" fmla="*/ 0 w 200"/>
                <a:gd name="T67" fmla="*/ 1 h 397"/>
                <a:gd name="T68" fmla="*/ 0 w 200"/>
                <a:gd name="T69" fmla="*/ 1 h 397"/>
                <a:gd name="T70" fmla="*/ 0 w 200"/>
                <a:gd name="T71" fmla="*/ 2 h 397"/>
                <a:gd name="T72" fmla="*/ 0 w 200"/>
                <a:gd name="T73" fmla="*/ 2 h 397"/>
                <a:gd name="T74" fmla="*/ 0 w 200"/>
                <a:gd name="T75" fmla="*/ 2 h 397"/>
                <a:gd name="T76" fmla="*/ 0 w 200"/>
                <a:gd name="T77" fmla="*/ 2 h 397"/>
                <a:gd name="T78" fmla="*/ 0 w 200"/>
                <a:gd name="T79" fmla="*/ 2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0 w 47"/>
                <a:gd name="T1" fmla="*/ 0 h 278"/>
                <a:gd name="T2" fmla="*/ 0 w 47"/>
                <a:gd name="T3" fmla="*/ 0 h 278"/>
                <a:gd name="T4" fmla="*/ 0 w 47"/>
                <a:gd name="T5" fmla="*/ 1 h 278"/>
                <a:gd name="T6" fmla="*/ 0 w 47"/>
                <a:gd name="T7" fmla="*/ 1 h 278"/>
                <a:gd name="T8" fmla="*/ 0 w 47"/>
                <a:gd name="T9" fmla="*/ 1 h 278"/>
                <a:gd name="T10" fmla="*/ 0 w 47"/>
                <a:gd name="T11" fmla="*/ 0 h 278"/>
                <a:gd name="T12" fmla="*/ 0 w 47"/>
                <a:gd name="T13" fmla="*/ 0 h 278"/>
                <a:gd name="T14" fmla="*/ 0 w 47"/>
                <a:gd name="T15" fmla="*/ 0 h 278"/>
                <a:gd name="T16" fmla="*/ 0 w 47"/>
                <a:gd name="T17" fmla="*/ 0 h 278"/>
                <a:gd name="T18" fmla="*/ 0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1 h 386"/>
                <a:gd name="T2" fmla="*/ 0 w 242"/>
                <a:gd name="T3" fmla="*/ 0 h 386"/>
                <a:gd name="T4" fmla="*/ 0 w 242"/>
                <a:gd name="T5" fmla="*/ 0 h 386"/>
                <a:gd name="T6" fmla="*/ 0 w 242"/>
                <a:gd name="T7" fmla="*/ 0 h 386"/>
                <a:gd name="T8" fmla="*/ 0 w 242"/>
                <a:gd name="T9" fmla="*/ 0 h 386"/>
                <a:gd name="T10" fmla="*/ 0 w 242"/>
                <a:gd name="T11" fmla="*/ 0 h 386"/>
                <a:gd name="T12" fmla="*/ 0 w 242"/>
                <a:gd name="T13" fmla="*/ 0 h 386"/>
                <a:gd name="T14" fmla="*/ 1 w 242"/>
                <a:gd name="T15" fmla="*/ 0 h 386"/>
                <a:gd name="T16" fmla="*/ 1 w 242"/>
                <a:gd name="T17" fmla="*/ 0 h 386"/>
                <a:gd name="T18" fmla="*/ 1 w 242"/>
                <a:gd name="T19" fmla="*/ 0 h 386"/>
                <a:gd name="T20" fmla="*/ 1 w 242"/>
                <a:gd name="T21" fmla="*/ 0 h 386"/>
                <a:gd name="T22" fmla="*/ 1 w 242"/>
                <a:gd name="T23" fmla="*/ 0 h 386"/>
                <a:gd name="T24" fmla="*/ 1 w 242"/>
                <a:gd name="T25" fmla="*/ 1 h 386"/>
                <a:gd name="T26" fmla="*/ 1 w 242"/>
                <a:gd name="T27" fmla="*/ 1 h 386"/>
                <a:gd name="T28" fmla="*/ 1 w 242"/>
                <a:gd name="T29" fmla="*/ 1 h 386"/>
                <a:gd name="T30" fmla="*/ 1 w 242"/>
                <a:gd name="T31" fmla="*/ 1 h 386"/>
                <a:gd name="T32" fmla="*/ 1 w 242"/>
                <a:gd name="T33" fmla="*/ 2 h 386"/>
                <a:gd name="T34" fmla="*/ 0 w 242"/>
                <a:gd name="T35" fmla="*/ 2 h 386"/>
                <a:gd name="T36" fmla="*/ 0 w 242"/>
                <a:gd name="T37" fmla="*/ 2 h 386"/>
                <a:gd name="T38" fmla="*/ 0 w 242"/>
                <a:gd name="T39" fmla="*/ 2 h 386"/>
                <a:gd name="T40" fmla="*/ 0 w 242"/>
                <a:gd name="T41" fmla="*/ 1 h 386"/>
                <a:gd name="T42" fmla="*/ 0 w 242"/>
                <a:gd name="T43" fmla="*/ 1 h 386"/>
                <a:gd name="T44" fmla="*/ 0 w 242"/>
                <a:gd name="T45" fmla="*/ 1 h 386"/>
                <a:gd name="T46" fmla="*/ 0 w 242"/>
                <a:gd name="T47" fmla="*/ 1 h 386"/>
                <a:gd name="T48" fmla="*/ 0 w 242"/>
                <a:gd name="T49" fmla="*/ 0 h 386"/>
                <a:gd name="T50" fmla="*/ 0 w 242"/>
                <a:gd name="T51" fmla="*/ 0 h 386"/>
                <a:gd name="T52" fmla="*/ 0 w 242"/>
                <a:gd name="T53" fmla="*/ 0 h 386"/>
                <a:gd name="T54" fmla="*/ 0 w 242"/>
                <a:gd name="T55" fmla="*/ 0 h 386"/>
                <a:gd name="T56" fmla="*/ 0 w 242"/>
                <a:gd name="T57" fmla="*/ 0 h 386"/>
                <a:gd name="T58" fmla="*/ 0 w 242"/>
                <a:gd name="T59" fmla="*/ 0 h 386"/>
                <a:gd name="T60" fmla="*/ 0 w 242"/>
                <a:gd name="T61" fmla="*/ 0 h 386"/>
                <a:gd name="T62" fmla="*/ 0 w 242"/>
                <a:gd name="T63" fmla="*/ 1 h 386"/>
                <a:gd name="T64" fmla="*/ 0 w 242"/>
                <a:gd name="T65" fmla="*/ 1 h 386"/>
                <a:gd name="T66" fmla="*/ 0 w 242"/>
                <a:gd name="T67" fmla="*/ 1 h 386"/>
                <a:gd name="T68" fmla="*/ 0 w 242"/>
                <a:gd name="T69" fmla="*/ 1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0 h 252"/>
                <a:gd name="T2" fmla="*/ 0 w 502"/>
                <a:gd name="T3" fmla="*/ 0 h 252"/>
                <a:gd name="T4" fmla="*/ 0 w 502"/>
                <a:gd name="T5" fmla="*/ 0 h 252"/>
                <a:gd name="T6" fmla="*/ 0 w 502"/>
                <a:gd name="T7" fmla="*/ 1 h 252"/>
                <a:gd name="T8" fmla="*/ 1 w 502"/>
                <a:gd name="T9" fmla="*/ 1 h 252"/>
                <a:gd name="T10" fmla="*/ 1 w 502"/>
                <a:gd name="T11" fmla="*/ 1 h 252"/>
                <a:gd name="T12" fmla="*/ 1 w 502"/>
                <a:gd name="T13" fmla="*/ 1 h 252"/>
                <a:gd name="T14" fmla="*/ 1 w 502"/>
                <a:gd name="T15" fmla="*/ 1 h 252"/>
                <a:gd name="T16" fmla="*/ 2 w 502"/>
                <a:gd name="T17" fmla="*/ 1 h 252"/>
                <a:gd name="T18" fmla="*/ 2 w 502"/>
                <a:gd name="T19" fmla="*/ 1 h 252"/>
                <a:gd name="T20" fmla="*/ 2 w 502"/>
                <a:gd name="T21" fmla="*/ 1 h 252"/>
                <a:gd name="T22" fmla="*/ 2 w 502"/>
                <a:gd name="T23" fmla="*/ 1 h 252"/>
                <a:gd name="T24" fmla="*/ 1 w 502"/>
                <a:gd name="T25" fmla="*/ 1 h 252"/>
                <a:gd name="T26" fmla="*/ 1 w 502"/>
                <a:gd name="T27" fmla="*/ 1 h 252"/>
                <a:gd name="T28" fmla="*/ 1 w 502"/>
                <a:gd name="T29" fmla="*/ 0 h 252"/>
                <a:gd name="T30" fmla="*/ 0 w 502"/>
                <a:gd name="T31" fmla="*/ 0 h 252"/>
                <a:gd name="T32" fmla="*/ 0 w 502"/>
                <a:gd name="T33" fmla="*/ 0 h 252"/>
                <a:gd name="T34" fmla="*/ 0 w 502"/>
                <a:gd name="T35" fmla="*/ 0 h 252"/>
                <a:gd name="T36" fmla="*/ 0 w 502"/>
                <a:gd name="T37" fmla="*/ 0 h 252"/>
                <a:gd name="T38" fmla="*/ 0 w 502"/>
                <a:gd name="T39" fmla="*/ 0 h 252"/>
                <a:gd name="T40" fmla="*/ 0 w 502"/>
                <a:gd name="T41" fmla="*/ 0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0 w 175"/>
                <a:gd name="T3" fmla="*/ 0 h 243"/>
                <a:gd name="T4" fmla="*/ 0 w 175"/>
                <a:gd name="T5" fmla="*/ 0 h 243"/>
                <a:gd name="T6" fmla="*/ 0 w 175"/>
                <a:gd name="T7" fmla="*/ 1 h 243"/>
                <a:gd name="T8" fmla="*/ 0 w 175"/>
                <a:gd name="T9" fmla="*/ 1 h 243"/>
                <a:gd name="T10" fmla="*/ 0 w 175"/>
                <a:gd name="T11" fmla="*/ 1 h 243"/>
                <a:gd name="T12" fmla="*/ 0 w 175"/>
                <a:gd name="T13" fmla="*/ 1 h 243"/>
                <a:gd name="T14" fmla="*/ 1 w 175"/>
                <a:gd name="T15" fmla="*/ 1 h 243"/>
                <a:gd name="T16" fmla="*/ 1 w 175"/>
                <a:gd name="T17" fmla="*/ 1 h 243"/>
                <a:gd name="T18" fmla="*/ 1 w 175"/>
                <a:gd name="T19" fmla="*/ 1 h 243"/>
                <a:gd name="T20" fmla="*/ 1 w 175"/>
                <a:gd name="T21" fmla="*/ 0 h 243"/>
                <a:gd name="T22" fmla="*/ 0 w 175"/>
                <a:gd name="T23" fmla="*/ 0 h 243"/>
                <a:gd name="T24" fmla="*/ 0 w 175"/>
                <a:gd name="T25" fmla="*/ 0 h 243"/>
                <a:gd name="T26" fmla="*/ 0 w 175"/>
                <a:gd name="T27" fmla="*/ 0 h 243"/>
                <a:gd name="T28" fmla="*/ 0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4 w 1013"/>
                <a:gd name="T1" fmla="*/ 2 h 900"/>
                <a:gd name="T2" fmla="*/ 4 w 1013"/>
                <a:gd name="T3" fmla="*/ 1 h 900"/>
                <a:gd name="T4" fmla="*/ 4 w 1013"/>
                <a:gd name="T5" fmla="*/ 1 h 900"/>
                <a:gd name="T6" fmla="*/ 4 w 1013"/>
                <a:gd name="T7" fmla="*/ 0 h 900"/>
                <a:gd name="T8" fmla="*/ 3 w 1013"/>
                <a:gd name="T9" fmla="*/ 0 h 900"/>
                <a:gd name="T10" fmla="*/ 2 w 1013"/>
                <a:gd name="T11" fmla="*/ 0 h 900"/>
                <a:gd name="T12" fmla="*/ 2 w 1013"/>
                <a:gd name="T13" fmla="*/ 0 h 900"/>
                <a:gd name="T14" fmla="*/ 1 w 1013"/>
                <a:gd name="T15" fmla="*/ 0 h 900"/>
                <a:gd name="T16" fmla="*/ 1 w 1013"/>
                <a:gd name="T17" fmla="*/ 0 h 900"/>
                <a:gd name="T18" fmla="*/ 1 w 1013"/>
                <a:gd name="T19" fmla="*/ 1 h 900"/>
                <a:gd name="T20" fmla="*/ 0 w 1013"/>
                <a:gd name="T21" fmla="*/ 1 h 900"/>
                <a:gd name="T22" fmla="*/ 0 w 1013"/>
                <a:gd name="T23" fmla="*/ 1 h 900"/>
                <a:gd name="T24" fmla="*/ 0 w 1013"/>
                <a:gd name="T25" fmla="*/ 2 h 900"/>
                <a:gd name="T26" fmla="*/ 0 w 1013"/>
                <a:gd name="T27" fmla="*/ 2 h 900"/>
                <a:gd name="T28" fmla="*/ 0 w 1013"/>
                <a:gd name="T29" fmla="*/ 3 h 900"/>
                <a:gd name="T30" fmla="*/ 0 w 1013"/>
                <a:gd name="T31" fmla="*/ 3 h 900"/>
                <a:gd name="T32" fmla="*/ 1 w 1013"/>
                <a:gd name="T33" fmla="*/ 3 h 900"/>
                <a:gd name="T34" fmla="*/ 1 w 1013"/>
                <a:gd name="T35" fmla="*/ 4 h 900"/>
                <a:gd name="T36" fmla="*/ 1 w 1013"/>
                <a:gd name="T37" fmla="*/ 4 h 900"/>
                <a:gd name="T38" fmla="*/ 1 w 1013"/>
                <a:gd name="T39" fmla="*/ 4 h 900"/>
                <a:gd name="T40" fmla="*/ 0 w 1013"/>
                <a:gd name="T41" fmla="*/ 3 h 900"/>
                <a:gd name="T42" fmla="*/ 0 w 1013"/>
                <a:gd name="T43" fmla="*/ 3 h 900"/>
                <a:gd name="T44" fmla="*/ 0 w 1013"/>
                <a:gd name="T45" fmla="*/ 2 h 900"/>
                <a:gd name="T46" fmla="*/ 0 w 1013"/>
                <a:gd name="T47" fmla="*/ 2 h 900"/>
                <a:gd name="T48" fmla="*/ 0 w 1013"/>
                <a:gd name="T49" fmla="*/ 2 h 900"/>
                <a:gd name="T50" fmla="*/ 0 w 1013"/>
                <a:gd name="T51" fmla="*/ 1 h 900"/>
                <a:gd name="T52" fmla="*/ 0 w 1013"/>
                <a:gd name="T53" fmla="*/ 1 h 900"/>
                <a:gd name="T54" fmla="*/ 1 w 1013"/>
                <a:gd name="T55" fmla="*/ 1 h 900"/>
                <a:gd name="T56" fmla="*/ 1 w 1013"/>
                <a:gd name="T57" fmla="*/ 0 h 900"/>
                <a:gd name="T58" fmla="*/ 1 w 1013"/>
                <a:gd name="T59" fmla="*/ 0 h 900"/>
                <a:gd name="T60" fmla="*/ 2 w 1013"/>
                <a:gd name="T61" fmla="*/ 0 h 900"/>
                <a:gd name="T62" fmla="*/ 2 w 1013"/>
                <a:gd name="T63" fmla="*/ 0 h 900"/>
                <a:gd name="T64" fmla="*/ 3 w 1013"/>
                <a:gd name="T65" fmla="*/ 0 h 900"/>
                <a:gd name="T66" fmla="*/ 4 w 1013"/>
                <a:gd name="T67" fmla="*/ 0 h 900"/>
                <a:gd name="T68" fmla="*/ 4 w 1013"/>
                <a:gd name="T69" fmla="*/ 1 h 900"/>
                <a:gd name="T70" fmla="*/ 4 w 1013"/>
                <a:gd name="T71" fmla="*/ 1 h 900"/>
                <a:gd name="T72" fmla="*/ 4 w 1013"/>
                <a:gd name="T73" fmla="*/ 2 h 900"/>
                <a:gd name="T74" fmla="*/ 4 w 1013"/>
                <a:gd name="T75" fmla="*/ 2 h 900"/>
                <a:gd name="T76" fmla="*/ 4 w 1013"/>
                <a:gd name="T77" fmla="*/ 2 h 900"/>
                <a:gd name="T78" fmla="*/ 4 w 1013"/>
                <a:gd name="T79" fmla="*/ 2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1 w 180"/>
                <a:gd name="T1" fmla="*/ 0 h 193"/>
                <a:gd name="T2" fmla="*/ 0 w 180"/>
                <a:gd name="T3" fmla="*/ 0 h 193"/>
                <a:gd name="T4" fmla="*/ 0 w 180"/>
                <a:gd name="T5" fmla="*/ 0 h 193"/>
                <a:gd name="T6" fmla="*/ 0 w 180"/>
                <a:gd name="T7" fmla="*/ 1 h 193"/>
                <a:gd name="T8" fmla="*/ 0 w 180"/>
                <a:gd name="T9" fmla="*/ 1 h 193"/>
                <a:gd name="T10" fmla="*/ 0 w 180"/>
                <a:gd name="T11" fmla="*/ 1 h 193"/>
                <a:gd name="T12" fmla="*/ 0 w 180"/>
                <a:gd name="T13" fmla="*/ 0 h 193"/>
                <a:gd name="T14" fmla="*/ 0 w 180"/>
                <a:gd name="T15" fmla="*/ 0 h 193"/>
                <a:gd name="T16" fmla="*/ 1 w 180"/>
                <a:gd name="T17" fmla="*/ 0 h 193"/>
                <a:gd name="T18" fmla="*/ 0 w 180"/>
                <a:gd name="T19" fmla="*/ 1 h 193"/>
                <a:gd name="T20" fmla="*/ 1 w 180"/>
                <a:gd name="T21" fmla="*/ 0 h 193"/>
                <a:gd name="T22" fmla="*/ 1 w 180"/>
                <a:gd name="T23" fmla="*/ 0 h 193"/>
                <a:gd name="T24" fmla="*/ 1 w 180"/>
                <a:gd name="T25" fmla="*/ 0 h 193"/>
                <a:gd name="T26" fmla="*/ 1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0 w 48"/>
                <a:gd name="T3" fmla="*/ 0 h 11"/>
                <a:gd name="T4" fmla="*/ 0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0 w 200"/>
                <a:gd name="T1" fmla="*/ 0 h 198"/>
                <a:gd name="T2" fmla="*/ 0 w 200"/>
                <a:gd name="T3" fmla="*/ 0 h 198"/>
                <a:gd name="T4" fmla="*/ 0 w 200"/>
                <a:gd name="T5" fmla="*/ 0 h 198"/>
                <a:gd name="T6" fmla="*/ 0 w 200"/>
                <a:gd name="T7" fmla="*/ 1 h 198"/>
                <a:gd name="T8" fmla="*/ 0 w 200"/>
                <a:gd name="T9" fmla="*/ 1 h 198"/>
                <a:gd name="T10" fmla="*/ 0 w 200"/>
                <a:gd name="T11" fmla="*/ 1 h 198"/>
                <a:gd name="T12" fmla="*/ 0 w 200"/>
                <a:gd name="T13" fmla="*/ 1 h 198"/>
                <a:gd name="T14" fmla="*/ 1 w 200"/>
                <a:gd name="T15" fmla="*/ 1 h 198"/>
                <a:gd name="T16" fmla="*/ 1 w 200"/>
                <a:gd name="T17" fmla="*/ 0 h 198"/>
                <a:gd name="T18" fmla="*/ 1 w 200"/>
                <a:gd name="T19" fmla="*/ 0 h 198"/>
                <a:gd name="T20" fmla="*/ 0 w 200"/>
                <a:gd name="T21" fmla="*/ 0 h 198"/>
                <a:gd name="T22" fmla="*/ 0 w 200"/>
                <a:gd name="T23" fmla="*/ 0 h 198"/>
                <a:gd name="T24" fmla="*/ 1 w 200"/>
                <a:gd name="T25" fmla="*/ 0 h 198"/>
                <a:gd name="T26" fmla="*/ 1 w 200"/>
                <a:gd name="T27" fmla="*/ 0 h 198"/>
                <a:gd name="T28" fmla="*/ 1 w 200"/>
                <a:gd name="T29" fmla="*/ 1 h 198"/>
                <a:gd name="T30" fmla="*/ 0 w 200"/>
                <a:gd name="T31" fmla="*/ 0 h 198"/>
                <a:gd name="T32" fmla="*/ 0 w 200"/>
                <a:gd name="T33" fmla="*/ 1 h 198"/>
                <a:gd name="T34" fmla="*/ 0 w 200"/>
                <a:gd name="T35" fmla="*/ 1 h 198"/>
                <a:gd name="T36" fmla="*/ 0 w 200"/>
                <a:gd name="T37" fmla="*/ 1 h 198"/>
                <a:gd name="T38" fmla="*/ 0 w 200"/>
                <a:gd name="T39" fmla="*/ 0 h 198"/>
                <a:gd name="T40" fmla="*/ 0 w 200"/>
                <a:gd name="T41" fmla="*/ 0 h 198"/>
                <a:gd name="T42" fmla="*/ 0 w 200"/>
                <a:gd name="T43" fmla="*/ 0 h 198"/>
                <a:gd name="T44" fmla="*/ 0 w 200"/>
                <a:gd name="T45" fmla="*/ 0 h 198"/>
                <a:gd name="T46" fmla="*/ 0 w 200"/>
                <a:gd name="T47" fmla="*/ 0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0 w 69"/>
                <a:gd name="T3" fmla="*/ 0 h 44"/>
                <a:gd name="T4" fmla="*/ 0 w 69"/>
                <a:gd name="T5" fmla="*/ 0 h 44"/>
                <a:gd name="T6" fmla="*/ 0 w 69"/>
                <a:gd name="T7" fmla="*/ 0 h 44"/>
                <a:gd name="T8" fmla="*/ 0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1 w 272"/>
                <a:gd name="T1" fmla="*/ 0 h 259"/>
                <a:gd name="T2" fmla="*/ 0 w 272"/>
                <a:gd name="T3" fmla="*/ 0 h 259"/>
                <a:gd name="T4" fmla="*/ 0 w 272"/>
                <a:gd name="T5" fmla="*/ 0 h 259"/>
                <a:gd name="T6" fmla="*/ 0 w 272"/>
                <a:gd name="T7" fmla="*/ 1 h 259"/>
                <a:gd name="T8" fmla="*/ 0 w 272"/>
                <a:gd name="T9" fmla="*/ 1 h 259"/>
                <a:gd name="T10" fmla="*/ 0 w 272"/>
                <a:gd name="T11" fmla="*/ 1 h 259"/>
                <a:gd name="T12" fmla="*/ 1 w 272"/>
                <a:gd name="T13" fmla="*/ 1 h 259"/>
                <a:gd name="T14" fmla="*/ 1 w 272"/>
                <a:gd name="T15" fmla="*/ 1 h 259"/>
                <a:gd name="T16" fmla="*/ 1 w 272"/>
                <a:gd name="T17" fmla="*/ 0 h 259"/>
                <a:gd name="T18" fmla="*/ 1 w 272"/>
                <a:gd name="T19" fmla="*/ 0 h 259"/>
                <a:gd name="T20" fmla="*/ 1 w 272"/>
                <a:gd name="T21" fmla="*/ 0 h 259"/>
                <a:gd name="T22" fmla="*/ 1 w 272"/>
                <a:gd name="T23" fmla="*/ 0 h 259"/>
                <a:gd name="T24" fmla="*/ 1 w 272"/>
                <a:gd name="T25" fmla="*/ 1 h 259"/>
                <a:gd name="T26" fmla="*/ 1 w 272"/>
                <a:gd name="T27" fmla="*/ 1 h 259"/>
                <a:gd name="T28" fmla="*/ 0 w 272"/>
                <a:gd name="T29" fmla="*/ 1 h 259"/>
                <a:gd name="T30" fmla="*/ 0 w 272"/>
                <a:gd name="T31" fmla="*/ 1 h 259"/>
                <a:gd name="T32" fmla="*/ 0 w 272"/>
                <a:gd name="T33" fmla="*/ 1 h 259"/>
                <a:gd name="T34" fmla="*/ 0 w 272"/>
                <a:gd name="T35" fmla="*/ 0 h 259"/>
                <a:gd name="T36" fmla="*/ 0 w 272"/>
                <a:gd name="T37" fmla="*/ 0 h 259"/>
                <a:gd name="T38" fmla="*/ 1 w 272"/>
                <a:gd name="T39" fmla="*/ 0 h 259"/>
                <a:gd name="T40" fmla="*/ 1 w 272"/>
                <a:gd name="T41" fmla="*/ 0 h 259"/>
                <a:gd name="T42" fmla="*/ 1 w 272"/>
                <a:gd name="T43" fmla="*/ 0 h 259"/>
                <a:gd name="T44" fmla="*/ 1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0 w 18"/>
                <a:gd name="T3" fmla="*/ 0 h 83"/>
                <a:gd name="T4" fmla="*/ 0 w 18"/>
                <a:gd name="T5" fmla="*/ 0 h 83"/>
                <a:gd name="T6" fmla="*/ 0 w 18"/>
                <a:gd name="T7" fmla="*/ 0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0 w 185"/>
                <a:gd name="T1" fmla="*/ 0 h 169"/>
                <a:gd name="T2" fmla="*/ 0 w 185"/>
                <a:gd name="T3" fmla="*/ 0 h 169"/>
                <a:gd name="T4" fmla="*/ 0 w 185"/>
                <a:gd name="T5" fmla="*/ 0 h 169"/>
                <a:gd name="T6" fmla="*/ 0 w 185"/>
                <a:gd name="T7" fmla="*/ 0 h 169"/>
                <a:gd name="T8" fmla="*/ 0 w 185"/>
                <a:gd name="T9" fmla="*/ 1 h 169"/>
                <a:gd name="T10" fmla="*/ 0 w 185"/>
                <a:gd name="T11" fmla="*/ 1 h 169"/>
                <a:gd name="T12" fmla="*/ 1 w 185"/>
                <a:gd name="T13" fmla="*/ 1 h 169"/>
                <a:gd name="T14" fmla="*/ 1 w 185"/>
                <a:gd name="T15" fmla="*/ 0 h 169"/>
                <a:gd name="T16" fmla="*/ 1 w 185"/>
                <a:gd name="T17" fmla="*/ 0 h 169"/>
                <a:gd name="T18" fmla="*/ 1 w 185"/>
                <a:gd name="T19" fmla="*/ 0 h 169"/>
                <a:gd name="T20" fmla="*/ 0 w 185"/>
                <a:gd name="T21" fmla="*/ 0 h 169"/>
                <a:gd name="T22" fmla="*/ 1 w 185"/>
                <a:gd name="T23" fmla="*/ 0 h 169"/>
                <a:gd name="T24" fmla="*/ 0 w 185"/>
                <a:gd name="T25" fmla="*/ 0 h 169"/>
                <a:gd name="T26" fmla="*/ 0 w 185"/>
                <a:gd name="T27" fmla="*/ 1 h 169"/>
                <a:gd name="T28" fmla="*/ 0 w 185"/>
                <a:gd name="T29" fmla="*/ 0 h 169"/>
                <a:gd name="T30" fmla="*/ 0 w 185"/>
                <a:gd name="T31" fmla="*/ 1 h 169"/>
                <a:gd name="T32" fmla="*/ 0 w 185"/>
                <a:gd name="T33" fmla="*/ 0 h 169"/>
                <a:gd name="T34" fmla="*/ 0 w 185"/>
                <a:gd name="T35" fmla="*/ 0 h 169"/>
                <a:gd name="T36" fmla="*/ 0 w 185"/>
                <a:gd name="T37" fmla="*/ 0 h 169"/>
                <a:gd name="T38" fmla="*/ 0 w 185"/>
                <a:gd name="T39" fmla="*/ 0 h 169"/>
                <a:gd name="T40" fmla="*/ 0 w 185"/>
                <a:gd name="T41" fmla="*/ 0 h 169"/>
                <a:gd name="T42" fmla="*/ 0 w 185"/>
                <a:gd name="T43" fmla="*/ 0 h 169"/>
                <a:gd name="T44" fmla="*/ 0 w 185"/>
                <a:gd name="T45" fmla="*/ 0 h 169"/>
                <a:gd name="T46" fmla="*/ 0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0 w 25"/>
                <a:gd name="T3" fmla="*/ 0 h 50"/>
                <a:gd name="T4" fmla="*/ 0 w 25"/>
                <a:gd name="T5" fmla="*/ 0 h 50"/>
                <a:gd name="T6" fmla="*/ 0 w 25"/>
                <a:gd name="T7" fmla="*/ 0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0 w 145"/>
                <a:gd name="T1" fmla="*/ 0 h 125"/>
                <a:gd name="T2" fmla="*/ 0 w 145"/>
                <a:gd name="T3" fmla="*/ 0 h 125"/>
                <a:gd name="T4" fmla="*/ 0 w 145"/>
                <a:gd name="T5" fmla="*/ 0 h 125"/>
                <a:gd name="T6" fmla="*/ 0 w 145"/>
                <a:gd name="T7" fmla="*/ 0 h 125"/>
                <a:gd name="T8" fmla="*/ 0 w 145"/>
                <a:gd name="T9" fmla="*/ 0 h 125"/>
                <a:gd name="T10" fmla="*/ 0 w 145"/>
                <a:gd name="T11" fmla="*/ 0 h 125"/>
                <a:gd name="T12" fmla="*/ 0 w 145"/>
                <a:gd name="T13" fmla="*/ 0 h 125"/>
                <a:gd name="T14" fmla="*/ 1 w 145"/>
                <a:gd name="T15" fmla="*/ 0 h 125"/>
                <a:gd name="T16" fmla="*/ 1 w 145"/>
                <a:gd name="T17" fmla="*/ 0 h 125"/>
                <a:gd name="T18" fmla="*/ 0 w 145"/>
                <a:gd name="T19" fmla="*/ 0 h 125"/>
                <a:gd name="T20" fmla="*/ 0 w 145"/>
                <a:gd name="T21" fmla="*/ 1 h 125"/>
                <a:gd name="T22" fmla="*/ 0 w 145"/>
                <a:gd name="T23" fmla="*/ 0 h 125"/>
                <a:gd name="T24" fmla="*/ 0 w 145"/>
                <a:gd name="T25" fmla="*/ 0 h 125"/>
                <a:gd name="T26" fmla="*/ 0 w 145"/>
                <a:gd name="T27" fmla="*/ 1 h 125"/>
                <a:gd name="T28" fmla="*/ 0 w 145"/>
                <a:gd name="T29" fmla="*/ 1 h 125"/>
                <a:gd name="T30" fmla="*/ 0 w 145"/>
                <a:gd name="T31" fmla="*/ 0 h 125"/>
                <a:gd name="T32" fmla="*/ 0 w 145"/>
                <a:gd name="T33" fmla="*/ 0 h 125"/>
                <a:gd name="T34" fmla="*/ 0 w 145"/>
                <a:gd name="T35" fmla="*/ 0 h 125"/>
                <a:gd name="T36" fmla="*/ 0 w 145"/>
                <a:gd name="T37" fmla="*/ 0 h 125"/>
                <a:gd name="T38" fmla="*/ 0 w 145"/>
                <a:gd name="T39" fmla="*/ 0 h 125"/>
                <a:gd name="T40" fmla="*/ 0 w 145"/>
                <a:gd name="T41" fmla="*/ 0 h 125"/>
                <a:gd name="T42" fmla="*/ 0 w 145"/>
                <a:gd name="T43" fmla="*/ 0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0 w 76"/>
                <a:gd name="T3" fmla="*/ 0 h 21"/>
                <a:gd name="T4" fmla="*/ 0 w 76"/>
                <a:gd name="T5" fmla="*/ 0 h 21"/>
                <a:gd name="T6" fmla="*/ 0 w 76"/>
                <a:gd name="T7" fmla="*/ 0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1 w 129"/>
                <a:gd name="T7" fmla="*/ 0 h 49"/>
                <a:gd name="T8" fmla="*/ 1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0 w 189"/>
                <a:gd name="T1" fmla="*/ 0 h 203"/>
                <a:gd name="T2" fmla="*/ 0 w 189"/>
                <a:gd name="T3" fmla="*/ 0 h 203"/>
                <a:gd name="T4" fmla="*/ 0 w 189"/>
                <a:gd name="T5" fmla="*/ 0 h 203"/>
                <a:gd name="T6" fmla="*/ 0 w 189"/>
                <a:gd name="T7" fmla="*/ 1 h 203"/>
                <a:gd name="T8" fmla="*/ 0 w 189"/>
                <a:gd name="T9" fmla="*/ 1 h 203"/>
                <a:gd name="T10" fmla="*/ 0 w 189"/>
                <a:gd name="T11" fmla="*/ 1 h 203"/>
                <a:gd name="T12" fmla="*/ 0 w 189"/>
                <a:gd name="T13" fmla="*/ 1 h 203"/>
                <a:gd name="T14" fmla="*/ 1 w 189"/>
                <a:gd name="T15" fmla="*/ 1 h 203"/>
                <a:gd name="T16" fmla="*/ 1 w 189"/>
                <a:gd name="T17" fmla="*/ 0 h 203"/>
                <a:gd name="T18" fmla="*/ 1 w 189"/>
                <a:gd name="T19" fmla="*/ 0 h 203"/>
                <a:gd name="T20" fmla="*/ 0 w 189"/>
                <a:gd name="T21" fmla="*/ 0 h 203"/>
                <a:gd name="T22" fmla="*/ 0 w 189"/>
                <a:gd name="T23" fmla="*/ 0 h 203"/>
                <a:gd name="T24" fmla="*/ 1 w 189"/>
                <a:gd name="T25" fmla="*/ 0 h 203"/>
                <a:gd name="T26" fmla="*/ 1 w 189"/>
                <a:gd name="T27" fmla="*/ 0 h 203"/>
                <a:gd name="T28" fmla="*/ 1 w 189"/>
                <a:gd name="T29" fmla="*/ 1 h 203"/>
                <a:gd name="T30" fmla="*/ 0 w 189"/>
                <a:gd name="T31" fmla="*/ 1 h 203"/>
                <a:gd name="T32" fmla="*/ 0 w 189"/>
                <a:gd name="T33" fmla="*/ 1 h 203"/>
                <a:gd name="T34" fmla="*/ 0 w 189"/>
                <a:gd name="T35" fmla="*/ 1 h 203"/>
                <a:gd name="T36" fmla="*/ 0 w 189"/>
                <a:gd name="T37" fmla="*/ 1 h 203"/>
                <a:gd name="T38" fmla="*/ 0 w 189"/>
                <a:gd name="T39" fmla="*/ 0 h 203"/>
                <a:gd name="T40" fmla="*/ 0 w 189"/>
                <a:gd name="T41" fmla="*/ 0 h 203"/>
                <a:gd name="T42" fmla="*/ 0 w 189"/>
                <a:gd name="T43" fmla="*/ 0 h 203"/>
                <a:gd name="T44" fmla="*/ 0 w 189"/>
                <a:gd name="T45" fmla="*/ 0 h 203"/>
                <a:gd name="T46" fmla="*/ 0 w 189"/>
                <a:gd name="T47" fmla="*/ 0 h 203"/>
                <a:gd name="T48" fmla="*/ 0 w 189"/>
                <a:gd name="T49" fmla="*/ 0 h 203"/>
                <a:gd name="T50" fmla="*/ 0 w 189"/>
                <a:gd name="T51" fmla="*/ 0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0 w 32"/>
                <a:gd name="T3" fmla="*/ 0 h 55"/>
                <a:gd name="T4" fmla="*/ 0 w 32"/>
                <a:gd name="T5" fmla="*/ 0 h 55"/>
                <a:gd name="T6" fmla="*/ 0 w 32"/>
                <a:gd name="T7" fmla="*/ 0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1 w 251"/>
                <a:gd name="T1" fmla="*/ 0 h 245"/>
                <a:gd name="T2" fmla="*/ 0 w 251"/>
                <a:gd name="T3" fmla="*/ 0 h 245"/>
                <a:gd name="T4" fmla="*/ 0 w 251"/>
                <a:gd name="T5" fmla="*/ 0 h 245"/>
                <a:gd name="T6" fmla="*/ 0 w 251"/>
                <a:gd name="T7" fmla="*/ 0 h 245"/>
                <a:gd name="T8" fmla="*/ 0 w 251"/>
                <a:gd name="T9" fmla="*/ 1 h 245"/>
                <a:gd name="T10" fmla="*/ 0 w 251"/>
                <a:gd name="T11" fmla="*/ 1 h 245"/>
                <a:gd name="T12" fmla="*/ 0 w 251"/>
                <a:gd name="T13" fmla="*/ 1 h 245"/>
                <a:gd name="T14" fmla="*/ 1 w 251"/>
                <a:gd name="T15" fmla="*/ 1 h 245"/>
                <a:gd name="T16" fmla="*/ 1 w 251"/>
                <a:gd name="T17" fmla="*/ 1 h 245"/>
                <a:gd name="T18" fmla="*/ 1 w 251"/>
                <a:gd name="T19" fmla="*/ 0 h 245"/>
                <a:gd name="T20" fmla="*/ 1 w 251"/>
                <a:gd name="T21" fmla="*/ 0 h 245"/>
                <a:gd name="T22" fmla="*/ 1 w 251"/>
                <a:gd name="T23" fmla="*/ 1 h 245"/>
                <a:gd name="T24" fmla="*/ 1 w 251"/>
                <a:gd name="T25" fmla="*/ 1 h 245"/>
                <a:gd name="T26" fmla="*/ 0 w 251"/>
                <a:gd name="T27" fmla="*/ 1 h 245"/>
                <a:gd name="T28" fmla="*/ 0 w 251"/>
                <a:gd name="T29" fmla="*/ 1 h 245"/>
                <a:gd name="T30" fmla="*/ 0 w 251"/>
                <a:gd name="T31" fmla="*/ 1 h 245"/>
                <a:gd name="T32" fmla="*/ 0 w 251"/>
                <a:gd name="T33" fmla="*/ 0 h 245"/>
                <a:gd name="T34" fmla="*/ 0 w 251"/>
                <a:gd name="T35" fmla="*/ 0 h 245"/>
                <a:gd name="T36" fmla="*/ 0 w 251"/>
                <a:gd name="T37" fmla="*/ 0 h 245"/>
                <a:gd name="T38" fmla="*/ 1 w 251"/>
                <a:gd name="T39" fmla="*/ 0 h 245"/>
                <a:gd name="T40" fmla="*/ 1 w 251"/>
                <a:gd name="T41" fmla="*/ 0 h 245"/>
                <a:gd name="T42" fmla="*/ 1 w 251"/>
                <a:gd name="T43" fmla="*/ 0 h 245"/>
                <a:gd name="T44" fmla="*/ 1 w 251"/>
                <a:gd name="T45" fmla="*/ 0 h 245"/>
                <a:gd name="T46" fmla="*/ 1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0 w 17"/>
                <a:gd name="T1" fmla="*/ 0 h 99"/>
                <a:gd name="T2" fmla="*/ 0 w 17"/>
                <a:gd name="T3" fmla="*/ 0 h 99"/>
                <a:gd name="T4" fmla="*/ 0 w 17"/>
                <a:gd name="T5" fmla="*/ 0 h 99"/>
                <a:gd name="T6" fmla="*/ 0 w 17"/>
                <a:gd name="T7" fmla="*/ 0 h 99"/>
                <a:gd name="T8" fmla="*/ 0 w 17"/>
                <a:gd name="T9" fmla="*/ 0 h 99"/>
                <a:gd name="T10" fmla="*/ 0 w 17"/>
                <a:gd name="T11" fmla="*/ 0 h 99"/>
                <a:gd name="T12" fmla="*/ 0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2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068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TextBox 138"/>
          <p:cNvSpPr txBox="1">
            <a:spLocks noChangeArrowheads="1"/>
          </p:cNvSpPr>
          <p:nvPr/>
        </p:nvSpPr>
        <p:spPr bwMode="auto">
          <a:xfrm>
            <a:off x="381000" y="5029200"/>
            <a:ext cx="3429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CN" sz="2500" b="1" i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Merlin:</a:t>
            </a:r>
            <a:r>
              <a:rPr lang="en-US" altLang="zh-CN" sz="2500" i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 </a:t>
            </a:r>
            <a:r>
              <a:rPr lang="en-US" altLang="zh-CN" sz="2500" i="1" dirty="0">
                <a:latin typeface="Calibri" pitchFamily="34" charset="0"/>
                <a:ea typeface="宋体" charset="-122"/>
              </a:rPr>
              <a:t>Omniscient but untrustworthy wizard</a:t>
            </a:r>
            <a:endParaRPr lang="en-US" altLang="zh-CN" sz="2500" b="1" i="1" dirty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34" name="TextBox 146"/>
          <p:cNvSpPr txBox="1">
            <a:spLocks noChangeArrowheads="1"/>
          </p:cNvSpPr>
          <p:nvPr/>
        </p:nvSpPr>
        <p:spPr bwMode="auto">
          <a:xfrm>
            <a:off x="5486400" y="5029200"/>
            <a:ext cx="3429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CN" sz="2500" b="1" i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Arthur:</a:t>
            </a:r>
            <a:r>
              <a:rPr lang="en-US" altLang="zh-CN" sz="2500" i="1" dirty="0">
                <a:latin typeface="Calibri" pitchFamily="34" charset="0"/>
                <a:ea typeface="宋体" charset="-122"/>
              </a:rPr>
              <a:t> Skeptical, polynomial-time king</a:t>
            </a:r>
            <a:endParaRPr lang="en-US" altLang="zh-CN" sz="2500" b="1" i="1" dirty="0">
              <a:solidFill>
                <a:srgbClr val="7030A0"/>
              </a:solidFill>
              <a:latin typeface="Calibri" pitchFamily="34" charset="0"/>
              <a:ea typeface="宋体" charset="-122"/>
            </a:endParaRPr>
          </a:p>
        </p:txBody>
      </p:sp>
      <p:cxnSp>
        <p:nvCxnSpPr>
          <p:cNvPr id="136" name="直接箭头连接符 135"/>
          <p:cNvCxnSpPr/>
          <p:nvPr/>
        </p:nvCxnSpPr>
        <p:spPr bwMode="auto">
          <a:xfrm flipH="1">
            <a:off x="3657600" y="3971925"/>
            <a:ext cx="2286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3810000" y="288667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008000"/>
                </a:solidFill>
              </a:rPr>
              <a:t>Randomly </a:t>
            </a:r>
            <a:r>
              <a:rPr lang="en-US" altLang="zh-CN" dirty="0" smtClean="0"/>
              <a:t>chooses: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0: Tea to water</a:t>
            </a:r>
          </a:p>
          <a:p>
            <a:r>
              <a:rPr lang="en-US" altLang="zh-CN" dirty="0" smtClean="0"/>
              <a:t>1: Water to tea</a:t>
            </a:r>
            <a:endParaRPr lang="zh-CN" altLang="en-US" dirty="0"/>
          </a:p>
        </p:txBody>
      </p:sp>
      <p:cxnSp>
        <p:nvCxnSpPr>
          <p:cNvPr id="138" name="直接箭头连接符 137"/>
          <p:cNvCxnSpPr/>
          <p:nvPr/>
        </p:nvCxnSpPr>
        <p:spPr bwMode="auto">
          <a:xfrm flipH="1">
            <a:off x="3657600" y="4724400"/>
            <a:ext cx="228600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/>
          </a:ln>
          <a:effectLst/>
        </p:spPr>
      </p:cxnSp>
      <p:sp>
        <p:nvSpPr>
          <p:cNvPr id="139" name="TextBox 138"/>
          <p:cNvSpPr txBox="1"/>
          <p:nvPr/>
        </p:nvSpPr>
        <p:spPr>
          <a:xfrm>
            <a:off x="43434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 or 1</a:t>
            </a:r>
            <a:endParaRPr lang="zh-CN" altLang="en-US" dirty="0"/>
          </a:p>
        </p:txBody>
      </p:sp>
      <p:sp>
        <p:nvSpPr>
          <p:cNvPr id="140" name="圆角矩形标注 139"/>
          <p:cNvSpPr/>
          <p:nvPr/>
        </p:nvSpPr>
        <p:spPr bwMode="auto">
          <a:xfrm>
            <a:off x="6375400" y="2183488"/>
            <a:ext cx="1701800" cy="1241792"/>
          </a:xfrm>
          <a:prstGeom prst="wedgeRoundRectCallout">
            <a:avLst>
              <a:gd name="adj1" fmla="val -76179"/>
              <a:gd name="adj2" fmla="val 48079"/>
              <a:gd name="adj3" fmla="val 16667"/>
            </a:avLst>
          </a:prstGeom>
          <a:solidFill>
            <a:srgbClr val="00800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Repeat many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times to increase confidence.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2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7" grpId="0"/>
      <p:bldP spid="139" grpId="0"/>
      <p:bldP spid="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1762" y="749200"/>
            <a:ext cx="8229600" cy="1143000"/>
          </a:xfrm>
        </p:spPr>
        <p:txBody>
          <a:bodyPr/>
          <a:lstStyle/>
          <a:p>
            <a:r>
              <a:rPr kumimoji="1" lang="en-US" altLang="zh-CN" b="1" dirty="0" smtClean="0">
                <a:solidFill>
                  <a:srgbClr val="000090"/>
                </a:solidFill>
              </a:rPr>
              <a:t>Roadmap</a:t>
            </a:r>
            <a:endParaRPr kumimoji="1" lang="zh-CN" altLang="en-US" b="1" dirty="0">
              <a:solidFill>
                <a:srgbClr val="00009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3305" y="2639891"/>
            <a:ext cx="6462583" cy="3700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 smtClean="0"/>
              <a:t>Interactive proof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/>
              <a:t>Z</a:t>
            </a:r>
            <a:r>
              <a:rPr kumimoji="1" lang="en-US" altLang="zh-CN" sz="2800" dirty="0" smtClean="0"/>
              <a:t>ero-knowledge proof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 smtClean="0"/>
              <a:t>Quantum security and my works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zh-CN" sz="2800" dirty="0" smtClean="0"/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5724"/>
            <a:ext cx="2369114" cy="171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3713727" cy="18150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3745409" cy="1868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271516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008000"/>
                </a:solidFill>
              </a:rPr>
              <a:t>Are they different?</a:t>
            </a:r>
            <a:endParaRPr lang="zh-CN" altLang="en-US" sz="40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19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(except for the No.)</a:t>
            </a:r>
            <a:endParaRPr lang="zh-CN" altLang="en-US" dirty="0"/>
          </a:p>
        </p:txBody>
      </p:sp>
      <p:sp>
        <p:nvSpPr>
          <p:cNvPr id="8" name="圆角矩形 7"/>
          <p:cNvSpPr/>
          <p:nvPr/>
        </p:nvSpPr>
        <p:spPr bwMode="auto">
          <a:xfrm>
            <a:off x="5867400" y="4820251"/>
            <a:ext cx="2133600" cy="9340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/>
              <a:t>Prove this to </a:t>
            </a:r>
            <a:r>
              <a:rPr lang="en-US" altLang="zh-CN" sz="2400" dirty="0" smtClean="0"/>
              <a:t>a blind </a:t>
            </a:r>
            <a:r>
              <a:rPr lang="en-US" altLang="zh-CN" sz="2400" dirty="0"/>
              <a:t>person</a:t>
            </a:r>
            <a:endParaRPr lang="zh-CN" altLang="en-US" sz="2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542" y="847493"/>
            <a:ext cx="704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Another look at the Graph Non-Isomorphism protocol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46665" y="1962461"/>
            <a:ext cx="6172200" cy="3317022"/>
            <a:chOff x="1524000" y="2330450"/>
            <a:chExt cx="6172200" cy="3317022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524000" y="286385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u="sng" smtClean="0">
                  <a:solidFill>
                    <a:srgbClr val="333399"/>
                  </a:solidFill>
                  <a:latin typeface="Comic Sans MS" charset="0"/>
                </a:rPr>
                <a:t>Prover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096000" y="286385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u="sng" dirty="0" smtClean="0">
                  <a:solidFill>
                    <a:srgbClr val="333399"/>
                  </a:solidFill>
                  <a:latin typeface="Comic Sans MS" charset="0"/>
                </a:rPr>
                <a:t>Verifier</a:t>
              </a:r>
              <a:r>
                <a:rPr lang="en-US" altLang="en-US" sz="2400" dirty="0" smtClean="0">
                  <a:solidFill>
                    <a:srgbClr val="333399"/>
                  </a:solidFill>
                  <a:latin typeface="Comic Sans MS" charset="0"/>
                </a:rPr>
                <a:t> 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3124200" y="3625850"/>
              <a:ext cx="25146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3200400" y="4845050"/>
              <a:ext cx="25146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3276600" y="2330450"/>
              <a:ext cx="2209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input: (G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0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, G</a:t>
              </a:r>
              <a:r>
                <a:rPr lang="en-US" altLang="en-US" sz="2400" baseline="-25000" smtClean="0">
                  <a:solidFill>
                    <a:srgbClr val="333399"/>
                  </a:solidFill>
                  <a:latin typeface="Comic Sans MS" charset="0"/>
                </a:rPr>
                <a:t>1</a:t>
              </a:r>
              <a:r>
                <a:rPr lang="en-US" altLang="en-US" sz="2400" smtClean="0">
                  <a:solidFill>
                    <a:srgbClr val="333399"/>
                  </a:solidFill>
                  <a:latin typeface="Comic Sans MS" charset="0"/>
                </a:rPr>
                <a:t>)</a:t>
              </a:r>
            </a:p>
          </p:txBody>
        </p: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rot="10800000" flipV="1">
              <a:off x="2095500" y="2559050"/>
              <a:ext cx="1181100" cy="30480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10"/>
            <p:cNvCxnSpPr>
              <a:cxnSpLocks noChangeShapeType="1"/>
            </p:cNvCxnSpPr>
            <p:nvPr/>
          </p:nvCxnSpPr>
          <p:spPr bwMode="auto">
            <a:xfrm>
              <a:off x="5486400" y="2559050"/>
              <a:ext cx="1333500" cy="304800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6172200" y="3321050"/>
              <a:ext cx="1524000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smtClean="0">
                  <a:latin typeface="Comic Sans MS" charset="0"/>
                </a:rPr>
                <a:t>flip coin c </a:t>
              </a:r>
              <a:r>
                <a:rPr lang="en-US" altLang="en-US" sz="2400" dirty="0" smtClean="0">
                  <a:latin typeface="Comic Sans MS" charset="0"/>
                  <a:sym typeface="Symbol" charset="2"/>
                </a:rPr>
                <a:t> {0,1}; pick random </a:t>
              </a:r>
              <a:r>
                <a:rPr lang="el-GR" altLang="en-US" sz="2400" dirty="0" smtClean="0">
                  <a:latin typeface="Comic Sans MS" charset="0"/>
                  <a:sym typeface="Symbol" charset="2"/>
                </a:rPr>
                <a:t>π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810000" y="3168650"/>
              <a:ext cx="1676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  <a:sym typeface="Symbol" charset="2"/>
                </a:rPr>
                <a:t>H = </a:t>
              </a:r>
              <a:r>
                <a:rPr lang="el-GR" altLang="en-US" sz="2400" smtClean="0">
                  <a:solidFill>
                    <a:srgbClr val="FF0000"/>
                  </a:solidFill>
                  <a:latin typeface="Comic Sans MS" charset="0"/>
                  <a:sym typeface="Symbol" charset="2"/>
                </a:rPr>
                <a:t>π</a:t>
              </a: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  <a:sym typeface="Symbol" charset="2"/>
                </a:rPr>
                <a:t>(G</a:t>
              </a:r>
              <a:r>
                <a:rPr lang="en-US" altLang="en-US" sz="2400" baseline="-25000" smtClean="0">
                  <a:solidFill>
                    <a:srgbClr val="FF0000"/>
                  </a:solidFill>
                  <a:latin typeface="Comic Sans MS" charset="0"/>
                  <a:sym typeface="Symbol" charset="2"/>
                </a:rPr>
                <a:t>c</a:t>
              </a: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  <a:sym typeface="Symbol" charset="2"/>
                </a:rPr>
                <a:t>)</a:t>
              </a:r>
              <a:endParaRPr lang="en-US" altLang="en-US" sz="2400" smtClean="0">
                <a:solidFill>
                  <a:srgbClr val="FF0000"/>
                </a:solidFill>
                <a:latin typeface="Comic Sans MS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600200" y="3749675"/>
              <a:ext cx="152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dirty="0" smtClean="0">
                  <a:latin typeface="Comic Sans MS" charset="0"/>
                </a:rPr>
                <a:t>if H</a:t>
              </a:r>
              <a:r>
                <a:rPr lang="en-US" altLang="en-US" sz="2400" dirty="0" smtClean="0">
                  <a:latin typeface="Comic Sans MS" charset="0"/>
                  <a:sym typeface="Symbol" charset="2"/>
                </a:rPr>
                <a:t>  G</a:t>
              </a:r>
              <a:r>
                <a:rPr lang="en-US" altLang="en-US" sz="2400" baseline="-25000" dirty="0" smtClean="0">
                  <a:latin typeface="Comic Sans MS" charset="0"/>
                  <a:sym typeface="Symbol" charset="2"/>
                </a:rPr>
                <a:t>0</a:t>
              </a:r>
              <a:r>
                <a:rPr lang="en-US" altLang="en-US" sz="2400" dirty="0" smtClean="0">
                  <a:latin typeface="Comic Sans MS" charset="0"/>
                  <a:sym typeface="Symbol" charset="2"/>
                </a:rPr>
                <a:t> r = 0, else r = 1</a:t>
              </a:r>
              <a:endParaRPr lang="el-GR" altLang="en-US" sz="2400" dirty="0" smtClean="0">
                <a:latin typeface="Comic Sans MS" charset="0"/>
                <a:sym typeface="Symbol" charset="2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191000" y="4387850"/>
              <a:ext cx="330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smtClean="0">
                  <a:solidFill>
                    <a:srgbClr val="FF0000"/>
                  </a:solidFill>
                  <a:latin typeface="Comic Sans MS" charset="0"/>
                  <a:sym typeface="Symbol" charset="2"/>
                </a:rPr>
                <a:t>r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6172200" y="4816475"/>
              <a:ext cx="1524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smtClean="0">
                  <a:solidFill>
                    <a:srgbClr val="00B050"/>
                  </a:solidFill>
                  <a:latin typeface="Comic Sans MS" charset="0"/>
                </a:rPr>
                <a:t>accept</a:t>
              </a:r>
              <a:r>
                <a:rPr lang="en-US" altLang="en-US" sz="2400" b="1" dirty="0" smtClean="0">
                  <a:latin typeface="Comic Sans MS" charset="0"/>
                </a:rPr>
                <a:t> </a:t>
              </a:r>
              <a:r>
                <a:rPr lang="en-US" altLang="en-US" sz="2400" b="1" dirty="0" err="1" smtClean="0">
                  <a:latin typeface="Comic Sans MS" charset="0"/>
                </a:rPr>
                <a:t>iff</a:t>
              </a:r>
              <a:r>
                <a:rPr lang="en-US" altLang="en-US" sz="2400" b="1" dirty="0" smtClean="0">
                  <a:latin typeface="Comic Sans MS" charset="0"/>
                </a:rPr>
                <a:t> r = c </a:t>
              </a:r>
              <a:endParaRPr lang="el-GR" altLang="en-US" sz="2400" b="1" dirty="0" smtClean="0">
                <a:latin typeface="Comic Sans MS" charset="0"/>
                <a:sym typeface="Symbol" charset="2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14761" y="5892774"/>
            <a:ext cx="787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*The </a:t>
            </a:r>
            <a:r>
              <a:rPr lang="en-US" dirty="0" smtClean="0"/>
              <a:t>prover just responds with something that the verifier has already 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5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529" y="814039"/>
            <a:ext cx="348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Zero-knowledge proof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678" y="2029520"/>
            <a:ext cx="742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”Proofs </a:t>
            </a:r>
            <a:r>
              <a:rPr lang="en-US" sz="2400" dirty="0"/>
              <a:t>that Y</a:t>
            </a:r>
            <a:r>
              <a:rPr lang="en-US" sz="2400" dirty="0" smtClean="0"/>
              <a:t>ield </a:t>
            </a:r>
            <a:r>
              <a:rPr lang="en-US" sz="2400" dirty="0"/>
              <a:t>Nothing But Their </a:t>
            </a:r>
            <a:r>
              <a:rPr lang="en-US" sz="2400" dirty="0" smtClean="0"/>
              <a:t>Validity” --- </a:t>
            </a:r>
            <a:r>
              <a:rPr lang="en-US" sz="2400" b="1" dirty="0" smtClean="0">
                <a:solidFill>
                  <a:srgbClr val="00B050"/>
                </a:solidFill>
              </a:rPr>
              <a:t>[GMW91]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678" y="3111190"/>
            <a:ext cx="795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particular, the </a:t>
            </a:r>
            <a:r>
              <a:rPr lang="en-US" sz="2400" dirty="0" smtClean="0">
                <a:solidFill>
                  <a:srgbClr val="0070C0"/>
                </a:solidFill>
              </a:rPr>
              <a:t>witness </a:t>
            </a:r>
            <a:r>
              <a:rPr lang="en-US" sz="2400" dirty="0" smtClean="0"/>
              <a:t>is not leaked (witness </a:t>
            </a:r>
            <a:r>
              <a:rPr lang="en-US" sz="2400" smtClean="0"/>
              <a:t>hiding) for NP languages</a:t>
            </a:r>
            <a:endParaRPr lang="en-US" sz="2400" dirty="0"/>
          </a:p>
        </p:txBody>
      </p:sp>
      <p:pic>
        <p:nvPicPr>
          <p:cNvPr id="32770" name="Picture 2" descr="mage result for turing award goldwas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40" y="4342514"/>
            <a:ext cx="2392528" cy="17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mage result for turing a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23" y="4342514"/>
            <a:ext cx="2552130" cy="18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0078" y="6249587"/>
            <a:ext cx="74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Micali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92538" y="6249587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Goldwasser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3071" y="175857"/>
            <a:ext cx="6360346" cy="868363"/>
          </a:xfrm>
        </p:spPr>
        <p:txBody>
          <a:bodyPr>
            <a:normAutofit/>
          </a:bodyPr>
          <a:lstStyle/>
          <a:p>
            <a:pPr algn="l"/>
            <a:r>
              <a:rPr lang="en-US" altLang="zh-CN" sz="2800" b="1" dirty="0" smtClean="0">
                <a:solidFill>
                  <a:srgbClr val="002060"/>
                </a:solidFill>
                <a:latin typeface="Lucida Sans" pitchFamily="34" charset="0"/>
                <a:ea typeface="幼圆" pitchFamily="49" charset="-122"/>
              </a:rPr>
              <a:t>ZK proof for </a:t>
            </a:r>
            <a:r>
              <a:rPr lang="en-US" altLang="zh-CN" sz="28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Graph Isomorphism</a:t>
            </a:r>
            <a:endParaRPr lang="zh-CN" altLang="en-US" sz="2800" b="1" dirty="0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736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000" dirty="0" smtClean="0">
                <a:latin typeface="华文细黑" pitchFamily="2" charset="-122"/>
                <a:ea typeface="华文细黑" pitchFamily="2" charset="-122"/>
              </a:rPr>
              <a:t>Common input: </a:t>
            </a:r>
            <a:r>
              <a:rPr lang="zh-CN" altLang="en-US" sz="2000" dirty="0" smtClean="0">
                <a:latin typeface="华文细黑" pitchFamily="2" charset="-122"/>
                <a:ea typeface="华文细黑" pitchFamily="2" charset="-122"/>
              </a:rPr>
              <a:t> 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G</a:t>
            </a:r>
            <a:r>
              <a:rPr lang="en-US" altLang="zh-CN" sz="2000" baseline="-25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0 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, G</a:t>
            </a:r>
            <a:r>
              <a:rPr lang="en-US" altLang="zh-CN" sz="2000" baseline="-25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1 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(</a:t>
            </a:r>
            <a:r>
              <a:rPr kumimoji="1" lang="en-US" altLang="he-IL" sz="2000" i="1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</a:t>
            </a:r>
            <a:r>
              <a:rPr kumimoji="1" lang="en-US" altLang="zh-CN" sz="2000" i="1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 </a:t>
            </a:r>
            <a:r>
              <a:rPr kumimoji="1"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: 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G</a:t>
            </a:r>
            <a:r>
              <a:rPr lang="en-US" altLang="zh-CN" sz="2000" baseline="-25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0 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~G</a:t>
            </a:r>
            <a:r>
              <a:rPr lang="en-US" altLang="zh-CN" sz="2000" baseline="-25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1 </a:t>
            </a:r>
            <a:r>
              <a:rPr lang="en-US" altLang="zh-CN" sz="2000" dirty="0">
                <a:latin typeface="华文细黑" pitchFamily="2" charset="-122"/>
                <a:ea typeface="华文细黑" pitchFamily="2" charset="-122"/>
                <a:sym typeface="Symbol" pitchFamily="18" charset="2"/>
              </a:rPr>
              <a:t>)</a:t>
            </a:r>
            <a:r>
              <a:rPr lang="en-US" altLang="zh-CN" sz="2800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en-US" altLang="zh-CN" sz="2800" dirty="0">
                <a:solidFill>
                  <a:schemeClr val="tx2"/>
                </a:solidFill>
                <a:sym typeface="Symbol" pitchFamily="18" charset="2"/>
              </a:rPr>
              <a:t>    </a:t>
            </a:r>
            <a:endParaRPr lang="en-US" altLang="zh-CN" sz="2400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zh-CN" sz="2400" dirty="0">
                <a:solidFill>
                  <a:schemeClr val="accent2"/>
                </a:solidFill>
                <a:sym typeface="Symbol" pitchFamily="18" charset="2"/>
              </a:rPr>
              <a:t>                                                                         </a:t>
            </a:r>
          </a:p>
          <a:p>
            <a:pPr>
              <a:buFontTx/>
              <a:buNone/>
            </a:pPr>
            <a:endParaRPr lang="en-US" altLang="zh-CN" sz="2400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zh-CN" sz="2400" dirty="0">
                <a:sym typeface="Symbol" pitchFamily="18" charset="2"/>
              </a:rPr>
              <a:t>                                           </a:t>
            </a:r>
            <a:endParaRPr lang="en-US" altLang="zh-CN" sz="2400" dirty="0">
              <a:solidFill>
                <a:schemeClr val="accent2"/>
              </a:solidFill>
              <a:sym typeface="Symbol" pitchFamily="18" charset="2"/>
            </a:endParaRPr>
          </a:p>
          <a:p>
            <a:endParaRPr lang="en-US" altLang="zh-CN" sz="2400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en-US" altLang="zh-CN" sz="2400" dirty="0">
                <a:sym typeface="Symbol" pitchFamily="18" charset="2"/>
              </a:rPr>
              <a:t>                      </a:t>
            </a:r>
            <a:r>
              <a:rPr lang="en-US" altLang="zh-CN" sz="2400" dirty="0">
                <a:solidFill>
                  <a:schemeClr val="accent2"/>
                </a:solidFill>
                <a:sym typeface="Symbol" pitchFamily="18" charset="2"/>
              </a:rPr>
              <a:t>                                                 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endParaRPr lang="zh-CN" altLang="zh-CN" sz="280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2133600" y="350520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H="1">
            <a:off x="2133600" y="4191000"/>
            <a:ext cx="1728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2209800" y="5029200"/>
            <a:ext cx="17287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676400" y="29718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>
                <a:latin typeface="Arial" charset="0"/>
              </a:rPr>
              <a:t>P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038600" y="29718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2000">
                <a:latin typeface="Arial" charset="0"/>
              </a:rPr>
              <a:t>V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2743200" y="45720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</a:t>
            </a:r>
            <a:endParaRPr kumimoji="1" lang="el-GR" altLang="en-US" sz="2000" i="1" dirty="0">
              <a:solidFill>
                <a:schemeClr val="accent2"/>
              </a:solidFill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2819400" y="3733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000">
                <a:solidFill>
                  <a:schemeClr val="accent2"/>
                </a:solidFill>
                <a:latin typeface="Arial" charset="0"/>
              </a:rPr>
              <a:t>i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304800" y="4267200"/>
            <a:ext cx="21336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dirty="0" smtClean="0">
                <a:latin typeface="Arial" charset="0"/>
                <a:sym typeface="Symbol" pitchFamily="18" charset="2"/>
              </a:rPr>
              <a:t>If </a:t>
            </a:r>
            <a:r>
              <a:rPr lang="en-US" altLang="zh-CN" sz="1600" dirty="0" err="1" smtClean="0">
                <a:latin typeface="Arial" charset="0"/>
                <a:sym typeface="Symbol" pitchFamily="18" charset="2"/>
              </a:rPr>
              <a:t>i</a:t>
            </a:r>
            <a:r>
              <a:rPr lang="en-US" altLang="zh-CN" sz="1600" dirty="0" smtClean="0">
                <a:latin typeface="Arial" charset="0"/>
                <a:sym typeface="Symbol" pitchFamily="18" charset="2"/>
              </a:rPr>
              <a:t>=1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, </a:t>
            </a:r>
            <a:r>
              <a:rPr lang="en-US" altLang="zh-CN" sz="1600" dirty="0" smtClean="0">
                <a:latin typeface="Arial" charset="0"/>
                <a:sym typeface="Symbol" pitchFamily="18" charset="2"/>
              </a:rPr>
              <a:t>set </a:t>
            </a:r>
            <a:r>
              <a:rPr lang="en-US" sz="1600" dirty="0" smtClean="0">
                <a:sym typeface="Symbol" pitchFamily="18" charset="2"/>
              </a:rPr>
              <a:t></a:t>
            </a:r>
            <a:r>
              <a:rPr lang="en-US" altLang="zh-CN" sz="1600" dirty="0">
                <a:sym typeface="Symbol" pitchFamily="18" charset="2"/>
              </a:rPr>
              <a:t>=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 </a:t>
            </a:r>
          </a:p>
          <a:p>
            <a:pPr algn="l"/>
            <a:r>
              <a:rPr lang="en-US" altLang="zh-CN" sz="1600" dirty="0" smtClean="0">
                <a:latin typeface="Arial" charset="0"/>
                <a:sym typeface="Symbol" pitchFamily="18" charset="2"/>
              </a:rPr>
              <a:t>If </a:t>
            </a:r>
            <a:r>
              <a:rPr lang="en-US" altLang="zh-CN" sz="1600" dirty="0" err="1">
                <a:latin typeface="Arial" charset="0"/>
                <a:sym typeface="Symbol" pitchFamily="18" charset="2"/>
              </a:rPr>
              <a:t>i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=0, </a:t>
            </a:r>
            <a:r>
              <a:rPr lang="en-US" altLang="zh-CN" sz="1600" dirty="0" smtClean="0">
                <a:latin typeface="Arial" charset="0"/>
                <a:sym typeface="Symbol" pitchFamily="18" charset="2"/>
              </a:rPr>
              <a:t>set </a:t>
            </a:r>
            <a:r>
              <a:rPr lang="en-US" sz="1600" dirty="0" smtClean="0">
                <a:sym typeface="Symbol" pitchFamily="18" charset="2"/>
              </a:rPr>
              <a:t></a:t>
            </a:r>
            <a:r>
              <a:rPr lang="en-US" altLang="zh-CN" sz="1600" dirty="0">
                <a:sym typeface="Symbol" pitchFamily="18" charset="2"/>
              </a:rPr>
              <a:t>=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 </a:t>
            </a:r>
            <a:r>
              <a:rPr lang="en-US" sz="1600" dirty="0">
                <a:latin typeface="Arial" charset="0"/>
                <a:sym typeface="Symbol" pitchFamily="18" charset="2"/>
              </a:rPr>
              <a:t>o</a:t>
            </a:r>
            <a:r>
              <a:rPr kumimoji="1" lang="en-US" altLang="he-IL" sz="1600" i="1" dirty="0">
                <a:latin typeface="Arial" charset="0"/>
                <a:sym typeface="Symbol" pitchFamily="18" charset="2"/>
              </a:rPr>
              <a:t></a:t>
            </a:r>
            <a:r>
              <a:rPr kumimoji="1" lang="en-US" altLang="zh-CN" sz="1600" i="1" dirty="0">
                <a:latin typeface="Arial" charset="0"/>
                <a:sym typeface="Symbol" pitchFamily="18" charset="2"/>
              </a:rPr>
              <a:t> </a:t>
            </a:r>
            <a:r>
              <a:rPr kumimoji="1" lang="en-US" altLang="he-IL" sz="1600" i="1" baseline="30000" dirty="0">
                <a:latin typeface="Arial" charset="0"/>
                <a:sym typeface="Symbol" pitchFamily="18" charset="2"/>
              </a:rPr>
              <a:t>-1</a:t>
            </a:r>
            <a:endParaRPr kumimoji="1" lang="en-US" altLang="zh-CN" sz="1600" i="1" baseline="30000" dirty="0">
              <a:latin typeface="Arial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3962400" y="4876800"/>
            <a:ext cx="1401688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altLang="zh-CN" sz="1600" dirty="0" smtClean="0">
                <a:latin typeface="Arial" charset="0"/>
                <a:sym typeface="Symbol" pitchFamily="18" charset="2"/>
              </a:rPr>
              <a:t>V</a:t>
            </a:r>
            <a:r>
              <a:rPr lang="zh-CN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en-US" altLang="zh-CN" sz="1600" dirty="0" err="1" smtClean="0">
                <a:latin typeface="Arial" charset="0"/>
                <a:sym typeface="Symbol" pitchFamily="18" charset="2"/>
              </a:rPr>
              <a:t>accpts</a:t>
            </a:r>
            <a:r>
              <a:rPr lang="zh-CN" altLang="en-US" sz="1600" dirty="0" smtClean="0">
                <a:latin typeface="Arial" charset="0"/>
                <a:sym typeface="Symbol" pitchFamily="18" charset="2"/>
              </a:rPr>
              <a:t> </a:t>
            </a:r>
            <a:r>
              <a:rPr lang="en-US" altLang="zh-CN" sz="1600" dirty="0" err="1">
                <a:latin typeface="Arial" charset="0"/>
                <a:sym typeface="Symbol" pitchFamily="18" charset="2"/>
              </a:rPr>
              <a:t>iff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 </a:t>
            </a:r>
          </a:p>
          <a:p>
            <a:pPr algn="l"/>
            <a:r>
              <a:rPr lang="en-US" sz="1600" dirty="0">
                <a:latin typeface="Arial" charset="0"/>
                <a:sym typeface="Symbol" pitchFamily="18" charset="2"/>
              </a:rPr>
              <a:t>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 : </a:t>
            </a:r>
            <a:r>
              <a:rPr lang="en-US" altLang="zh-CN" sz="1600" dirty="0" err="1">
                <a:latin typeface="Arial" charset="0"/>
                <a:sym typeface="Symbol" pitchFamily="18" charset="2"/>
              </a:rPr>
              <a:t>G</a:t>
            </a:r>
            <a:r>
              <a:rPr lang="en-US" altLang="zh-CN" sz="1600" baseline="-25000" dirty="0" err="1">
                <a:latin typeface="Arial" charset="0"/>
                <a:sym typeface="Symbol" pitchFamily="18" charset="2"/>
              </a:rPr>
              <a:t>i</a:t>
            </a:r>
            <a:r>
              <a:rPr lang="en-US" altLang="zh-CN" sz="1600" baseline="-25000" dirty="0">
                <a:latin typeface="Arial" charset="0"/>
                <a:sym typeface="Symbol" pitchFamily="18" charset="2"/>
              </a:rPr>
              <a:t> </a:t>
            </a:r>
            <a:r>
              <a:rPr lang="en-US" altLang="zh-CN" sz="1600" dirty="0">
                <a:latin typeface="Arial" charset="0"/>
                <a:sym typeface="Symbol" pitchFamily="18" charset="2"/>
              </a:rPr>
              <a:t>~ H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2743200" y="30480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dirty="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038600" y="3581400"/>
            <a:ext cx="1295400" cy="83099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 smtClean="0">
                <a:latin typeface="Lucida Sans" pitchFamily="34" charset="0"/>
                <a:ea typeface="华文细黑" pitchFamily="2" charset="-122"/>
              </a:rPr>
              <a:t>Randomly choose </a:t>
            </a:r>
            <a:r>
              <a:rPr lang="en-US" altLang="zh-CN" sz="1600" dirty="0" err="1" smtClean="0">
                <a:latin typeface="Lucida Sans" pitchFamily="34" charset="0"/>
                <a:ea typeface="华文细黑" pitchFamily="2" charset="-122"/>
              </a:rPr>
              <a:t>i</a:t>
            </a:r>
            <a:r>
              <a:rPr lang="en-US" altLang="zh-CN" sz="1600" dirty="0" smtClean="0">
                <a:latin typeface="Lucida Sans" pitchFamily="34" charset="0"/>
                <a:ea typeface="华文细黑" pitchFamily="2" charset="-122"/>
              </a:rPr>
              <a:t>=0 or1</a:t>
            </a:r>
            <a:endParaRPr lang="en-US" altLang="zh-CN" sz="1600" dirty="0">
              <a:latin typeface="Lucida Sans" pitchFamily="34" charset="0"/>
              <a:ea typeface="华文细黑" pitchFamily="2" charset="-122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652120" y="2420888"/>
            <a:ext cx="3240360" cy="46166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0070C0"/>
                </a:solidFill>
                <a:latin typeface="Lucida Sans" pitchFamily="34" charset="0"/>
                <a:ea typeface="华文细黑" pitchFamily="2" charset="-122"/>
              </a:rPr>
              <a:t>completeness</a:t>
            </a:r>
            <a:endParaRPr lang="zh-CN" altLang="en-US" sz="2400" dirty="0">
              <a:solidFill>
                <a:srgbClr val="0070C0"/>
              </a:solidFill>
              <a:latin typeface="Lucida Sans" pitchFamily="34" charset="0"/>
              <a:ea typeface="华文细黑" pitchFamily="2" charset="-122"/>
            </a:endParaRP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5652120" y="3861048"/>
            <a:ext cx="3275856" cy="143116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smtClean="0">
                <a:solidFill>
                  <a:srgbClr val="0070C0"/>
                </a:solidFill>
                <a:latin typeface="Lucida Sans" pitchFamily="34" charset="0"/>
                <a:ea typeface="华文细黑" pitchFamily="2" charset="-122"/>
              </a:rPr>
              <a:t>Soundness</a:t>
            </a:r>
            <a:endParaRPr lang="zh-CN" altLang="en-US" sz="2400" dirty="0">
              <a:solidFill>
                <a:srgbClr val="0070C0"/>
              </a:solidFill>
              <a:latin typeface="Lucida Sans" pitchFamily="34" charset="0"/>
              <a:ea typeface="华文细黑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dirty="0" smtClean="0">
                <a:latin typeface="Lucida Sans" pitchFamily="34" charset="0"/>
                <a:ea typeface="华文细黑" pitchFamily="2" charset="-122"/>
              </a:rPr>
              <a:t>Soundness error1/2</a:t>
            </a:r>
            <a:r>
              <a:rPr lang="zh-CN" altLang="en-US" dirty="0" smtClean="0">
                <a:latin typeface="Lucida Sans" pitchFamily="34" charset="0"/>
                <a:ea typeface="华文细黑" pitchFamily="2" charset="-122"/>
              </a:rPr>
              <a:t>，</a:t>
            </a:r>
            <a:r>
              <a:rPr lang="en-US" altLang="zh-CN" dirty="0" smtClean="0">
                <a:latin typeface="Lucida Sans" pitchFamily="34" charset="0"/>
                <a:ea typeface="华文细黑" pitchFamily="2" charset="-122"/>
              </a:rPr>
              <a:t>but we can reduce it by sequential repetition</a:t>
            </a:r>
            <a:endParaRPr lang="zh-CN" altLang="en-US" dirty="0">
              <a:latin typeface="Lucida Sans" pitchFamily="34" charset="0"/>
              <a:ea typeface="华文细黑" pitchFamily="2" charset="-122"/>
            </a:endParaRP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304800" y="2209800"/>
            <a:ext cx="2178968" cy="584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Lucida Sans" pitchFamily="34" charset="0"/>
                <a:sym typeface="Symbol" pitchFamily="18" charset="2"/>
              </a:rPr>
              <a:t>Randomly choose </a:t>
            </a:r>
            <a:r>
              <a:rPr lang="zh-CN" altLang="en-US" sz="1600" dirty="0" smtClean="0">
                <a:latin typeface="Lucida Sans" pitchFamily="34" charset="0"/>
                <a:sym typeface="Symbol" pitchFamily="18" charset="2"/>
              </a:rPr>
              <a:t></a:t>
            </a:r>
            <a:r>
              <a:rPr lang="en-US" altLang="zh-CN" sz="1600" dirty="0" smtClean="0">
                <a:latin typeface="Lucida Sans" pitchFamily="34" charset="0"/>
                <a:sym typeface="Symbol" pitchFamily="18" charset="2"/>
              </a:rPr>
              <a:t>,</a:t>
            </a:r>
            <a:endParaRPr lang="zh-CN" altLang="en-US" sz="1600" dirty="0">
              <a:latin typeface="Lucida Sans" pitchFamily="34" charset="0"/>
              <a:sym typeface="Symbol" pitchFamily="18" charset="2"/>
            </a:endParaRPr>
          </a:p>
          <a:p>
            <a:r>
              <a:rPr lang="en-US" altLang="zh-CN" sz="1600" dirty="0" smtClean="0">
                <a:latin typeface="Lucida Sans" pitchFamily="34" charset="0"/>
                <a:sym typeface="Symbol" pitchFamily="18" charset="2"/>
              </a:rPr>
              <a:t>set H</a:t>
            </a:r>
            <a:r>
              <a:rPr lang="en-US" altLang="zh-CN" sz="1600" dirty="0">
                <a:latin typeface="Lucida Sans" pitchFamily="34" charset="0"/>
                <a:sym typeface="Symbol" pitchFamily="18" charset="2"/>
              </a:rPr>
              <a:t>=</a:t>
            </a:r>
            <a:r>
              <a:rPr lang="en-US" sz="1600" dirty="0">
                <a:latin typeface="Lucida Sans" pitchFamily="34" charset="0"/>
                <a:sym typeface="Symbol" pitchFamily="18" charset="2"/>
              </a:rPr>
              <a:t></a:t>
            </a:r>
            <a:r>
              <a:rPr lang="en-US" altLang="zh-CN" sz="1600" dirty="0">
                <a:latin typeface="Lucida Sans" pitchFamily="34" charset="0"/>
                <a:sym typeface="Symbol" pitchFamily="18" charset="2"/>
              </a:rPr>
              <a:t>(</a:t>
            </a:r>
            <a:r>
              <a:rPr lang="en-US" altLang="zh-CN" sz="1600" dirty="0" smtClean="0">
                <a:latin typeface="Lucida Sans" pitchFamily="34" charset="0"/>
                <a:sym typeface="Symbol" pitchFamily="18" charset="2"/>
              </a:rPr>
              <a:t>G</a:t>
            </a:r>
            <a:r>
              <a:rPr lang="en-US" altLang="zh-CN" sz="1600" baseline="-25000" dirty="0" smtClean="0">
                <a:latin typeface="Lucida Sans" pitchFamily="34" charset="0"/>
                <a:sym typeface="Symbol" pitchFamily="18" charset="2"/>
              </a:rPr>
              <a:t>1</a:t>
            </a:r>
            <a:r>
              <a:rPr lang="en-US" altLang="zh-CN" sz="1600" dirty="0" smtClean="0">
                <a:latin typeface="Lucida Sans" pitchFamily="34" charset="0"/>
                <a:sym typeface="Symbol" pitchFamily="18" charset="2"/>
              </a:rPr>
              <a:t>)</a:t>
            </a:r>
            <a:endParaRPr lang="en-US" altLang="zh-CN" sz="1600" dirty="0">
              <a:latin typeface="Lucida Sans" pitchFamily="34" charset="0"/>
              <a:sym typeface="Symbol" pitchFamily="18" charset="2"/>
            </a:endParaRPr>
          </a:p>
        </p:txBody>
      </p:sp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1300076" y="5958690"/>
            <a:ext cx="6772447" cy="461665"/>
          </a:xfrm>
          <a:prstGeom prst="rect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 err="1" smtClean="0">
                <a:solidFill>
                  <a:srgbClr val="0070C0"/>
                </a:solidFill>
                <a:latin typeface="Lucida Sans" pitchFamily="34" charset="0"/>
                <a:ea typeface="华文细黑" pitchFamily="2" charset="-122"/>
              </a:rPr>
              <a:t>Theorem</a:t>
            </a:r>
            <a:r>
              <a:rPr lang="en-US" altLang="zh-CN" sz="2400" dirty="0" err="1" smtClean="0">
                <a:latin typeface="Lucida Sans" pitchFamily="34" charset="0"/>
                <a:ea typeface="华文细黑" pitchFamily="2" charset="-122"/>
              </a:rPr>
              <a:t>:Graph</a:t>
            </a:r>
            <a:r>
              <a:rPr lang="en-US" altLang="zh-CN" sz="2400" dirty="0" smtClean="0">
                <a:latin typeface="Lucida Sans" pitchFamily="34" charset="0"/>
                <a:ea typeface="华文细黑" pitchFamily="2" charset="-122"/>
              </a:rPr>
              <a:t> </a:t>
            </a:r>
            <a:r>
              <a:rPr lang="en-US" altLang="zh-CN" sz="2400" dirty="0" err="1" smtClean="0">
                <a:latin typeface="Lucida Sans" pitchFamily="34" charset="0"/>
                <a:ea typeface="华文细黑" pitchFamily="2" charset="-122"/>
              </a:rPr>
              <a:t>Iso</a:t>
            </a:r>
            <a:r>
              <a:rPr lang="en-US" altLang="zh-CN" sz="2400" dirty="0" smtClean="0">
                <a:latin typeface="Lucida Sans" pitchFamily="34" charset="0"/>
                <a:ea typeface="华文细黑" pitchFamily="2" charset="-122"/>
              </a:rPr>
              <a:t>. has a ZK proof system  </a:t>
            </a:r>
            <a:endParaRPr lang="zh-CN" altLang="en-US" sz="2400" dirty="0">
              <a:latin typeface="Lucida Sans" pitchFamily="34" charset="0"/>
              <a:ea typeface="华文细黑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5795" y="-3233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305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5" grpId="0" animBg="1"/>
      <p:bldP spid="46086" grpId="0" animBg="1"/>
      <p:bldP spid="46087" grpId="0" animBg="1"/>
      <p:bldP spid="46092" grpId="0"/>
      <p:bldP spid="46093" grpId="0"/>
      <p:bldP spid="46094" grpId="0"/>
      <p:bldP spid="46095" grpId="0"/>
      <p:bldP spid="46097" grpId="0" animBg="1"/>
      <p:bldP spid="46098" grpId="0" animBg="1"/>
      <p:bldP spid="46099" grpId="0"/>
      <p:bldP spid="46101" grpId="0" animBg="1"/>
      <p:bldP spid="46102" grpId="0" animBg="1"/>
      <p:bldP spid="46103" grpId="0" animBg="1"/>
      <p:bldP spid="46106" grpId="0" animBg="1"/>
      <p:bldP spid="461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014" y="3570625"/>
            <a:ext cx="810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Babai’s</a:t>
            </a:r>
            <a:r>
              <a:rPr lang="en-US" sz="2400" dirty="0" smtClean="0"/>
              <a:t> recent breakthrough: a </a:t>
            </a:r>
            <a:r>
              <a:rPr lang="en-US" sz="2400" dirty="0" smtClean="0">
                <a:solidFill>
                  <a:srgbClr val="00B050"/>
                </a:solidFill>
              </a:rPr>
              <a:t>quasi-polynomial</a:t>
            </a:r>
            <a:r>
              <a:rPr lang="en-US" sz="2400" dirty="0" smtClean="0"/>
              <a:t> time algorithm, use some group theory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91014" y="2074124"/>
            <a:ext cx="7984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Unlikely to be NP-complete unless the </a:t>
            </a:r>
            <a:r>
              <a:rPr lang="en-US" sz="2400" dirty="0" smtClean="0">
                <a:solidFill>
                  <a:srgbClr val="0070C0"/>
                </a:solidFill>
              </a:rPr>
              <a:t>Polynomial Hierarchy </a:t>
            </a:r>
            <a:r>
              <a:rPr lang="en-US" sz="2400" dirty="0" smtClean="0"/>
              <a:t>collapses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6498" y="836340"/>
            <a:ext cx="5870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complexity of Graph Isomorphism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1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276272"/>
            <a:ext cx="3810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AP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3-C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OLORING</a:t>
            </a:r>
          </a:p>
        </p:txBody>
      </p:sp>
      <p:sp>
        <p:nvSpPr>
          <p:cNvPr id="327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152572"/>
            <a:ext cx="7772400" cy="4021209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Given:</a:t>
            </a:r>
            <a:r>
              <a:rPr lang="en-US" altLang="en-US" dirty="0" smtClean="0"/>
              <a:t> a map M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hlink"/>
                </a:solidFill>
              </a:rPr>
              <a:t>Decide:</a:t>
            </a:r>
            <a:r>
              <a:rPr lang="en-US" altLang="en-US" dirty="0" smtClean="0"/>
              <a:t> can it be colored </a:t>
            </a:r>
            <a:br>
              <a:rPr lang="en-US" altLang="en-US" dirty="0" smtClean="0"/>
            </a:br>
            <a:r>
              <a:rPr lang="en-US" altLang="en-US" dirty="0" smtClean="0"/>
              <a:t>w/3 colors </a:t>
            </a:r>
            <a:r>
              <a:rPr lang="en-US" altLang="en-US" dirty="0" err="1" smtClean="0"/>
              <a:t>s.t.</a:t>
            </a:r>
            <a:r>
              <a:rPr lang="en-US" altLang="en-US" dirty="0" smtClean="0"/>
              <a:t> no two </a:t>
            </a:r>
            <a:br>
              <a:rPr lang="en-US" altLang="en-US" dirty="0" smtClean="0"/>
            </a:br>
            <a:r>
              <a:rPr lang="en-US" altLang="en-US" dirty="0" smtClean="0"/>
              <a:t>adjacent countries have </a:t>
            </a:r>
            <a:br>
              <a:rPr lang="en-US" altLang="en-US" dirty="0" smtClean="0"/>
            </a:br>
            <a:r>
              <a:rPr lang="en-US" altLang="en-US" dirty="0" smtClean="0"/>
              <a:t>the same color?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chemeClr val="hlink"/>
                </a:solidFill>
              </a:rPr>
              <a:t>Formally: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3-C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OL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(M)=1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iff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 smtClean="0"/>
              <a:t> is 3-colorable.</a:t>
            </a:r>
          </a:p>
        </p:txBody>
      </p:sp>
      <p:pic>
        <p:nvPicPr>
          <p:cNvPr id="131077" name="Picture 5" descr="mapco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282622"/>
            <a:ext cx="37798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6578600" y="3838497"/>
            <a:ext cx="2273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</a:rPr>
              <a:t>http://www.ctl.ua.edu/math103/</a:t>
            </a:r>
          </a:p>
        </p:txBody>
      </p:sp>
      <p:sp>
        <p:nvSpPr>
          <p:cNvPr id="131079" name="Oval 7"/>
          <p:cNvSpPr>
            <a:spLocks noChangeArrowheads="1"/>
          </p:cNvSpPr>
          <p:nvPr/>
        </p:nvSpPr>
        <p:spPr bwMode="auto">
          <a:xfrm>
            <a:off x="5332413" y="259231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0" name="Oval 8"/>
          <p:cNvSpPr>
            <a:spLocks noChangeArrowheads="1"/>
          </p:cNvSpPr>
          <p:nvPr/>
        </p:nvSpPr>
        <p:spPr bwMode="auto">
          <a:xfrm>
            <a:off x="5849938" y="281773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1" name="Oval 9"/>
          <p:cNvSpPr>
            <a:spLocks noChangeArrowheads="1"/>
          </p:cNvSpPr>
          <p:nvPr/>
        </p:nvSpPr>
        <p:spPr bwMode="auto">
          <a:xfrm>
            <a:off x="7135813" y="2165272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2" name="Oval 10"/>
          <p:cNvSpPr>
            <a:spLocks noChangeArrowheads="1"/>
          </p:cNvSpPr>
          <p:nvPr/>
        </p:nvSpPr>
        <p:spPr bwMode="auto">
          <a:xfrm>
            <a:off x="7970838" y="136676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3" name="Oval 11"/>
          <p:cNvSpPr>
            <a:spLocks noChangeArrowheads="1"/>
          </p:cNvSpPr>
          <p:nvPr/>
        </p:nvSpPr>
        <p:spPr bwMode="auto">
          <a:xfrm>
            <a:off x="7696200" y="1482647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4" name="Oval 12"/>
          <p:cNvSpPr>
            <a:spLocks noChangeArrowheads="1"/>
          </p:cNvSpPr>
          <p:nvPr/>
        </p:nvSpPr>
        <p:spPr bwMode="auto">
          <a:xfrm>
            <a:off x="7775575" y="167156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5" name="Oval 13"/>
          <p:cNvSpPr>
            <a:spLocks noChangeArrowheads="1"/>
          </p:cNvSpPr>
          <p:nvPr/>
        </p:nvSpPr>
        <p:spPr bwMode="auto">
          <a:xfrm>
            <a:off x="7854950" y="2190672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6" name="Oval 14"/>
          <p:cNvSpPr>
            <a:spLocks noChangeArrowheads="1"/>
          </p:cNvSpPr>
          <p:nvPr/>
        </p:nvSpPr>
        <p:spPr bwMode="auto">
          <a:xfrm>
            <a:off x="7934325" y="270978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>
            <a:off x="5368925" y="2641522"/>
            <a:ext cx="523875" cy="20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 flipV="1">
            <a:off x="5881688" y="2214485"/>
            <a:ext cx="1292225" cy="633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H="1" flipV="1">
            <a:off x="7893050" y="2227185"/>
            <a:ext cx="85725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>
            <a:off x="7173913" y="2190672"/>
            <a:ext cx="731837" cy="23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 flipV="1">
            <a:off x="7185025" y="1727122"/>
            <a:ext cx="63500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 flipH="1">
            <a:off x="7734300" y="1396922"/>
            <a:ext cx="280988" cy="122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>
            <a:off x="7721600" y="1519160"/>
            <a:ext cx="85725" cy="207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 flipH="1">
            <a:off x="7173913" y="1495347"/>
            <a:ext cx="547687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>
            <a:off x="7148513" y="2227185"/>
            <a:ext cx="841375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042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 animBg="1"/>
      <p:bldP spid="131080" grpId="0" animBg="1"/>
      <p:bldP spid="131081" grpId="0" animBg="1"/>
      <p:bldP spid="131082" grpId="0" animBg="1"/>
      <p:bldP spid="131083" grpId="0" animBg="1"/>
      <p:bldP spid="131084" grpId="0" animBg="1"/>
      <p:bldP spid="131085" grpId="0" animBg="1"/>
      <p:bldP spid="131086" grpId="0" animBg="1"/>
      <p:bldP spid="131087" grpId="0" animBg="1"/>
      <p:bldP spid="131088" grpId="0" animBg="1"/>
      <p:bldP spid="131089" grpId="0" animBg="1"/>
      <p:bldP spid="131090" grpId="0" animBg="1"/>
      <p:bldP spid="131091" grpId="0" animBg="1"/>
      <p:bldP spid="131092" grpId="0" animBg="1"/>
      <p:bldP spid="131093" grpId="0" animBg="1"/>
      <p:bldP spid="131094" grpId="0" animBg="1"/>
      <p:bldP spid="13109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RAPH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3-C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OLORING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17675"/>
            <a:ext cx="7772400" cy="423957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Given:</a:t>
            </a:r>
            <a:r>
              <a:rPr lang="en-US" altLang="en-US" dirty="0" smtClean="0"/>
              <a:t> a </a:t>
            </a:r>
            <a:r>
              <a:rPr lang="en-US" altLang="en-US" dirty="0" smtClean="0">
                <a:solidFill>
                  <a:schemeClr val="accent2"/>
                </a:solidFill>
              </a:rPr>
              <a:t>graph 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chemeClr val="hlink"/>
                </a:solidFill>
              </a:rPr>
              <a:t>Decide:</a:t>
            </a:r>
            <a:r>
              <a:rPr lang="en-US" altLang="en-US" dirty="0" smtClean="0"/>
              <a:t> can it be colored </a:t>
            </a:r>
            <a:br>
              <a:rPr lang="en-US" altLang="en-US" dirty="0" smtClean="0"/>
            </a:br>
            <a:r>
              <a:rPr lang="en-US" altLang="en-US" dirty="0" smtClean="0"/>
              <a:t>w/3 colors </a:t>
            </a:r>
            <a:r>
              <a:rPr lang="en-US" altLang="en-US" dirty="0" err="1" smtClean="0"/>
              <a:t>s.t.</a:t>
            </a:r>
            <a:r>
              <a:rPr lang="en-US" altLang="en-US" dirty="0" smtClean="0"/>
              <a:t> no two </a:t>
            </a:r>
            <a:br>
              <a:rPr lang="en-US" altLang="en-US" dirty="0" smtClean="0"/>
            </a:br>
            <a:r>
              <a:rPr lang="en-US" altLang="en-US" dirty="0" smtClean="0"/>
              <a:t>adjacent </a:t>
            </a:r>
            <a:r>
              <a:rPr lang="en-US" altLang="en-US" dirty="0" smtClean="0">
                <a:solidFill>
                  <a:schemeClr val="accent2"/>
                </a:solidFill>
              </a:rPr>
              <a:t>vertices</a:t>
            </a:r>
            <a:r>
              <a:rPr lang="en-US" altLang="en-US" dirty="0" smtClean="0"/>
              <a:t> have </a:t>
            </a:r>
            <a:br>
              <a:rPr lang="en-US" altLang="en-US" dirty="0" smtClean="0"/>
            </a:br>
            <a:r>
              <a:rPr lang="en-US" altLang="en-US" dirty="0" smtClean="0"/>
              <a:t>the same color?</a:t>
            </a:r>
          </a:p>
          <a:p>
            <a:endParaRPr lang="en-US" altLang="en-US" dirty="0" smtClean="0"/>
          </a:p>
          <a:p>
            <a:r>
              <a:rPr lang="en-US" altLang="en-US" dirty="0" smtClean="0">
                <a:solidFill>
                  <a:schemeClr val="hlink"/>
                </a:solidFill>
              </a:rPr>
              <a:t>Formally: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3-C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altLang="en-US" dirty="0" smtClean="0"/>
              <a:t>(G)=1 </a:t>
            </a:r>
            <a:r>
              <a:rPr lang="en-US" altLang="en-US" dirty="0" err="1" smtClean="0"/>
              <a:t>iff</a:t>
            </a:r>
            <a:r>
              <a:rPr lang="en-US" altLang="en-US" dirty="0" smtClean="0"/>
              <a:t> G is 3-colorable.</a:t>
            </a:r>
            <a:br>
              <a:rPr lang="en-US" altLang="en-US" dirty="0" smtClean="0"/>
            </a:br>
            <a:endParaRPr lang="en-US" altLang="en-US" dirty="0" smtClean="0"/>
          </a:p>
          <a:p>
            <a:r>
              <a:rPr lang="en-US" altLang="en-US" dirty="0" smtClean="0">
                <a:solidFill>
                  <a:schemeClr val="hlink"/>
                </a:solidFill>
              </a:rPr>
              <a:t>Fact: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3-C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altLang="en-US" dirty="0" smtClean="0"/>
              <a:t> is NP-complete.</a:t>
            </a:r>
          </a:p>
        </p:txBody>
      </p:sp>
      <p:sp>
        <p:nvSpPr>
          <p:cNvPr id="33799" name="Oval 4"/>
          <p:cNvSpPr>
            <a:spLocks noChangeArrowheads="1"/>
          </p:cNvSpPr>
          <p:nvPr/>
        </p:nvSpPr>
        <p:spPr bwMode="auto">
          <a:xfrm>
            <a:off x="5332413" y="215741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0" name="Oval 5"/>
          <p:cNvSpPr>
            <a:spLocks noChangeArrowheads="1"/>
          </p:cNvSpPr>
          <p:nvPr/>
        </p:nvSpPr>
        <p:spPr bwMode="auto">
          <a:xfrm>
            <a:off x="5849938" y="238283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1" name="Oval 6"/>
          <p:cNvSpPr>
            <a:spLocks noChangeArrowheads="1"/>
          </p:cNvSpPr>
          <p:nvPr/>
        </p:nvSpPr>
        <p:spPr bwMode="auto">
          <a:xfrm>
            <a:off x="7135813" y="17303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2" name="Oval 7"/>
          <p:cNvSpPr>
            <a:spLocks noChangeArrowheads="1"/>
          </p:cNvSpPr>
          <p:nvPr/>
        </p:nvSpPr>
        <p:spPr bwMode="auto">
          <a:xfrm>
            <a:off x="7970838" y="9318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3" name="Oval 8"/>
          <p:cNvSpPr>
            <a:spLocks noChangeArrowheads="1"/>
          </p:cNvSpPr>
          <p:nvPr/>
        </p:nvSpPr>
        <p:spPr bwMode="auto">
          <a:xfrm>
            <a:off x="7696200" y="10477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Oval 9"/>
          <p:cNvSpPr>
            <a:spLocks noChangeArrowheads="1"/>
          </p:cNvSpPr>
          <p:nvPr/>
        </p:nvSpPr>
        <p:spPr bwMode="auto">
          <a:xfrm>
            <a:off x="7775575" y="1236663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Oval 10"/>
          <p:cNvSpPr>
            <a:spLocks noChangeArrowheads="1"/>
          </p:cNvSpPr>
          <p:nvPr/>
        </p:nvSpPr>
        <p:spPr bwMode="auto">
          <a:xfrm>
            <a:off x="7854950" y="17557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Oval 11"/>
          <p:cNvSpPr>
            <a:spLocks noChangeArrowheads="1"/>
          </p:cNvSpPr>
          <p:nvPr/>
        </p:nvSpPr>
        <p:spPr bwMode="auto">
          <a:xfrm>
            <a:off x="7934325" y="2274888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3807" name="Line 12"/>
          <p:cNvSpPr>
            <a:spLocks noChangeShapeType="1"/>
          </p:cNvSpPr>
          <p:nvPr/>
        </p:nvSpPr>
        <p:spPr bwMode="auto">
          <a:xfrm>
            <a:off x="5368925" y="2206625"/>
            <a:ext cx="523875" cy="206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3"/>
          <p:cNvSpPr>
            <a:spLocks noChangeShapeType="1"/>
          </p:cNvSpPr>
          <p:nvPr/>
        </p:nvSpPr>
        <p:spPr bwMode="auto">
          <a:xfrm flipV="1">
            <a:off x="5881688" y="1779588"/>
            <a:ext cx="1292225" cy="633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4"/>
          <p:cNvSpPr>
            <a:spLocks noChangeShapeType="1"/>
          </p:cNvSpPr>
          <p:nvPr/>
        </p:nvSpPr>
        <p:spPr bwMode="auto">
          <a:xfrm flipH="1" flipV="1">
            <a:off x="7893050" y="1792288"/>
            <a:ext cx="85725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5"/>
          <p:cNvSpPr>
            <a:spLocks noChangeShapeType="1"/>
          </p:cNvSpPr>
          <p:nvPr/>
        </p:nvSpPr>
        <p:spPr bwMode="auto">
          <a:xfrm>
            <a:off x="7173913" y="1755775"/>
            <a:ext cx="731837" cy="23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6"/>
          <p:cNvSpPr>
            <a:spLocks noChangeShapeType="1"/>
          </p:cNvSpPr>
          <p:nvPr/>
        </p:nvSpPr>
        <p:spPr bwMode="auto">
          <a:xfrm flipV="1">
            <a:off x="7185025" y="1292225"/>
            <a:ext cx="635000" cy="474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17"/>
          <p:cNvSpPr>
            <a:spLocks noChangeShapeType="1"/>
          </p:cNvSpPr>
          <p:nvPr/>
        </p:nvSpPr>
        <p:spPr bwMode="auto">
          <a:xfrm flipH="1">
            <a:off x="7734300" y="962025"/>
            <a:ext cx="280988" cy="122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18"/>
          <p:cNvSpPr>
            <a:spLocks noChangeShapeType="1"/>
          </p:cNvSpPr>
          <p:nvPr/>
        </p:nvSpPr>
        <p:spPr bwMode="auto">
          <a:xfrm>
            <a:off x="7721600" y="1084263"/>
            <a:ext cx="85725" cy="207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19"/>
          <p:cNvSpPr>
            <a:spLocks noChangeShapeType="1"/>
          </p:cNvSpPr>
          <p:nvPr/>
        </p:nvSpPr>
        <p:spPr bwMode="auto">
          <a:xfrm flipH="1">
            <a:off x="7173913" y="1060450"/>
            <a:ext cx="547687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0"/>
          <p:cNvSpPr>
            <a:spLocks noChangeShapeType="1"/>
          </p:cNvSpPr>
          <p:nvPr/>
        </p:nvSpPr>
        <p:spPr bwMode="auto">
          <a:xfrm>
            <a:off x="7148513" y="1792288"/>
            <a:ext cx="841375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07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Line 2"/>
          <p:cNvSpPr>
            <a:spLocks noChangeShapeType="1"/>
          </p:cNvSpPr>
          <p:nvPr/>
        </p:nvSpPr>
        <p:spPr bwMode="auto">
          <a:xfrm flipV="1">
            <a:off x="7540625" y="2585185"/>
            <a:ext cx="0" cy="1027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3"/>
          <p:cNvSpPr>
            <a:spLocks noChangeShapeType="1"/>
          </p:cNvSpPr>
          <p:nvPr/>
        </p:nvSpPr>
        <p:spPr bwMode="auto">
          <a:xfrm>
            <a:off x="5821363" y="2623285"/>
            <a:ext cx="866775" cy="1533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66713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G</a:t>
            </a:r>
            <a:r>
              <a:rPr lang="en-US" altLang="en-US" sz="2400" smtClean="0">
                <a:latin typeface="Times New Roman" pitchFamily="18" charset="0"/>
              </a:rPr>
              <a:t>RAPH</a:t>
            </a:r>
            <a:r>
              <a:rPr lang="en-US" altLang="en-US" sz="2800" smtClean="0">
                <a:latin typeface="Times New Roman" pitchFamily="18" charset="0"/>
              </a:rPr>
              <a:t> </a:t>
            </a:r>
            <a:r>
              <a:rPr lang="en-US" altLang="en-US" smtClean="0">
                <a:latin typeface="Times New Roman" pitchFamily="18" charset="0"/>
              </a:rPr>
              <a:t>3-C</a:t>
            </a:r>
            <a:r>
              <a:rPr lang="en-US" altLang="en-US" sz="2400" smtClean="0">
                <a:latin typeface="Times New Roman" pitchFamily="18" charset="0"/>
              </a:rPr>
              <a:t>OLORING</a:t>
            </a:r>
            <a:endParaRPr lang="en-US" altLang="en-US" smtClean="0"/>
          </a:p>
        </p:txBody>
      </p:sp>
      <p:sp>
        <p:nvSpPr>
          <p:cNvPr id="36872" name="Line 5"/>
          <p:cNvSpPr>
            <a:spLocks noChangeShapeType="1"/>
          </p:cNvSpPr>
          <p:nvPr/>
        </p:nvSpPr>
        <p:spPr bwMode="auto">
          <a:xfrm flipH="1">
            <a:off x="1870075" y="2483585"/>
            <a:ext cx="730250" cy="1187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Line 6"/>
          <p:cNvSpPr>
            <a:spLocks noChangeShapeType="1"/>
          </p:cNvSpPr>
          <p:nvPr/>
        </p:nvSpPr>
        <p:spPr bwMode="auto">
          <a:xfrm>
            <a:off x="1931988" y="2818547"/>
            <a:ext cx="13985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7"/>
          <p:cNvSpPr>
            <a:spLocks noChangeShapeType="1"/>
          </p:cNvSpPr>
          <p:nvPr/>
        </p:nvSpPr>
        <p:spPr bwMode="auto">
          <a:xfrm flipV="1">
            <a:off x="2587625" y="2496285"/>
            <a:ext cx="74613" cy="16208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8"/>
          <p:cNvSpPr>
            <a:spLocks noChangeShapeType="1"/>
          </p:cNvSpPr>
          <p:nvPr/>
        </p:nvSpPr>
        <p:spPr bwMode="auto">
          <a:xfrm flipH="1">
            <a:off x="1820863" y="2904272"/>
            <a:ext cx="12700" cy="766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9"/>
          <p:cNvSpPr>
            <a:spLocks noChangeShapeType="1"/>
          </p:cNvSpPr>
          <p:nvPr/>
        </p:nvSpPr>
        <p:spPr bwMode="auto">
          <a:xfrm>
            <a:off x="1895475" y="3771047"/>
            <a:ext cx="1484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Line 10"/>
          <p:cNvSpPr>
            <a:spLocks noChangeShapeType="1"/>
          </p:cNvSpPr>
          <p:nvPr/>
        </p:nvSpPr>
        <p:spPr bwMode="auto">
          <a:xfrm flipH="1">
            <a:off x="2638425" y="2867760"/>
            <a:ext cx="728663" cy="127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Line 11"/>
          <p:cNvSpPr>
            <a:spLocks noChangeShapeType="1"/>
          </p:cNvSpPr>
          <p:nvPr/>
        </p:nvSpPr>
        <p:spPr bwMode="auto">
          <a:xfrm>
            <a:off x="2711450" y="2470885"/>
            <a:ext cx="706438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12"/>
          <p:cNvSpPr txBox="1">
            <a:spLocks noChangeArrowheads="1"/>
          </p:cNvSpPr>
          <p:nvPr/>
        </p:nvSpPr>
        <p:spPr bwMode="auto">
          <a:xfrm>
            <a:off x="1447800" y="4469547"/>
            <a:ext cx="2371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a 3-colorable graph</a:t>
            </a:r>
          </a:p>
        </p:txBody>
      </p:sp>
      <p:sp>
        <p:nvSpPr>
          <p:cNvPr id="36880" name="Oval 13"/>
          <p:cNvSpPr>
            <a:spLocks noChangeArrowheads="1"/>
          </p:cNvSpPr>
          <p:nvPr/>
        </p:nvSpPr>
        <p:spPr bwMode="auto">
          <a:xfrm>
            <a:off x="1760538" y="2743935"/>
            <a:ext cx="160337" cy="160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1" name="Oval 14"/>
          <p:cNvSpPr>
            <a:spLocks noChangeArrowheads="1"/>
          </p:cNvSpPr>
          <p:nvPr/>
        </p:nvSpPr>
        <p:spPr bwMode="auto">
          <a:xfrm>
            <a:off x="3325813" y="2720122"/>
            <a:ext cx="160337" cy="1603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2" name="Oval 15"/>
          <p:cNvSpPr>
            <a:spLocks noChangeArrowheads="1"/>
          </p:cNvSpPr>
          <p:nvPr/>
        </p:nvSpPr>
        <p:spPr bwMode="auto">
          <a:xfrm>
            <a:off x="1752600" y="3664685"/>
            <a:ext cx="160338" cy="160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3" name="Oval 16"/>
          <p:cNvSpPr>
            <a:spLocks noChangeArrowheads="1"/>
          </p:cNvSpPr>
          <p:nvPr/>
        </p:nvSpPr>
        <p:spPr bwMode="auto">
          <a:xfrm>
            <a:off x="3375025" y="3667860"/>
            <a:ext cx="160338" cy="16033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4" name="Oval 17"/>
          <p:cNvSpPr>
            <a:spLocks noChangeArrowheads="1"/>
          </p:cNvSpPr>
          <p:nvPr/>
        </p:nvSpPr>
        <p:spPr bwMode="auto">
          <a:xfrm>
            <a:off x="2501900" y="4117122"/>
            <a:ext cx="160338" cy="1603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5" name="Oval 18"/>
          <p:cNvSpPr>
            <a:spLocks noChangeArrowheads="1"/>
          </p:cNvSpPr>
          <p:nvPr/>
        </p:nvSpPr>
        <p:spPr bwMode="auto">
          <a:xfrm>
            <a:off x="5753100" y="2556610"/>
            <a:ext cx="160338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6" name="Oval 19"/>
          <p:cNvSpPr>
            <a:spLocks noChangeArrowheads="1"/>
          </p:cNvSpPr>
          <p:nvPr/>
        </p:nvSpPr>
        <p:spPr bwMode="auto">
          <a:xfrm>
            <a:off x="7459663" y="3544035"/>
            <a:ext cx="160337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87" name="Line 20"/>
          <p:cNvSpPr>
            <a:spLocks noChangeShapeType="1"/>
          </p:cNvSpPr>
          <p:nvPr/>
        </p:nvSpPr>
        <p:spPr bwMode="auto">
          <a:xfrm>
            <a:off x="6613525" y="2202597"/>
            <a:ext cx="36513" cy="1917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8" name="Line 21"/>
          <p:cNvSpPr>
            <a:spLocks noChangeShapeType="1"/>
          </p:cNvSpPr>
          <p:nvPr/>
        </p:nvSpPr>
        <p:spPr bwMode="auto">
          <a:xfrm flipH="1">
            <a:off x="5846763" y="2189897"/>
            <a:ext cx="766762" cy="14097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Line 22"/>
          <p:cNvSpPr>
            <a:spLocks noChangeShapeType="1"/>
          </p:cNvSpPr>
          <p:nvPr/>
        </p:nvSpPr>
        <p:spPr bwMode="auto">
          <a:xfrm>
            <a:off x="6613525" y="2177197"/>
            <a:ext cx="890588" cy="4587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0" name="Line 23"/>
          <p:cNvSpPr>
            <a:spLocks noChangeShapeType="1"/>
          </p:cNvSpPr>
          <p:nvPr/>
        </p:nvSpPr>
        <p:spPr bwMode="auto">
          <a:xfrm flipV="1">
            <a:off x="5846763" y="2610585"/>
            <a:ext cx="1668462" cy="98901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1" name="Line 24"/>
          <p:cNvSpPr>
            <a:spLocks noChangeShapeType="1"/>
          </p:cNvSpPr>
          <p:nvPr/>
        </p:nvSpPr>
        <p:spPr bwMode="auto">
          <a:xfrm flipH="1">
            <a:off x="6637338" y="2623285"/>
            <a:ext cx="903287" cy="152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Line 25"/>
          <p:cNvSpPr>
            <a:spLocks noChangeShapeType="1"/>
          </p:cNvSpPr>
          <p:nvPr/>
        </p:nvSpPr>
        <p:spPr bwMode="auto">
          <a:xfrm>
            <a:off x="5834063" y="3624997"/>
            <a:ext cx="828675" cy="4953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3" name="Line 26"/>
          <p:cNvSpPr>
            <a:spLocks noChangeShapeType="1"/>
          </p:cNvSpPr>
          <p:nvPr/>
        </p:nvSpPr>
        <p:spPr bwMode="auto">
          <a:xfrm>
            <a:off x="5834063" y="2623285"/>
            <a:ext cx="1731962" cy="10017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94" name="Text Box 27"/>
          <p:cNvSpPr txBox="1">
            <a:spLocks noChangeArrowheads="1"/>
          </p:cNvSpPr>
          <p:nvPr/>
        </p:nvSpPr>
        <p:spPr bwMode="auto">
          <a:xfrm>
            <a:off x="5334000" y="4469547"/>
            <a:ext cx="300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a non-3-colorable graph</a:t>
            </a:r>
          </a:p>
        </p:txBody>
      </p:sp>
      <p:sp>
        <p:nvSpPr>
          <p:cNvPr id="36895" name="Oval 28"/>
          <p:cNvSpPr>
            <a:spLocks noChangeArrowheads="1"/>
          </p:cNvSpPr>
          <p:nvPr/>
        </p:nvSpPr>
        <p:spPr bwMode="auto">
          <a:xfrm>
            <a:off x="2581275" y="2340710"/>
            <a:ext cx="160338" cy="160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96" name="Oval 29"/>
          <p:cNvSpPr>
            <a:spLocks noChangeArrowheads="1"/>
          </p:cNvSpPr>
          <p:nvPr/>
        </p:nvSpPr>
        <p:spPr bwMode="auto">
          <a:xfrm>
            <a:off x="6529388" y="2107347"/>
            <a:ext cx="160337" cy="160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97" name="Oval 30"/>
          <p:cNvSpPr>
            <a:spLocks noChangeArrowheads="1"/>
          </p:cNvSpPr>
          <p:nvPr/>
        </p:nvSpPr>
        <p:spPr bwMode="auto">
          <a:xfrm>
            <a:off x="5761038" y="3528160"/>
            <a:ext cx="160337" cy="160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98" name="Oval 31"/>
          <p:cNvSpPr>
            <a:spLocks noChangeArrowheads="1"/>
          </p:cNvSpPr>
          <p:nvPr/>
        </p:nvSpPr>
        <p:spPr bwMode="auto">
          <a:xfrm>
            <a:off x="7451725" y="2521685"/>
            <a:ext cx="160338" cy="160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6899" name="Oval 32"/>
          <p:cNvSpPr>
            <a:spLocks noChangeArrowheads="1"/>
          </p:cNvSpPr>
          <p:nvPr/>
        </p:nvSpPr>
        <p:spPr bwMode="auto">
          <a:xfrm>
            <a:off x="6573838" y="4055210"/>
            <a:ext cx="160337" cy="160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038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8"/>
          <p:cNvGrpSpPr>
            <a:grpSpLocks/>
          </p:cNvGrpSpPr>
          <p:nvPr/>
        </p:nvGrpSpPr>
        <p:grpSpPr bwMode="auto">
          <a:xfrm>
            <a:off x="1317625" y="3972580"/>
            <a:ext cx="1349375" cy="1295400"/>
            <a:chOff x="408" y="2781"/>
            <a:chExt cx="992" cy="952"/>
          </a:xfrm>
        </p:grpSpPr>
        <p:sp>
          <p:nvSpPr>
            <p:cNvPr id="4" name="AutoShape 119"/>
            <p:cNvSpPr>
              <a:spLocks noChangeAspect="1" noChangeArrowheads="1" noTextEdit="1"/>
            </p:cNvSpPr>
            <p:nvPr/>
          </p:nvSpPr>
          <p:spPr bwMode="auto">
            <a:xfrm>
              <a:off x="408" y="2781"/>
              <a:ext cx="992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120"/>
            <p:cNvSpPr>
              <a:spLocks/>
            </p:cNvSpPr>
            <p:nvPr/>
          </p:nvSpPr>
          <p:spPr bwMode="auto">
            <a:xfrm>
              <a:off x="411" y="3227"/>
              <a:ext cx="980" cy="498"/>
            </a:xfrm>
            <a:custGeom>
              <a:avLst/>
              <a:gdLst>
                <a:gd name="T0" fmla="*/ 2 w 2942"/>
                <a:gd name="T1" fmla="*/ 0 h 1493"/>
                <a:gd name="T2" fmla="*/ 1 w 2942"/>
                <a:gd name="T3" fmla="*/ 2 h 1493"/>
                <a:gd name="T4" fmla="*/ 1 w 2942"/>
                <a:gd name="T5" fmla="*/ 2 h 1493"/>
                <a:gd name="T6" fmla="*/ 1 w 2942"/>
                <a:gd name="T7" fmla="*/ 3 h 1493"/>
                <a:gd name="T8" fmla="*/ 1 w 2942"/>
                <a:gd name="T9" fmla="*/ 3 h 1493"/>
                <a:gd name="T10" fmla="*/ 1 w 2942"/>
                <a:gd name="T11" fmla="*/ 3 h 1493"/>
                <a:gd name="T12" fmla="*/ 0 w 2942"/>
                <a:gd name="T13" fmla="*/ 3 h 1493"/>
                <a:gd name="T14" fmla="*/ 0 w 2942"/>
                <a:gd name="T15" fmla="*/ 4 h 1493"/>
                <a:gd name="T16" fmla="*/ 0 w 2942"/>
                <a:gd name="T17" fmla="*/ 4 h 1493"/>
                <a:gd name="T18" fmla="*/ 0 w 2942"/>
                <a:gd name="T19" fmla="*/ 4 h 1493"/>
                <a:gd name="T20" fmla="*/ 0 w 2942"/>
                <a:gd name="T21" fmla="*/ 5 h 1493"/>
                <a:gd name="T22" fmla="*/ 0 w 2942"/>
                <a:gd name="T23" fmla="*/ 5 h 1493"/>
                <a:gd name="T24" fmla="*/ 0 w 2942"/>
                <a:gd name="T25" fmla="*/ 5 h 1493"/>
                <a:gd name="T26" fmla="*/ 0 w 2942"/>
                <a:gd name="T27" fmla="*/ 5 h 1493"/>
                <a:gd name="T28" fmla="*/ 0 w 2942"/>
                <a:gd name="T29" fmla="*/ 6 h 1493"/>
                <a:gd name="T30" fmla="*/ 12 w 2942"/>
                <a:gd name="T31" fmla="*/ 6 h 1493"/>
                <a:gd name="T32" fmla="*/ 12 w 2942"/>
                <a:gd name="T33" fmla="*/ 5 h 1493"/>
                <a:gd name="T34" fmla="*/ 12 w 2942"/>
                <a:gd name="T35" fmla="*/ 5 h 1493"/>
                <a:gd name="T36" fmla="*/ 12 w 2942"/>
                <a:gd name="T37" fmla="*/ 4 h 1493"/>
                <a:gd name="T38" fmla="*/ 11 w 2942"/>
                <a:gd name="T39" fmla="*/ 3 h 1493"/>
                <a:gd name="T40" fmla="*/ 11 w 2942"/>
                <a:gd name="T41" fmla="*/ 2 h 1493"/>
                <a:gd name="T42" fmla="*/ 2 w 2942"/>
                <a:gd name="T43" fmla="*/ 0 h 1493"/>
                <a:gd name="T44" fmla="*/ 2 w 2942"/>
                <a:gd name="T45" fmla="*/ 0 h 1493"/>
                <a:gd name="T46" fmla="*/ 2 w 2942"/>
                <a:gd name="T47" fmla="*/ 0 h 1493"/>
                <a:gd name="T48" fmla="*/ 2 w 2942"/>
                <a:gd name="T49" fmla="*/ 0 h 14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42"/>
                <a:gd name="T76" fmla="*/ 0 h 1493"/>
                <a:gd name="T77" fmla="*/ 2942 w 2942"/>
                <a:gd name="T78" fmla="*/ 1493 h 14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42" h="1493">
                  <a:moveTo>
                    <a:pt x="537" y="69"/>
                  </a:moveTo>
                  <a:lnTo>
                    <a:pt x="332" y="457"/>
                  </a:lnTo>
                  <a:lnTo>
                    <a:pt x="288" y="591"/>
                  </a:lnTo>
                  <a:lnTo>
                    <a:pt x="279" y="641"/>
                  </a:lnTo>
                  <a:lnTo>
                    <a:pt x="174" y="710"/>
                  </a:lnTo>
                  <a:lnTo>
                    <a:pt x="174" y="829"/>
                  </a:lnTo>
                  <a:lnTo>
                    <a:pt x="121" y="829"/>
                  </a:lnTo>
                  <a:lnTo>
                    <a:pt x="106" y="911"/>
                  </a:lnTo>
                  <a:lnTo>
                    <a:pt x="61" y="970"/>
                  </a:lnTo>
                  <a:lnTo>
                    <a:pt x="0" y="1015"/>
                  </a:lnTo>
                  <a:lnTo>
                    <a:pt x="54" y="1140"/>
                  </a:lnTo>
                  <a:lnTo>
                    <a:pt x="54" y="1186"/>
                  </a:lnTo>
                  <a:lnTo>
                    <a:pt x="22" y="1232"/>
                  </a:lnTo>
                  <a:lnTo>
                    <a:pt x="99" y="1314"/>
                  </a:lnTo>
                  <a:lnTo>
                    <a:pt x="106" y="1493"/>
                  </a:lnTo>
                  <a:lnTo>
                    <a:pt x="2942" y="1493"/>
                  </a:lnTo>
                  <a:lnTo>
                    <a:pt x="2925" y="1186"/>
                  </a:lnTo>
                  <a:lnTo>
                    <a:pt x="2888" y="1105"/>
                  </a:lnTo>
                  <a:lnTo>
                    <a:pt x="2864" y="970"/>
                  </a:lnTo>
                  <a:lnTo>
                    <a:pt x="2789" y="768"/>
                  </a:lnTo>
                  <a:lnTo>
                    <a:pt x="2578" y="546"/>
                  </a:lnTo>
                  <a:lnTo>
                    <a:pt x="552" y="0"/>
                  </a:lnTo>
                  <a:lnTo>
                    <a:pt x="537" y="69"/>
                  </a:lnTo>
                  <a:close/>
                </a:path>
              </a:pathLst>
            </a:custGeom>
            <a:solidFill>
              <a:srgbClr val="997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121"/>
            <p:cNvSpPr>
              <a:spLocks/>
            </p:cNvSpPr>
            <p:nvPr/>
          </p:nvSpPr>
          <p:spPr bwMode="auto">
            <a:xfrm>
              <a:off x="1071" y="3536"/>
              <a:ext cx="307" cy="161"/>
            </a:xfrm>
            <a:custGeom>
              <a:avLst/>
              <a:gdLst>
                <a:gd name="T0" fmla="*/ 1 w 923"/>
                <a:gd name="T1" fmla="*/ 0 h 484"/>
                <a:gd name="T2" fmla="*/ 0 w 923"/>
                <a:gd name="T3" fmla="*/ 1 h 484"/>
                <a:gd name="T4" fmla="*/ 0 w 923"/>
                <a:gd name="T5" fmla="*/ 2 h 484"/>
                <a:gd name="T6" fmla="*/ 1 w 923"/>
                <a:gd name="T7" fmla="*/ 2 h 484"/>
                <a:gd name="T8" fmla="*/ 4 w 923"/>
                <a:gd name="T9" fmla="*/ 2 h 484"/>
                <a:gd name="T10" fmla="*/ 3 w 923"/>
                <a:gd name="T11" fmla="*/ 0 h 484"/>
                <a:gd name="T12" fmla="*/ 3 w 923"/>
                <a:gd name="T13" fmla="*/ 1 h 484"/>
                <a:gd name="T14" fmla="*/ 3 w 923"/>
                <a:gd name="T15" fmla="*/ 0 h 484"/>
                <a:gd name="T16" fmla="*/ 2 w 923"/>
                <a:gd name="T17" fmla="*/ 1 h 484"/>
                <a:gd name="T18" fmla="*/ 2 w 923"/>
                <a:gd name="T19" fmla="*/ 0 h 484"/>
                <a:gd name="T20" fmla="*/ 2 w 923"/>
                <a:gd name="T21" fmla="*/ 1 h 484"/>
                <a:gd name="T22" fmla="*/ 2 w 923"/>
                <a:gd name="T23" fmla="*/ 0 h 484"/>
                <a:gd name="T24" fmla="*/ 1 w 923"/>
                <a:gd name="T25" fmla="*/ 2 h 484"/>
                <a:gd name="T26" fmla="*/ 1 w 923"/>
                <a:gd name="T27" fmla="*/ 1 h 484"/>
                <a:gd name="T28" fmla="*/ 0 w 923"/>
                <a:gd name="T29" fmla="*/ 1 h 484"/>
                <a:gd name="T30" fmla="*/ 1 w 923"/>
                <a:gd name="T31" fmla="*/ 0 h 484"/>
                <a:gd name="T32" fmla="*/ 1 w 923"/>
                <a:gd name="T33" fmla="*/ 0 h 484"/>
                <a:gd name="T34" fmla="*/ 1 w 923"/>
                <a:gd name="T35" fmla="*/ 0 h 484"/>
                <a:gd name="T36" fmla="*/ 1 w 923"/>
                <a:gd name="T37" fmla="*/ 0 h 4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3"/>
                <a:gd name="T58" fmla="*/ 0 h 484"/>
                <a:gd name="T59" fmla="*/ 923 w 923"/>
                <a:gd name="T60" fmla="*/ 484 h 4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3" h="484">
                  <a:moveTo>
                    <a:pt x="160" y="0"/>
                  </a:moveTo>
                  <a:lnTo>
                    <a:pt x="32" y="335"/>
                  </a:lnTo>
                  <a:lnTo>
                    <a:pt x="0" y="484"/>
                  </a:lnTo>
                  <a:lnTo>
                    <a:pt x="137" y="484"/>
                  </a:lnTo>
                  <a:lnTo>
                    <a:pt x="923" y="469"/>
                  </a:lnTo>
                  <a:lnTo>
                    <a:pt x="801" y="82"/>
                  </a:lnTo>
                  <a:lnTo>
                    <a:pt x="719" y="306"/>
                  </a:lnTo>
                  <a:lnTo>
                    <a:pt x="665" y="119"/>
                  </a:lnTo>
                  <a:lnTo>
                    <a:pt x="507" y="365"/>
                  </a:lnTo>
                  <a:lnTo>
                    <a:pt x="552" y="66"/>
                  </a:lnTo>
                  <a:lnTo>
                    <a:pt x="431" y="253"/>
                  </a:lnTo>
                  <a:lnTo>
                    <a:pt x="439" y="8"/>
                  </a:lnTo>
                  <a:lnTo>
                    <a:pt x="257" y="395"/>
                  </a:lnTo>
                  <a:lnTo>
                    <a:pt x="220" y="214"/>
                  </a:lnTo>
                  <a:lnTo>
                    <a:pt x="113" y="291"/>
                  </a:lnTo>
                  <a:lnTo>
                    <a:pt x="175" y="3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22"/>
            <p:cNvSpPr>
              <a:spLocks/>
            </p:cNvSpPr>
            <p:nvPr/>
          </p:nvSpPr>
          <p:spPr bwMode="auto">
            <a:xfrm>
              <a:off x="479" y="3464"/>
              <a:ext cx="352" cy="236"/>
            </a:xfrm>
            <a:custGeom>
              <a:avLst/>
              <a:gdLst>
                <a:gd name="T0" fmla="*/ 0 w 1057"/>
                <a:gd name="T1" fmla="*/ 1 h 708"/>
                <a:gd name="T2" fmla="*/ 0 w 1057"/>
                <a:gd name="T3" fmla="*/ 2 h 708"/>
                <a:gd name="T4" fmla="*/ 0 w 1057"/>
                <a:gd name="T5" fmla="*/ 2 h 708"/>
                <a:gd name="T6" fmla="*/ 0 w 1057"/>
                <a:gd name="T7" fmla="*/ 3 h 708"/>
                <a:gd name="T8" fmla="*/ 4 w 1057"/>
                <a:gd name="T9" fmla="*/ 3 h 708"/>
                <a:gd name="T10" fmla="*/ 4 w 1057"/>
                <a:gd name="T11" fmla="*/ 3 h 708"/>
                <a:gd name="T12" fmla="*/ 4 w 1057"/>
                <a:gd name="T13" fmla="*/ 2 h 708"/>
                <a:gd name="T14" fmla="*/ 3 w 1057"/>
                <a:gd name="T15" fmla="*/ 2 h 708"/>
                <a:gd name="T16" fmla="*/ 3 w 1057"/>
                <a:gd name="T17" fmla="*/ 1 h 708"/>
                <a:gd name="T18" fmla="*/ 3 w 1057"/>
                <a:gd name="T19" fmla="*/ 0 h 708"/>
                <a:gd name="T20" fmla="*/ 3 w 1057"/>
                <a:gd name="T21" fmla="*/ 1 h 708"/>
                <a:gd name="T22" fmla="*/ 3 w 1057"/>
                <a:gd name="T23" fmla="*/ 2 h 708"/>
                <a:gd name="T24" fmla="*/ 3 w 1057"/>
                <a:gd name="T25" fmla="*/ 2 h 708"/>
                <a:gd name="T26" fmla="*/ 2 w 1057"/>
                <a:gd name="T27" fmla="*/ 1 h 708"/>
                <a:gd name="T28" fmla="*/ 2 w 1057"/>
                <a:gd name="T29" fmla="*/ 2 h 708"/>
                <a:gd name="T30" fmla="*/ 2 w 1057"/>
                <a:gd name="T31" fmla="*/ 2 h 708"/>
                <a:gd name="T32" fmla="*/ 2 w 1057"/>
                <a:gd name="T33" fmla="*/ 0 h 708"/>
                <a:gd name="T34" fmla="*/ 2 w 1057"/>
                <a:gd name="T35" fmla="*/ 1 h 708"/>
                <a:gd name="T36" fmla="*/ 2 w 1057"/>
                <a:gd name="T37" fmla="*/ 1 h 708"/>
                <a:gd name="T38" fmla="*/ 2 w 1057"/>
                <a:gd name="T39" fmla="*/ 0 h 708"/>
                <a:gd name="T40" fmla="*/ 2 w 1057"/>
                <a:gd name="T41" fmla="*/ 0 h 708"/>
                <a:gd name="T42" fmla="*/ 1 w 1057"/>
                <a:gd name="T43" fmla="*/ 1 h 708"/>
                <a:gd name="T44" fmla="*/ 0 w 1057"/>
                <a:gd name="T45" fmla="*/ 2 h 708"/>
                <a:gd name="T46" fmla="*/ 0 w 1057"/>
                <a:gd name="T47" fmla="*/ 1 h 708"/>
                <a:gd name="T48" fmla="*/ 0 w 1057"/>
                <a:gd name="T49" fmla="*/ 1 h 708"/>
                <a:gd name="T50" fmla="*/ 0 w 1057"/>
                <a:gd name="T51" fmla="*/ 1 h 7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57"/>
                <a:gd name="T79" fmla="*/ 0 h 708"/>
                <a:gd name="T80" fmla="*/ 1057 w 1057"/>
                <a:gd name="T81" fmla="*/ 708 h 7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57" h="708">
                  <a:moveTo>
                    <a:pt x="89" y="311"/>
                  </a:moveTo>
                  <a:lnTo>
                    <a:pt x="29" y="403"/>
                  </a:lnTo>
                  <a:lnTo>
                    <a:pt x="0" y="551"/>
                  </a:lnTo>
                  <a:lnTo>
                    <a:pt x="0" y="708"/>
                  </a:lnTo>
                  <a:lnTo>
                    <a:pt x="1057" y="700"/>
                  </a:lnTo>
                  <a:lnTo>
                    <a:pt x="1020" y="626"/>
                  </a:lnTo>
                  <a:lnTo>
                    <a:pt x="861" y="551"/>
                  </a:lnTo>
                  <a:lnTo>
                    <a:pt x="794" y="492"/>
                  </a:lnTo>
                  <a:lnTo>
                    <a:pt x="747" y="349"/>
                  </a:lnTo>
                  <a:lnTo>
                    <a:pt x="710" y="37"/>
                  </a:lnTo>
                  <a:lnTo>
                    <a:pt x="702" y="358"/>
                  </a:lnTo>
                  <a:lnTo>
                    <a:pt x="696" y="492"/>
                  </a:lnTo>
                  <a:lnTo>
                    <a:pt x="627" y="469"/>
                  </a:lnTo>
                  <a:lnTo>
                    <a:pt x="597" y="320"/>
                  </a:lnTo>
                  <a:lnTo>
                    <a:pt x="520" y="447"/>
                  </a:lnTo>
                  <a:lnTo>
                    <a:pt x="490" y="380"/>
                  </a:lnTo>
                  <a:lnTo>
                    <a:pt x="536" y="0"/>
                  </a:lnTo>
                  <a:lnTo>
                    <a:pt x="431" y="290"/>
                  </a:lnTo>
                  <a:lnTo>
                    <a:pt x="384" y="320"/>
                  </a:lnTo>
                  <a:lnTo>
                    <a:pt x="415" y="74"/>
                  </a:lnTo>
                  <a:lnTo>
                    <a:pt x="369" y="67"/>
                  </a:lnTo>
                  <a:lnTo>
                    <a:pt x="226" y="207"/>
                  </a:lnTo>
                  <a:lnTo>
                    <a:pt x="113" y="418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23"/>
            <p:cNvSpPr>
              <a:spLocks/>
            </p:cNvSpPr>
            <p:nvPr/>
          </p:nvSpPr>
          <p:spPr bwMode="auto">
            <a:xfrm>
              <a:off x="434" y="3267"/>
              <a:ext cx="178" cy="383"/>
            </a:xfrm>
            <a:custGeom>
              <a:avLst/>
              <a:gdLst>
                <a:gd name="T0" fmla="*/ 2 w 536"/>
                <a:gd name="T1" fmla="*/ 0 h 1149"/>
                <a:gd name="T2" fmla="*/ 1 w 536"/>
                <a:gd name="T3" fmla="*/ 1 h 1149"/>
                <a:gd name="T4" fmla="*/ 1 w 536"/>
                <a:gd name="T5" fmla="*/ 2 h 1149"/>
                <a:gd name="T6" fmla="*/ 1 w 536"/>
                <a:gd name="T7" fmla="*/ 2 h 1149"/>
                <a:gd name="T8" fmla="*/ 1 w 536"/>
                <a:gd name="T9" fmla="*/ 2 h 1149"/>
                <a:gd name="T10" fmla="*/ 1 w 536"/>
                <a:gd name="T11" fmla="*/ 2 h 1149"/>
                <a:gd name="T12" fmla="*/ 1 w 536"/>
                <a:gd name="T13" fmla="*/ 3 h 1149"/>
                <a:gd name="T14" fmla="*/ 0 w 536"/>
                <a:gd name="T15" fmla="*/ 3 h 1149"/>
                <a:gd name="T16" fmla="*/ 0 w 536"/>
                <a:gd name="T17" fmla="*/ 3 h 1149"/>
                <a:gd name="T18" fmla="*/ 0 w 536"/>
                <a:gd name="T19" fmla="*/ 3 h 1149"/>
                <a:gd name="T20" fmla="*/ 0 w 536"/>
                <a:gd name="T21" fmla="*/ 4 h 1149"/>
                <a:gd name="T22" fmla="*/ 0 w 536"/>
                <a:gd name="T23" fmla="*/ 4 h 1149"/>
                <a:gd name="T24" fmla="*/ 0 w 536"/>
                <a:gd name="T25" fmla="*/ 4 h 1149"/>
                <a:gd name="T26" fmla="*/ 0 w 536"/>
                <a:gd name="T27" fmla="*/ 5 h 1149"/>
                <a:gd name="T28" fmla="*/ 0 w 536"/>
                <a:gd name="T29" fmla="*/ 4 h 1149"/>
                <a:gd name="T30" fmla="*/ 1 w 536"/>
                <a:gd name="T31" fmla="*/ 3 h 1149"/>
                <a:gd name="T32" fmla="*/ 1 w 536"/>
                <a:gd name="T33" fmla="*/ 3 h 1149"/>
                <a:gd name="T34" fmla="*/ 2 w 536"/>
                <a:gd name="T35" fmla="*/ 2 h 1149"/>
                <a:gd name="T36" fmla="*/ 2 w 536"/>
                <a:gd name="T37" fmla="*/ 1 h 1149"/>
                <a:gd name="T38" fmla="*/ 2 w 536"/>
                <a:gd name="T39" fmla="*/ 1 h 1149"/>
                <a:gd name="T40" fmla="*/ 2 w 536"/>
                <a:gd name="T41" fmla="*/ 0 h 1149"/>
                <a:gd name="T42" fmla="*/ 2 w 536"/>
                <a:gd name="T43" fmla="*/ 0 h 1149"/>
                <a:gd name="T44" fmla="*/ 2 w 536"/>
                <a:gd name="T45" fmla="*/ 0 h 1149"/>
                <a:gd name="T46" fmla="*/ 2 w 536"/>
                <a:gd name="T47" fmla="*/ 0 h 1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6"/>
                <a:gd name="T73" fmla="*/ 0 h 1149"/>
                <a:gd name="T74" fmla="*/ 536 w 536"/>
                <a:gd name="T75" fmla="*/ 1149 h 1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6" h="1149">
                  <a:moveTo>
                    <a:pt x="445" y="83"/>
                  </a:moveTo>
                  <a:lnTo>
                    <a:pt x="317" y="329"/>
                  </a:lnTo>
                  <a:lnTo>
                    <a:pt x="302" y="412"/>
                  </a:lnTo>
                  <a:lnTo>
                    <a:pt x="325" y="442"/>
                  </a:lnTo>
                  <a:lnTo>
                    <a:pt x="219" y="561"/>
                  </a:lnTo>
                  <a:lnTo>
                    <a:pt x="158" y="599"/>
                  </a:lnTo>
                  <a:lnTo>
                    <a:pt x="188" y="643"/>
                  </a:lnTo>
                  <a:lnTo>
                    <a:pt x="105" y="733"/>
                  </a:lnTo>
                  <a:lnTo>
                    <a:pt x="67" y="762"/>
                  </a:lnTo>
                  <a:lnTo>
                    <a:pt x="97" y="798"/>
                  </a:lnTo>
                  <a:lnTo>
                    <a:pt x="0" y="889"/>
                  </a:lnTo>
                  <a:lnTo>
                    <a:pt x="37" y="949"/>
                  </a:lnTo>
                  <a:lnTo>
                    <a:pt x="37" y="1053"/>
                  </a:lnTo>
                  <a:lnTo>
                    <a:pt x="43" y="1149"/>
                  </a:lnTo>
                  <a:lnTo>
                    <a:pt x="90" y="919"/>
                  </a:lnTo>
                  <a:lnTo>
                    <a:pt x="225" y="762"/>
                  </a:lnTo>
                  <a:lnTo>
                    <a:pt x="355" y="643"/>
                  </a:lnTo>
                  <a:lnTo>
                    <a:pt x="520" y="561"/>
                  </a:lnTo>
                  <a:lnTo>
                    <a:pt x="536" y="345"/>
                  </a:lnTo>
                  <a:lnTo>
                    <a:pt x="513" y="174"/>
                  </a:lnTo>
                  <a:lnTo>
                    <a:pt x="513" y="0"/>
                  </a:lnTo>
                  <a:lnTo>
                    <a:pt x="445" y="83"/>
                  </a:lnTo>
                  <a:close/>
                </a:path>
              </a:pathLst>
            </a:custGeom>
            <a:solidFill>
              <a:srgbClr val="AE9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24"/>
            <p:cNvSpPr>
              <a:spLocks/>
            </p:cNvSpPr>
            <p:nvPr/>
          </p:nvSpPr>
          <p:spPr bwMode="auto">
            <a:xfrm>
              <a:off x="1288" y="3588"/>
              <a:ext cx="72" cy="72"/>
            </a:xfrm>
            <a:custGeom>
              <a:avLst/>
              <a:gdLst>
                <a:gd name="T0" fmla="*/ 1 w 215"/>
                <a:gd name="T1" fmla="*/ 0 h 216"/>
                <a:gd name="T2" fmla="*/ 0 w 215"/>
                <a:gd name="T3" fmla="*/ 0 h 216"/>
                <a:gd name="T4" fmla="*/ 0 w 215"/>
                <a:gd name="T5" fmla="*/ 0 h 216"/>
                <a:gd name="T6" fmla="*/ 0 w 215"/>
                <a:gd name="T7" fmla="*/ 0 h 216"/>
                <a:gd name="T8" fmla="*/ 0 w 215"/>
                <a:gd name="T9" fmla="*/ 1 h 216"/>
                <a:gd name="T10" fmla="*/ 0 w 215"/>
                <a:gd name="T11" fmla="*/ 1 h 216"/>
                <a:gd name="T12" fmla="*/ 0 w 215"/>
                <a:gd name="T13" fmla="*/ 1 h 216"/>
                <a:gd name="T14" fmla="*/ 1 w 215"/>
                <a:gd name="T15" fmla="*/ 1 h 216"/>
                <a:gd name="T16" fmla="*/ 1 w 215"/>
                <a:gd name="T17" fmla="*/ 1 h 216"/>
                <a:gd name="T18" fmla="*/ 1 w 215"/>
                <a:gd name="T19" fmla="*/ 0 h 216"/>
                <a:gd name="T20" fmla="*/ 1 w 215"/>
                <a:gd name="T21" fmla="*/ 0 h 216"/>
                <a:gd name="T22" fmla="*/ 1 w 215"/>
                <a:gd name="T23" fmla="*/ 0 h 216"/>
                <a:gd name="T24" fmla="*/ 1 w 215"/>
                <a:gd name="T25" fmla="*/ 0 h 216"/>
                <a:gd name="T26" fmla="*/ 1 w 215"/>
                <a:gd name="T27" fmla="*/ 0 h 2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16"/>
                <a:gd name="T44" fmla="*/ 215 w 215"/>
                <a:gd name="T45" fmla="*/ 216 h 2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16">
                  <a:moveTo>
                    <a:pt x="144" y="0"/>
                  </a:moveTo>
                  <a:lnTo>
                    <a:pt x="93" y="54"/>
                  </a:lnTo>
                  <a:lnTo>
                    <a:pt x="29" y="44"/>
                  </a:lnTo>
                  <a:lnTo>
                    <a:pt x="43" y="94"/>
                  </a:lnTo>
                  <a:lnTo>
                    <a:pt x="0" y="149"/>
                  </a:lnTo>
                  <a:lnTo>
                    <a:pt x="55" y="153"/>
                  </a:lnTo>
                  <a:lnTo>
                    <a:pt x="91" y="216"/>
                  </a:lnTo>
                  <a:lnTo>
                    <a:pt x="125" y="153"/>
                  </a:lnTo>
                  <a:lnTo>
                    <a:pt x="215" y="128"/>
                  </a:lnTo>
                  <a:lnTo>
                    <a:pt x="152" y="88"/>
                  </a:lnTo>
                  <a:lnTo>
                    <a:pt x="149" y="11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25"/>
            <p:cNvSpPr>
              <a:spLocks/>
            </p:cNvSpPr>
            <p:nvPr/>
          </p:nvSpPr>
          <p:spPr bwMode="auto">
            <a:xfrm>
              <a:off x="1179" y="3534"/>
              <a:ext cx="57" cy="58"/>
            </a:xfrm>
            <a:custGeom>
              <a:avLst/>
              <a:gdLst>
                <a:gd name="T0" fmla="*/ 0 w 170"/>
                <a:gd name="T1" fmla="*/ 0 h 175"/>
                <a:gd name="T2" fmla="*/ 0 w 170"/>
                <a:gd name="T3" fmla="*/ 0 h 175"/>
                <a:gd name="T4" fmla="*/ 0 w 170"/>
                <a:gd name="T5" fmla="*/ 0 h 175"/>
                <a:gd name="T6" fmla="*/ 0 w 170"/>
                <a:gd name="T7" fmla="*/ 0 h 175"/>
                <a:gd name="T8" fmla="*/ 0 w 170"/>
                <a:gd name="T9" fmla="*/ 1 h 175"/>
                <a:gd name="T10" fmla="*/ 0 w 170"/>
                <a:gd name="T11" fmla="*/ 1 h 175"/>
                <a:gd name="T12" fmla="*/ 1 w 170"/>
                <a:gd name="T13" fmla="*/ 1 h 175"/>
                <a:gd name="T14" fmla="*/ 1 w 170"/>
                <a:gd name="T15" fmla="*/ 0 h 175"/>
                <a:gd name="T16" fmla="*/ 1 w 170"/>
                <a:gd name="T17" fmla="*/ 0 h 175"/>
                <a:gd name="T18" fmla="*/ 0 w 170"/>
                <a:gd name="T19" fmla="*/ 0 h 175"/>
                <a:gd name="T20" fmla="*/ 0 w 170"/>
                <a:gd name="T21" fmla="*/ 0 h 175"/>
                <a:gd name="T22" fmla="*/ 0 w 170"/>
                <a:gd name="T23" fmla="*/ 0 h 175"/>
                <a:gd name="T24" fmla="*/ 0 w 170"/>
                <a:gd name="T25" fmla="*/ 0 h 175"/>
                <a:gd name="T26" fmla="*/ 0 w 170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0"/>
                <a:gd name="T43" fmla="*/ 0 h 175"/>
                <a:gd name="T44" fmla="*/ 170 w 170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0" h="175">
                  <a:moveTo>
                    <a:pt x="76" y="6"/>
                  </a:moveTo>
                  <a:lnTo>
                    <a:pt x="69" y="69"/>
                  </a:lnTo>
                  <a:lnTo>
                    <a:pt x="0" y="110"/>
                  </a:lnTo>
                  <a:lnTo>
                    <a:pt x="48" y="119"/>
                  </a:lnTo>
                  <a:lnTo>
                    <a:pt x="54" y="175"/>
                  </a:lnTo>
                  <a:lnTo>
                    <a:pt x="93" y="130"/>
                  </a:lnTo>
                  <a:lnTo>
                    <a:pt x="158" y="139"/>
                  </a:lnTo>
                  <a:lnTo>
                    <a:pt x="132" y="71"/>
                  </a:lnTo>
                  <a:lnTo>
                    <a:pt x="170" y="24"/>
                  </a:lnTo>
                  <a:lnTo>
                    <a:pt x="108" y="32"/>
                  </a:lnTo>
                  <a:lnTo>
                    <a:pt x="76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26"/>
            <p:cNvSpPr>
              <a:spLocks/>
            </p:cNvSpPr>
            <p:nvPr/>
          </p:nvSpPr>
          <p:spPr bwMode="auto">
            <a:xfrm>
              <a:off x="601" y="3612"/>
              <a:ext cx="48" cy="46"/>
            </a:xfrm>
            <a:custGeom>
              <a:avLst/>
              <a:gdLst>
                <a:gd name="T0" fmla="*/ 0 w 143"/>
                <a:gd name="T1" fmla="*/ 0 h 138"/>
                <a:gd name="T2" fmla="*/ 0 w 143"/>
                <a:gd name="T3" fmla="*/ 0 h 138"/>
                <a:gd name="T4" fmla="*/ 0 w 143"/>
                <a:gd name="T5" fmla="*/ 0 h 138"/>
                <a:gd name="T6" fmla="*/ 0 w 143"/>
                <a:gd name="T7" fmla="*/ 0 h 138"/>
                <a:gd name="T8" fmla="*/ 0 w 143"/>
                <a:gd name="T9" fmla="*/ 1 h 138"/>
                <a:gd name="T10" fmla="*/ 0 w 143"/>
                <a:gd name="T11" fmla="*/ 0 h 138"/>
                <a:gd name="T12" fmla="*/ 0 w 143"/>
                <a:gd name="T13" fmla="*/ 1 h 138"/>
                <a:gd name="T14" fmla="*/ 0 w 143"/>
                <a:gd name="T15" fmla="*/ 0 h 138"/>
                <a:gd name="T16" fmla="*/ 1 w 143"/>
                <a:gd name="T17" fmla="*/ 0 h 138"/>
                <a:gd name="T18" fmla="*/ 0 w 143"/>
                <a:gd name="T19" fmla="*/ 0 h 138"/>
                <a:gd name="T20" fmla="*/ 0 w 143"/>
                <a:gd name="T21" fmla="*/ 0 h 138"/>
                <a:gd name="T22" fmla="*/ 0 w 143"/>
                <a:gd name="T23" fmla="*/ 0 h 138"/>
                <a:gd name="T24" fmla="*/ 0 w 143"/>
                <a:gd name="T25" fmla="*/ 0 h 138"/>
                <a:gd name="T26" fmla="*/ 0 w 143"/>
                <a:gd name="T27" fmla="*/ 0 h 1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138"/>
                <a:gd name="T44" fmla="*/ 143 w 143"/>
                <a:gd name="T45" fmla="*/ 138 h 1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138">
                  <a:moveTo>
                    <a:pt x="78" y="0"/>
                  </a:moveTo>
                  <a:lnTo>
                    <a:pt x="53" y="32"/>
                  </a:lnTo>
                  <a:lnTo>
                    <a:pt x="0" y="38"/>
                  </a:lnTo>
                  <a:lnTo>
                    <a:pt x="21" y="65"/>
                  </a:lnTo>
                  <a:lnTo>
                    <a:pt x="5" y="126"/>
                  </a:lnTo>
                  <a:lnTo>
                    <a:pt x="49" y="112"/>
                  </a:lnTo>
                  <a:lnTo>
                    <a:pt x="102" y="138"/>
                  </a:lnTo>
                  <a:lnTo>
                    <a:pt x="102" y="83"/>
                  </a:lnTo>
                  <a:lnTo>
                    <a:pt x="143" y="45"/>
                  </a:lnTo>
                  <a:lnTo>
                    <a:pt x="94" y="28"/>
                  </a:lnTo>
                  <a:lnTo>
                    <a:pt x="84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7"/>
            <p:cNvSpPr>
              <a:spLocks/>
            </p:cNvSpPr>
            <p:nvPr/>
          </p:nvSpPr>
          <p:spPr bwMode="auto">
            <a:xfrm>
              <a:off x="446" y="3624"/>
              <a:ext cx="59" cy="54"/>
            </a:xfrm>
            <a:custGeom>
              <a:avLst/>
              <a:gdLst>
                <a:gd name="T0" fmla="*/ 0 w 175"/>
                <a:gd name="T1" fmla="*/ 0 h 163"/>
                <a:gd name="T2" fmla="*/ 0 w 175"/>
                <a:gd name="T3" fmla="*/ 0 h 163"/>
                <a:gd name="T4" fmla="*/ 0 w 175"/>
                <a:gd name="T5" fmla="*/ 0 h 163"/>
                <a:gd name="T6" fmla="*/ 0 w 175"/>
                <a:gd name="T7" fmla="*/ 0 h 163"/>
                <a:gd name="T8" fmla="*/ 0 w 175"/>
                <a:gd name="T9" fmla="*/ 1 h 163"/>
                <a:gd name="T10" fmla="*/ 0 w 175"/>
                <a:gd name="T11" fmla="*/ 0 h 163"/>
                <a:gd name="T12" fmla="*/ 1 w 175"/>
                <a:gd name="T13" fmla="*/ 0 h 163"/>
                <a:gd name="T14" fmla="*/ 1 w 175"/>
                <a:gd name="T15" fmla="*/ 0 h 163"/>
                <a:gd name="T16" fmla="*/ 1 w 175"/>
                <a:gd name="T17" fmla="*/ 0 h 163"/>
                <a:gd name="T18" fmla="*/ 0 w 175"/>
                <a:gd name="T19" fmla="*/ 0 h 163"/>
                <a:gd name="T20" fmla="*/ 0 w 175"/>
                <a:gd name="T21" fmla="*/ 0 h 163"/>
                <a:gd name="T22" fmla="*/ 0 w 175"/>
                <a:gd name="T23" fmla="*/ 0 h 163"/>
                <a:gd name="T24" fmla="*/ 0 w 175"/>
                <a:gd name="T25" fmla="*/ 0 h 163"/>
                <a:gd name="T26" fmla="*/ 0 w 175"/>
                <a:gd name="T27" fmla="*/ 0 h 1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163"/>
                <a:gd name="T44" fmla="*/ 175 w 175"/>
                <a:gd name="T45" fmla="*/ 163 h 1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163">
                  <a:moveTo>
                    <a:pt x="41" y="11"/>
                  </a:moveTo>
                  <a:lnTo>
                    <a:pt x="42" y="65"/>
                  </a:lnTo>
                  <a:lnTo>
                    <a:pt x="0" y="113"/>
                  </a:lnTo>
                  <a:lnTo>
                    <a:pt x="46" y="119"/>
                  </a:lnTo>
                  <a:lnTo>
                    <a:pt x="66" y="163"/>
                  </a:lnTo>
                  <a:lnTo>
                    <a:pt x="102" y="115"/>
                  </a:lnTo>
                  <a:lnTo>
                    <a:pt x="175" y="119"/>
                  </a:lnTo>
                  <a:lnTo>
                    <a:pt x="129" y="66"/>
                  </a:lnTo>
                  <a:lnTo>
                    <a:pt x="150" y="0"/>
                  </a:lnTo>
                  <a:lnTo>
                    <a:pt x="100" y="30"/>
                  </a:lnTo>
                  <a:lnTo>
                    <a:pt x="57" y="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28"/>
            <p:cNvSpPr>
              <a:spLocks/>
            </p:cNvSpPr>
            <p:nvPr/>
          </p:nvSpPr>
          <p:spPr bwMode="auto">
            <a:xfrm>
              <a:off x="513" y="3539"/>
              <a:ext cx="80" cy="74"/>
            </a:xfrm>
            <a:custGeom>
              <a:avLst/>
              <a:gdLst>
                <a:gd name="T0" fmla="*/ 1 w 241"/>
                <a:gd name="T1" fmla="*/ 0 h 223"/>
                <a:gd name="T2" fmla="*/ 0 w 241"/>
                <a:gd name="T3" fmla="*/ 0 h 223"/>
                <a:gd name="T4" fmla="*/ 0 w 241"/>
                <a:gd name="T5" fmla="*/ 0 h 223"/>
                <a:gd name="T6" fmla="*/ 0 w 241"/>
                <a:gd name="T7" fmla="*/ 1 h 223"/>
                <a:gd name="T8" fmla="*/ 0 w 241"/>
                <a:gd name="T9" fmla="*/ 1 h 223"/>
                <a:gd name="T10" fmla="*/ 0 w 241"/>
                <a:gd name="T11" fmla="*/ 1 h 223"/>
                <a:gd name="T12" fmla="*/ 1 w 241"/>
                <a:gd name="T13" fmla="*/ 1 h 223"/>
                <a:gd name="T14" fmla="*/ 1 w 241"/>
                <a:gd name="T15" fmla="*/ 1 h 223"/>
                <a:gd name="T16" fmla="*/ 1 w 241"/>
                <a:gd name="T17" fmla="*/ 0 h 223"/>
                <a:gd name="T18" fmla="*/ 1 w 241"/>
                <a:gd name="T19" fmla="*/ 0 h 223"/>
                <a:gd name="T20" fmla="*/ 1 w 241"/>
                <a:gd name="T21" fmla="*/ 0 h 223"/>
                <a:gd name="T22" fmla="*/ 1 w 241"/>
                <a:gd name="T23" fmla="*/ 0 h 223"/>
                <a:gd name="T24" fmla="*/ 1 w 241"/>
                <a:gd name="T25" fmla="*/ 0 h 223"/>
                <a:gd name="T26" fmla="*/ 1 w 241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1"/>
                <a:gd name="T43" fmla="*/ 0 h 223"/>
                <a:gd name="T44" fmla="*/ 241 w 241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1" h="223">
                  <a:moveTo>
                    <a:pt x="145" y="0"/>
                  </a:moveTo>
                  <a:lnTo>
                    <a:pt x="91" y="66"/>
                  </a:lnTo>
                  <a:lnTo>
                    <a:pt x="0" y="79"/>
                  </a:lnTo>
                  <a:lnTo>
                    <a:pt x="47" y="135"/>
                  </a:lnTo>
                  <a:lnTo>
                    <a:pt x="27" y="202"/>
                  </a:lnTo>
                  <a:lnTo>
                    <a:pt x="100" y="166"/>
                  </a:lnTo>
                  <a:lnTo>
                    <a:pt x="158" y="223"/>
                  </a:lnTo>
                  <a:lnTo>
                    <a:pt x="176" y="143"/>
                  </a:lnTo>
                  <a:lnTo>
                    <a:pt x="241" y="85"/>
                  </a:lnTo>
                  <a:lnTo>
                    <a:pt x="157" y="64"/>
                  </a:lnTo>
                  <a:lnTo>
                    <a:pt x="15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29"/>
            <p:cNvSpPr>
              <a:spLocks/>
            </p:cNvSpPr>
            <p:nvPr/>
          </p:nvSpPr>
          <p:spPr bwMode="auto">
            <a:xfrm>
              <a:off x="570" y="3401"/>
              <a:ext cx="43" cy="36"/>
            </a:xfrm>
            <a:custGeom>
              <a:avLst/>
              <a:gdLst>
                <a:gd name="T0" fmla="*/ 0 w 127"/>
                <a:gd name="T1" fmla="*/ 0 h 109"/>
                <a:gd name="T2" fmla="*/ 0 w 127"/>
                <a:gd name="T3" fmla="*/ 0 h 109"/>
                <a:gd name="T4" fmla="*/ 0 w 127"/>
                <a:gd name="T5" fmla="*/ 0 h 109"/>
                <a:gd name="T6" fmla="*/ 0 w 127"/>
                <a:gd name="T7" fmla="*/ 0 h 109"/>
                <a:gd name="T8" fmla="*/ 0 w 127"/>
                <a:gd name="T9" fmla="*/ 0 h 109"/>
                <a:gd name="T10" fmla="*/ 0 w 127"/>
                <a:gd name="T11" fmla="*/ 0 h 109"/>
                <a:gd name="T12" fmla="*/ 0 w 127"/>
                <a:gd name="T13" fmla="*/ 0 h 109"/>
                <a:gd name="T14" fmla="*/ 1 w 127"/>
                <a:gd name="T15" fmla="*/ 0 h 109"/>
                <a:gd name="T16" fmla="*/ 0 w 127"/>
                <a:gd name="T17" fmla="*/ 0 h 109"/>
                <a:gd name="T18" fmla="*/ 0 w 127"/>
                <a:gd name="T19" fmla="*/ 0 h 109"/>
                <a:gd name="T20" fmla="*/ 0 w 127"/>
                <a:gd name="T21" fmla="*/ 0 h 109"/>
                <a:gd name="T22" fmla="*/ 0 w 127"/>
                <a:gd name="T23" fmla="*/ 0 h 109"/>
                <a:gd name="T24" fmla="*/ 0 w 127"/>
                <a:gd name="T25" fmla="*/ 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109"/>
                <a:gd name="T41" fmla="*/ 127 w 12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109">
                  <a:moveTo>
                    <a:pt x="48" y="0"/>
                  </a:moveTo>
                  <a:lnTo>
                    <a:pt x="36" y="40"/>
                  </a:lnTo>
                  <a:lnTo>
                    <a:pt x="0" y="73"/>
                  </a:lnTo>
                  <a:lnTo>
                    <a:pt x="24" y="109"/>
                  </a:lnTo>
                  <a:lnTo>
                    <a:pt x="58" y="80"/>
                  </a:lnTo>
                  <a:lnTo>
                    <a:pt x="97" y="98"/>
                  </a:lnTo>
                  <a:lnTo>
                    <a:pt x="97" y="49"/>
                  </a:lnTo>
                  <a:lnTo>
                    <a:pt x="127" y="20"/>
                  </a:lnTo>
                  <a:lnTo>
                    <a:pt x="70" y="14"/>
                  </a:lnTo>
                  <a:lnTo>
                    <a:pt x="62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30"/>
            <p:cNvSpPr>
              <a:spLocks/>
            </p:cNvSpPr>
            <p:nvPr/>
          </p:nvSpPr>
          <p:spPr bwMode="auto">
            <a:xfrm>
              <a:off x="528" y="3308"/>
              <a:ext cx="57" cy="71"/>
            </a:xfrm>
            <a:custGeom>
              <a:avLst/>
              <a:gdLst>
                <a:gd name="T0" fmla="*/ 0 w 169"/>
                <a:gd name="T1" fmla="*/ 0 h 215"/>
                <a:gd name="T2" fmla="*/ 0 w 169"/>
                <a:gd name="T3" fmla="*/ 0 h 215"/>
                <a:gd name="T4" fmla="*/ 0 w 169"/>
                <a:gd name="T5" fmla="*/ 0 h 215"/>
                <a:gd name="T6" fmla="*/ 1 w 169"/>
                <a:gd name="T7" fmla="*/ 0 h 215"/>
                <a:gd name="T8" fmla="*/ 0 w 169"/>
                <a:gd name="T9" fmla="*/ 1 h 215"/>
                <a:gd name="T10" fmla="*/ 0 w 169"/>
                <a:gd name="T11" fmla="*/ 1 h 215"/>
                <a:gd name="T12" fmla="*/ 0 w 169"/>
                <a:gd name="T13" fmla="*/ 1 h 215"/>
                <a:gd name="T14" fmla="*/ 0 w 169"/>
                <a:gd name="T15" fmla="*/ 1 h 215"/>
                <a:gd name="T16" fmla="*/ 0 w 169"/>
                <a:gd name="T17" fmla="*/ 1 h 215"/>
                <a:gd name="T18" fmla="*/ 0 w 169"/>
                <a:gd name="T19" fmla="*/ 0 h 215"/>
                <a:gd name="T20" fmla="*/ 0 w 169"/>
                <a:gd name="T21" fmla="*/ 0 h 215"/>
                <a:gd name="T22" fmla="*/ 0 w 169"/>
                <a:gd name="T23" fmla="*/ 0 h 215"/>
                <a:gd name="T24" fmla="*/ 0 w 169"/>
                <a:gd name="T25" fmla="*/ 0 h 2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"/>
                <a:gd name="T40" fmla="*/ 0 h 215"/>
                <a:gd name="T41" fmla="*/ 169 w 169"/>
                <a:gd name="T42" fmla="*/ 215 h 2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" h="215">
                  <a:moveTo>
                    <a:pt x="73" y="30"/>
                  </a:moveTo>
                  <a:lnTo>
                    <a:pt x="120" y="0"/>
                  </a:lnTo>
                  <a:lnTo>
                    <a:pt x="117" y="79"/>
                  </a:lnTo>
                  <a:lnTo>
                    <a:pt x="169" y="102"/>
                  </a:lnTo>
                  <a:lnTo>
                    <a:pt x="111" y="138"/>
                  </a:lnTo>
                  <a:lnTo>
                    <a:pt x="108" y="215"/>
                  </a:lnTo>
                  <a:lnTo>
                    <a:pt x="49" y="163"/>
                  </a:lnTo>
                  <a:lnTo>
                    <a:pt x="3" y="206"/>
                  </a:lnTo>
                  <a:lnTo>
                    <a:pt x="0" y="162"/>
                  </a:lnTo>
                  <a:lnTo>
                    <a:pt x="68" y="44"/>
                  </a:lnTo>
                  <a:lnTo>
                    <a:pt x="73" y="3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31"/>
            <p:cNvSpPr>
              <a:spLocks/>
            </p:cNvSpPr>
            <p:nvPr/>
          </p:nvSpPr>
          <p:spPr bwMode="auto">
            <a:xfrm>
              <a:off x="1005" y="3140"/>
              <a:ext cx="341" cy="314"/>
            </a:xfrm>
            <a:custGeom>
              <a:avLst/>
              <a:gdLst>
                <a:gd name="T0" fmla="*/ 2 w 1024"/>
                <a:gd name="T1" fmla="*/ 0 h 943"/>
                <a:gd name="T2" fmla="*/ 2 w 1024"/>
                <a:gd name="T3" fmla="*/ 0 h 943"/>
                <a:gd name="T4" fmla="*/ 2 w 1024"/>
                <a:gd name="T5" fmla="*/ 0 h 943"/>
                <a:gd name="T6" fmla="*/ 1 w 1024"/>
                <a:gd name="T7" fmla="*/ 0 h 943"/>
                <a:gd name="T8" fmla="*/ 0 w 1024"/>
                <a:gd name="T9" fmla="*/ 1 h 943"/>
                <a:gd name="T10" fmla="*/ 0 w 1024"/>
                <a:gd name="T11" fmla="*/ 2 h 943"/>
                <a:gd name="T12" fmla="*/ 0 w 1024"/>
                <a:gd name="T13" fmla="*/ 3 h 943"/>
                <a:gd name="T14" fmla="*/ 1 w 1024"/>
                <a:gd name="T15" fmla="*/ 4 h 943"/>
                <a:gd name="T16" fmla="*/ 3 w 1024"/>
                <a:gd name="T17" fmla="*/ 4 h 943"/>
                <a:gd name="T18" fmla="*/ 3 w 1024"/>
                <a:gd name="T19" fmla="*/ 3 h 943"/>
                <a:gd name="T20" fmla="*/ 4 w 1024"/>
                <a:gd name="T21" fmla="*/ 3 h 943"/>
                <a:gd name="T22" fmla="*/ 4 w 1024"/>
                <a:gd name="T23" fmla="*/ 2 h 943"/>
                <a:gd name="T24" fmla="*/ 4 w 1024"/>
                <a:gd name="T25" fmla="*/ 1 h 943"/>
                <a:gd name="T26" fmla="*/ 4 w 1024"/>
                <a:gd name="T27" fmla="*/ 1 h 943"/>
                <a:gd name="T28" fmla="*/ 4 w 1024"/>
                <a:gd name="T29" fmla="*/ 0 h 943"/>
                <a:gd name="T30" fmla="*/ 3 w 1024"/>
                <a:gd name="T31" fmla="*/ 0 h 943"/>
                <a:gd name="T32" fmla="*/ 3 w 1024"/>
                <a:gd name="T33" fmla="*/ 0 h 943"/>
                <a:gd name="T34" fmla="*/ 3 w 1024"/>
                <a:gd name="T35" fmla="*/ 0 h 943"/>
                <a:gd name="T36" fmla="*/ 2 w 1024"/>
                <a:gd name="T37" fmla="*/ 0 h 943"/>
                <a:gd name="T38" fmla="*/ 2 w 1024"/>
                <a:gd name="T39" fmla="*/ 0 h 943"/>
                <a:gd name="T40" fmla="*/ 2 w 1024"/>
                <a:gd name="T41" fmla="*/ 0 h 9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4"/>
                <a:gd name="T64" fmla="*/ 0 h 943"/>
                <a:gd name="T65" fmla="*/ 1024 w 1024"/>
                <a:gd name="T66" fmla="*/ 943 h 9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4" h="943">
                  <a:moveTo>
                    <a:pt x="606" y="0"/>
                  </a:moveTo>
                  <a:lnTo>
                    <a:pt x="497" y="3"/>
                  </a:lnTo>
                  <a:lnTo>
                    <a:pt x="388" y="25"/>
                  </a:lnTo>
                  <a:lnTo>
                    <a:pt x="200" y="79"/>
                  </a:lnTo>
                  <a:lnTo>
                    <a:pt x="60" y="223"/>
                  </a:lnTo>
                  <a:lnTo>
                    <a:pt x="0" y="537"/>
                  </a:lnTo>
                  <a:lnTo>
                    <a:pt x="93" y="817"/>
                  </a:lnTo>
                  <a:lnTo>
                    <a:pt x="353" y="943"/>
                  </a:lnTo>
                  <a:lnTo>
                    <a:pt x="711" y="892"/>
                  </a:lnTo>
                  <a:lnTo>
                    <a:pt x="847" y="805"/>
                  </a:lnTo>
                  <a:lnTo>
                    <a:pt x="1002" y="611"/>
                  </a:lnTo>
                  <a:lnTo>
                    <a:pt x="1024" y="386"/>
                  </a:lnTo>
                  <a:lnTo>
                    <a:pt x="978" y="235"/>
                  </a:lnTo>
                  <a:lnTo>
                    <a:pt x="943" y="168"/>
                  </a:lnTo>
                  <a:lnTo>
                    <a:pt x="869" y="93"/>
                  </a:lnTo>
                  <a:lnTo>
                    <a:pt x="746" y="28"/>
                  </a:lnTo>
                  <a:lnTo>
                    <a:pt x="664" y="9"/>
                  </a:lnTo>
                  <a:lnTo>
                    <a:pt x="662" y="9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E9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32"/>
            <p:cNvSpPr>
              <a:spLocks/>
            </p:cNvSpPr>
            <p:nvPr/>
          </p:nvSpPr>
          <p:spPr bwMode="auto">
            <a:xfrm>
              <a:off x="1032" y="3151"/>
              <a:ext cx="249" cy="239"/>
            </a:xfrm>
            <a:custGeom>
              <a:avLst/>
              <a:gdLst>
                <a:gd name="T0" fmla="*/ 2 w 747"/>
                <a:gd name="T1" fmla="*/ 0 h 717"/>
                <a:gd name="T2" fmla="*/ 2 w 747"/>
                <a:gd name="T3" fmla="*/ 0 h 717"/>
                <a:gd name="T4" fmla="*/ 2 w 747"/>
                <a:gd name="T5" fmla="*/ 0 h 717"/>
                <a:gd name="T6" fmla="*/ 1 w 747"/>
                <a:gd name="T7" fmla="*/ 0 h 717"/>
                <a:gd name="T8" fmla="*/ 1 w 747"/>
                <a:gd name="T9" fmla="*/ 0 h 717"/>
                <a:gd name="T10" fmla="*/ 0 w 747"/>
                <a:gd name="T11" fmla="*/ 1 h 717"/>
                <a:gd name="T12" fmla="*/ 0 w 747"/>
                <a:gd name="T13" fmla="*/ 1 h 717"/>
                <a:gd name="T14" fmla="*/ 0 w 747"/>
                <a:gd name="T15" fmla="*/ 2 h 717"/>
                <a:gd name="T16" fmla="*/ 0 w 747"/>
                <a:gd name="T17" fmla="*/ 2 h 717"/>
                <a:gd name="T18" fmla="*/ 0 w 747"/>
                <a:gd name="T19" fmla="*/ 2 h 717"/>
                <a:gd name="T20" fmla="*/ 1 w 747"/>
                <a:gd name="T21" fmla="*/ 3 h 717"/>
                <a:gd name="T22" fmla="*/ 1 w 747"/>
                <a:gd name="T23" fmla="*/ 3 h 717"/>
                <a:gd name="T24" fmla="*/ 2 w 747"/>
                <a:gd name="T25" fmla="*/ 3 h 717"/>
                <a:gd name="T26" fmla="*/ 2 w 747"/>
                <a:gd name="T27" fmla="*/ 3 h 717"/>
                <a:gd name="T28" fmla="*/ 2 w 747"/>
                <a:gd name="T29" fmla="*/ 3 h 717"/>
                <a:gd name="T30" fmla="*/ 2 w 747"/>
                <a:gd name="T31" fmla="*/ 3 h 717"/>
                <a:gd name="T32" fmla="*/ 2 w 747"/>
                <a:gd name="T33" fmla="*/ 2 h 717"/>
                <a:gd name="T34" fmla="*/ 3 w 747"/>
                <a:gd name="T35" fmla="*/ 2 h 717"/>
                <a:gd name="T36" fmla="*/ 3 w 747"/>
                <a:gd name="T37" fmla="*/ 2 h 717"/>
                <a:gd name="T38" fmla="*/ 3 w 747"/>
                <a:gd name="T39" fmla="*/ 2 h 717"/>
                <a:gd name="T40" fmla="*/ 3 w 747"/>
                <a:gd name="T41" fmla="*/ 2 h 717"/>
                <a:gd name="T42" fmla="*/ 3 w 747"/>
                <a:gd name="T43" fmla="*/ 2 h 717"/>
                <a:gd name="T44" fmla="*/ 3 w 747"/>
                <a:gd name="T45" fmla="*/ 1 h 717"/>
                <a:gd name="T46" fmla="*/ 3 w 747"/>
                <a:gd name="T47" fmla="*/ 1 h 717"/>
                <a:gd name="T48" fmla="*/ 3 w 747"/>
                <a:gd name="T49" fmla="*/ 0 h 717"/>
                <a:gd name="T50" fmla="*/ 2 w 747"/>
                <a:gd name="T51" fmla="*/ 0 h 717"/>
                <a:gd name="T52" fmla="*/ 2 w 747"/>
                <a:gd name="T53" fmla="*/ 0 h 717"/>
                <a:gd name="T54" fmla="*/ 2 w 747"/>
                <a:gd name="T55" fmla="*/ 0 h 717"/>
                <a:gd name="T56" fmla="*/ 2 w 747"/>
                <a:gd name="T57" fmla="*/ 0 h 7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47"/>
                <a:gd name="T88" fmla="*/ 0 h 717"/>
                <a:gd name="T89" fmla="*/ 747 w 747"/>
                <a:gd name="T90" fmla="*/ 717 h 7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47" h="717">
                  <a:moveTo>
                    <a:pt x="548" y="1"/>
                  </a:moveTo>
                  <a:lnTo>
                    <a:pt x="501" y="0"/>
                  </a:lnTo>
                  <a:lnTo>
                    <a:pt x="385" y="13"/>
                  </a:lnTo>
                  <a:lnTo>
                    <a:pt x="248" y="56"/>
                  </a:lnTo>
                  <a:lnTo>
                    <a:pt x="134" y="109"/>
                  </a:lnTo>
                  <a:lnTo>
                    <a:pt x="57" y="203"/>
                  </a:lnTo>
                  <a:lnTo>
                    <a:pt x="8" y="327"/>
                  </a:lnTo>
                  <a:lnTo>
                    <a:pt x="0" y="439"/>
                  </a:lnTo>
                  <a:lnTo>
                    <a:pt x="25" y="519"/>
                  </a:lnTo>
                  <a:lnTo>
                    <a:pt x="81" y="577"/>
                  </a:lnTo>
                  <a:lnTo>
                    <a:pt x="175" y="632"/>
                  </a:lnTo>
                  <a:lnTo>
                    <a:pt x="316" y="685"/>
                  </a:lnTo>
                  <a:lnTo>
                    <a:pt x="439" y="715"/>
                  </a:lnTo>
                  <a:lnTo>
                    <a:pt x="524" y="717"/>
                  </a:lnTo>
                  <a:lnTo>
                    <a:pt x="538" y="679"/>
                  </a:lnTo>
                  <a:lnTo>
                    <a:pt x="560" y="618"/>
                  </a:lnTo>
                  <a:lnTo>
                    <a:pt x="598" y="593"/>
                  </a:lnTo>
                  <a:lnTo>
                    <a:pt x="660" y="588"/>
                  </a:lnTo>
                  <a:lnTo>
                    <a:pt x="664" y="549"/>
                  </a:lnTo>
                  <a:lnTo>
                    <a:pt x="664" y="479"/>
                  </a:lnTo>
                  <a:lnTo>
                    <a:pt x="688" y="401"/>
                  </a:lnTo>
                  <a:lnTo>
                    <a:pt x="743" y="374"/>
                  </a:lnTo>
                  <a:lnTo>
                    <a:pt x="747" y="296"/>
                  </a:lnTo>
                  <a:lnTo>
                    <a:pt x="721" y="196"/>
                  </a:lnTo>
                  <a:lnTo>
                    <a:pt x="670" y="90"/>
                  </a:lnTo>
                  <a:lnTo>
                    <a:pt x="585" y="1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33"/>
            <p:cNvSpPr>
              <a:spLocks/>
            </p:cNvSpPr>
            <p:nvPr/>
          </p:nvSpPr>
          <p:spPr bwMode="auto">
            <a:xfrm>
              <a:off x="441" y="2789"/>
              <a:ext cx="715" cy="934"/>
            </a:xfrm>
            <a:custGeom>
              <a:avLst/>
              <a:gdLst>
                <a:gd name="T0" fmla="*/ 3 w 2144"/>
                <a:gd name="T1" fmla="*/ 0 h 2803"/>
                <a:gd name="T2" fmla="*/ 2 w 2144"/>
                <a:gd name="T3" fmla="*/ 1 h 2803"/>
                <a:gd name="T4" fmla="*/ 2 w 2144"/>
                <a:gd name="T5" fmla="*/ 2 h 2803"/>
                <a:gd name="T6" fmla="*/ 2 w 2144"/>
                <a:gd name="T7" fmla="*/ 3 h 2803"/>
                <a:gd name="T8" fmla="*/ 2 w 2144"/>
                <a:gd name="T9" fmla="*/ 3 h 2803"/>
                <a:gd name="T10" fmla="*/ 2 w 2144"/>
                <a:gd name="T11" fmla="*/ 3 h 2803"/>
                <a:gd name="T12" fmla="*/ 1 w 2144"/>
                <a:gd name="T13" fmla="*/ 4 h 2803"/>
                <a:gd name="T14" fmla="*/ 0 w 2144"/>
                <a:gd name="T15" fmla="*/ 5 h 2803"/>
                <a:gd name="T16" fmla="*/ 0 w 2144"/>
                <a:gd name="T17" fmla="*/ 6 h 2803"/>
                <a:gd name="T18" fmla="*/ 2 w 2144"/>
                <a:gd name="T19" fmla="*/ 5 h 2803"/>
                <a:gd name="T20" fmla="*/ 1 w 2144"/>
                <a:gd name="T21" fmla="*/ 6 h 2803"/>
                <a:gd name="T22" fmla="*/ 1 w 2144"/>
                <a:gd name="T23" fmla="*/ 7 h 2803"/>
                <a:gd name="T24" fmla="*/ 0 w 2144"/>
                <a:gd name="T25" fmla="*/ 8 h 2803"/>
                <a:gd name="T26" fmla="*/ 0 w 2144"/>
                <a:gd name="T27" fmla="*/ 8 h 2803"/>
                <a:gd name="T28" fmla="*/ 1 w 2144"/>
                <a:gd name="T29" fmla="*/ 7 h 2803"/>
                <a:gd name="T30" fmla="*/ 1 w 2144"/>
                <a:gd name="T31" fmla="*/ 7 h 2803"/>
                <a:gd name="T32" fmla="*/ 2 w 2144"/>
                <a:gd name="T33" fmla="*/ 6 h 2803"/>
                <a:gd name="T34" fmla="*/ 2 w 2144"/>
                <a:gd name="T35" fmla="*/ 8 h 2803"/>
                <a:gd name="T36" fmla="*/ 3 w 2144"/>
                <a:gd name="T37" fmla="*/ 8 h 2803"/>
                <a:gd name="T38" fmla="*/ 3 w 2144"/>
                <a:gd name="T39" fmla="*/ 8 h 2803"/>
                <a:gd name="T40" fmla="*/ 4 w 2144"/>
                <a:gd name="T41" fmla="*/ 8 h 2803"/>
                <a:gd name="T42" fmla="*/ 4 w 2144"/>
                <a:gd name="T43" fmla="*/ 9 h 2803"/>
                <a:gd name="T44" fmla="*/ 5 w 2144"/>
                <a:gd name="T45" fmla="*/ 9 h 2803"/>
                <a:gd name="T46" fmla="*/ 5 w 2144"/>
                <a:gd name="T47" fmla="*/ 11 h 2803"/>
                <a:gd name="T48" fmla="*/ 6 w 2144"/>
                <a:gd name="T49" fmla="*/ 11 h 2803"/>
                <a:gd name="T50" fmla="*/ 7 w 2144"/>
                <a:gd name="T51" fmla="*/ 11 h 2803"/>
                <a:gd name="T52" fmla="*/ 7 w 2144"/>
                <a:gd name="T53" fmla="*/ 10 h 2803"/>
                <a:gd name="T54" fmla="*/ 7 w 2144"/>
                <a:gd name="T55" fmla="*/ 11 h 2803"/>
                <a:gd name="T56" fmla="*/ 8 w 2144"/>
                <a:gd name="T57" fmla="*/ 10 h 2803"/>
                <a:gd name="T58" fmla="*/ 8 w 2144"/>
                <a:gd name="T59" fmla="*/ 8 h 2803"/>
                <a:gd name="T60" fmla="*/ 7 w 2144"/>
                <a:gd name="T61" fmla="*/ 7 h 2803"/>
                <a:gd name="T62" fmla="*/ 7 w 2144"/>
                <a:gd name="T63" fmla="*/ 5 h 2803"/>
                <a:gd name="T64" fmla="*/ 9 w 2144"/>
                <a:gd name="T65" fmla="*/ 4 h 2803"/>
                <a:gd name="T66" fmla="*/ 9 w 2144"/>
                <a:gd name="T67" fmla="*/ 4 h 2803"/>
                <a:gd name="T68" fmla="*/ 7 w 2144"/>
                <a:gd name="T69" fmla="*/ 2 h 2803"/>
                <a:gd name="T70" fmla="*/ 8 w 2144"/>
                <a:gd name="T71" fmla="*/ 1 h 2803"/>
                <a:gd name="T72" fmla="*/ 7 w 2144"/>
                <a:gd name="T73" fmla="*/ 1 h 2803"/>
                <a:gd name="T74" fmla="*/ 7 w 2144"/>
                <a:gd name="T75" fmla="*/ 1 h 2803"/>
                <a:gd name="T76" fmla="*/ 7 w 2144"/>
                <a:gd name="T77" fmla="*/ 1 h 2803"/>
                <a:gd name="T78" fmla="*/ 6 w 2144"/>
                <a:gd name="T79" fmla="*/ 0 h 2803"/>
                <a:gd name="T80" fmla="*/ 4 w 2144"/>
                <a:gd name="T81" fmla="*/ 0 h 2803"/>
                <a:gd name="T82" fmla="*/ 4 w 2144"/>
                <a:gd name="T83" fmla="*/ 0 h 28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4"/>
                <a:gd name="T127" fmla="*/ 0 h 2803"/>
                <a:gd name="T128" fmla="*/ 2144 w 2144"/>
                <a:gd name="T129" fmla="*/ 2803 h 28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4" h="2803">
                  <a:moveTo>
                    <a:pt x="957" y="53"/>
                  </a:moveTo>
                  <a:lnTo>
                    <a:pt x="859" y="65"/>
                  </a:lnTo>
                  <a:lnTo>
                    <a:pt x="760" y="104"/>
                  </a:lnTo>
                  <a:lnTo>
                    <a:pt x="642" y="188"/>
                  </a:lnTo>
                  <a:lnTo>
                    <a:pt x="570" y="264"/>
                  </a:lnTo>
                  <a:lnTo>
                    <a:pt x="537" y="337"/>
                  </a:lnTo>
                  <a:lnTo>
                    <a:pt x="497" y="460"/>
                  </a:lnTo>
                  <a:lnTo>
                    <a:pt x="485" y="564"/>
                  </a:lnTo>
                  <a:lnTo>
                    <a:pt x="471" y="589"/>
                  </a:lnTo>
                  <a:lnTo>
                    <a:pt x="419" y="634"/>
                  </a:lnTo>
                  <a:lnTo>
                    <a:pt x="419" y="739"/>
                  </a:lnTo>
                  <a:lnTo>
                    <a:pt x="413" y="776"/>
                  </a:lnTo>
                  <a:lnTo>
                    <a:pt x="439" y="746"/>
                  </a:lnTo>
                  <a:lnTo>
                    <a:pt x="458" y="660"/>
                  </a:lnTo>
                  <a:lnTo>
                    <a:pt x="524" y="627"/>
                  </a:lnTo>
                  <a:lnTo>
                    <a:pt x="485" y="686"/>
                  </a:lnTo>
                  <a:lnTo>
                    <a:pt x="485" y="739"/>
                  </a:lnTo>
                  <a:lnTo>
                    <a:pt x="446" y="809"/>
                  </a:lnTo>
                  <a:lnTo>
                    <a:pt x="426" y="862"/>
                  </a:lnTo>
                  <a:lnTo>
                    <a:pt x="413" y="984"/>
                  </a:lnTo>
                  <a:lnTo>
                    <a:pt x="354" y="1081"/>
                  </a:lnTo>
                  <a:lnTo>
                    <a:pt x="241" y="1171"/>
                  </a:lnTo>
                  <a:lnTo>
                    <a:pt x="111" y="1269"/>
                  </a:lnTo>
                  <a:lnTo>
                    <a:pt x="58" y="1327"/>
                  </a:lnTo>
                  <a:lnTo>
                    <a:pt x="45" y="1366"/>
                  </a:lnTo>
                  <a:lnTo>
                    <a:pt x="52" y="1464"/>
                  </a:lnTo>
                  <a:lnTo>
                    <a:pt x="98" y="1366"/>
                  </a:lnTo>
                  <a:lnTo>
                    <a:pt x="150" y="1288"/>
                  </a:lnTo>
                  <a:lnTo>
                    <a:pt x="281" y="1210"/>
                  </a:lnTo>
                  <a:lnTo>
                    <a:pt x="439" y="1101"/>
                  </a:lnTo>
                  <a:lnTo>
                    <a:pt x="334" y="1210"/>
                  </a:lnTo>
                  <a:lnTo>
                    <a:pt x="188" y="1341"/>
                  </a:lnTo>
                  <a:lnTo>
                    <a:pt x="156" y="1437"/>
                  </a:lnTo>
                  <a:lnTo>
                    <a:pt x="163" y="1566"/>
                  </a:lnTo>
                  <a:lnTo>
                    <a:pt x="176" y="1619"/>
                  </a:lnTo>
                  <a:lnTo>
                    <a:pt x="137" y="1663"/>
                  </a:lnTo>
                  <a:lnTo>
                    <a:pt x="45" y="1702"/>
                  </a:lnTo>
                  <a:lnTo>
                    <a:pt x="6" y="1755"/>
                  </a:lnTo>
                  <a:lnTo>
                    <a:pt x="0" y="1845"/>
                  </a:lnTo>
                  <a:lnTo>
                    <a:pt x="58" y="1954"/>
                  </a:lnTo>
                  <a:lnTo>
                    <a:pt x="72" y="1904"/>
                  </a:lnTo>
                  <a:lnTo>
                    <a:pt x="45" y="1845"/>
                  </a:lnTo>
                  <a:lnTo>
                    <a:pt x="52" y="1768"/>
                  </a:lnTo>
                  <a:lnTo>
                    <a:pt x="137" y="1728"/>
                  </a:lnTo>
                  <a:lnTo>
                    <a:pt x="183" y="1722"/>
                  </a:lnTo>
                  <a:lnTo>
                    <a:pt x="229" y="1652"/>
                  </a:lnTo>
                  <a:lnTo>
                    <a:pt x="268" y="1722"/>
                  </a:lnTo>
                  <a:lnTo>
                    <a:pt x="321" y="1599"/>
                  </a:lnTo>
                  <a:lnTo>
                    <a:pt x="485" y="1321"/>
                  </a:lnTo>
                  <a:lnTo>
                    <a:pt x="595" y="1341"/>
                  </a:lnTo>
                  <a:lnTo>
                    <a:pt x="564" y="1573"/>
                  </a:lnTo>
                  <a:lnTo>
                    <a:pt x="550" y="1652"/>
                  </a:lnTo>
                  <a:lnTo>
                    <a:pt x="576" y="1742"/>
                  </a:lnTo>
                  <a:lnTo>
                    <a:pt x="544" y="1865"/>
                  </a:lnTo>
                  <a:lnTo>
                    <a:pt x="564" y="1982"/>
                  </a:lnTo>
                  <a:lnTo>
                    <a:pt x="615" y="1982"/>
                  </a:lnTo>
                  <a:lnTo>
                    <a:pt x="629" y="1962"/>
                  </a:lnTo>
                  <a:lnTo>
                    <a:pt x="623" y="1877"/>
                  </a:lnTo>
                  <a:lnTo>
                    <a:pt x="682" y="1755"/>
                  </a:lnTo>
                  <a:lnTo>
                    <a:pt x="701" y="1890"/>
                  </a:lnTo>
                  <a:lnTo>
                    <a:pt x="741" y="1728"/>
                  </a:lnTo>
                  <a:lnTo>
                    <a:pt x="819" y="1831"/>
                  </a:lnTo>
                  <a:lnTo>
                    <a:pt x="911" y="1831"/>
                  </a:lnTo>
                  <a:lnTo>
                    <a:pt x="989" y="1831"/>
                  </a:lnTo>
                  <a:lnTo>
                    <a:pt x="1011" y="2103"/>
                  </a:lnTo>
                  <a:lnTo>
                    <a:pt x="1017" y="2136"/>
                  </a:lnTo>
                  <a:lnTo>
                    <a:pt x="1056" y="2187"/>
                  </a:lnTo>
                  <a:lnTo>
                    <a:pt x="1174" y="2279"/>
                  </a:lnTo>
                  <a:lnTo>
                    <a:pt x="1225" y="2298"/>
                  </a:lnTo>
                  <a:lnTo>
                    <a:pt x="1278" y="2375"/>
                  </a:lnTo>
                  <a:lnTo>
                    <a:pt x="1318" y="2434"/>
                  </a:lnTo>
                  <a:lnTo>
                    <a:pt x="1318" y="2564"/>
                  </a:lnTo>
                  <a:lnTo>
                    <a:pt x="1357" y="2641"/>
                  </a:lnTo>
                  <a:lnTo>
                    <a:pt x="1436" y="2712"/>
                  </a:lnTo>
                  <a:lnTo>
                    <a:pt x="1528" y="2771"/>
                  </a:lnTo>
                  <a:lnTo>
                    <a:pt x="1554" y="2803"/>
                  </a:lnTo>
                  <a:lnTo>
                    <a:pt x="1672" y="2783"/>
                  </a:lnTo>
                  <a:lnTo>
                    <a:pt x="1751" y="2771"/>
                  </a:lnTo>
                  <a:lnTo>
                    <a:pt x="1757" y="2668"/>
                  </a:lnTo>
                  <a:lnTo>
                    <a:pt x="1706" y="2629"/>
                  </a:lnTo>
                  <a:lnTo>
                    <a:pt x="1698" y="2551"/>
                  </a:lnTo>
                  <a:lnTo>
                    <a:pt x="1751" y="2506"/>
                  </a:lnTo>
                  <a:lnTo>
                    <a:pt x="1757" y="2576"/>
                  </a:lnTo>
                  <a:lnTo>
                    <a:pt x="1804" y="2635"/>
                  </a:lnTo>
                  <a:lnTo>
                    <a:pt x="1796" y="2486"/>
                  </a:lnTo>
                  <a:lnTo>
                    <a:pt x="1843" y="2473"/>
                  </a:lnTo>
                  <a:lnTo>
                    <a:pt x="1902" y="2389"/>
                  </a:lnTo>
                  <a:lnTo>
                    <a:pt x="1934" y="2402"/>
                  </a:lnTo>
                  <a:lnTo>
                    <a:pt x="1980" y="2266"/>
                  </a:lnTo>
                  <a:lnTo>
                    <a:pt x="1987" y="2064"/>
                  </a:lnTo>
                  <a:lnTo>
                    <a:pt x="1916" y="1974"/>
                  </a:lnTo>
                  <a:lnTo>
                    <a:pt x="1804" y="1793"/>
                  </a:lnTo>
                  <a:lnTo>
                    <a:pt x="1744" y="1669"/>
                  </a:lnTo>
                  <a:lnTo>
                    <a:pt x="1725" y="1573"/>
                  </a:lnTo>
                  <a:lnTo>
                    <a:pt x="1725" y="1398"/>
                  </a:lnTo>
                  <a:lnTo>
                    <a:pt x="1777" y="1282"/>
                  </a:lnTo>
                  <a:lnTo>
                    <a:pt x="1843" y="1204"/>
                  </a:lnTo>
                  <a:lnTo>
                    <a:pt x="1928" y="1134"/>
                  </a:lnTo>
                  <a:lnTo>
                    <a:pt x="2085" y="1081"/>
                  </a:lnTo>
                  <a:lnTo>
                    <a:pt x="2144" y="1062"/>
                  </a:lnTo>
                  <a:lnTo>
                    <a:pt x="2138" y="971"/>
                  </a:lnTo>
                  <a:lnTo>
                    <a:pt x="2072" y="893"/>
                  </a:lnTo>
                  <a:lnTo>
                    <a:pt x="1909" y="759"/>
                  </a:lnTo>
                  <a:lnTo>
                    <a:pt x="1777" y="504"/>
                  </a:lnTo>
                  <a:lnTo>
                    <a:pt x="1790" y="473"/>
                  </a:lnTo>
                  <a:lnTo>
                    <a:pt x="1830" y="473"/>
                  </a:lnTo>
                  <a:lnTo>
                    <a:pt x="1889" y="421"/>
                  </a:lnTo>
                  <a:lnTo>
                    <a:pt x="1928" y="331"/>
                  </a:lnTo>
                  <a:lnTo>
                    <a:pt x="1875" y="344"/>
                  </a:lnTo>
                  <a:lnTo>
                    <a:pt x="1824" y="331"/>
                  </a:lnTo>
                  <a:lnTo>
                    <a:pt x="1790" y="311"/>
                  </a:lnTo>
                  <a:lnTo>
                    <a:pt x="1757" y="311"/>
                  </a:lnTo>
                  <a:lnTo>
                    <a:pt x="1810" y="253"/>
                  </a:lnTo>
                  <a:lnTo>
                    <a:pt x="1796" y="182"/>
                  </a:lnTo>
                  <a:lnTo>
                    <a:pt x="1770" y="137"/>
                  </a:lnTo>
                  <a:lnTo>
                    <a:pt x="1725" y="227"/>
                  </a:lnTo>
                  <a:lnTo>
                    <a:pt x="1659" y="264"/>
                  </a:lnTo>
                  <a:lnTo>
                    <a:pt x="1594" y="272"/>
                  </a:lnTo>
                  <a:lnTo>
                    <a:pt x="1548" y="169"/>
                  </a:lnTo>
                  <a:lnTo>
                    <a:pt x="1422" y="26"/>
                  </a:lnTo>
                  <a:lnTo>
                    <a:pt x="1331" y="0"/>
                  </a:lnTo>
                  <a:lnTo>
                    <a:pt x="1188" y="6"/>
                  </a:lnTo>
                  <a:lnTo>
                    <a:pt x="1088" y="40"/>
                  </a:lnTo>
                  <a:lnTo>
                    <a:pt x="1029" y="45"/>
                  </a:lnTo>
                  <a:lnTo>
                    <a:pt x="997" y="45"/>
                  </a:lnTo>
                  <a:lnTo>
                    <a:pt x="957" y="53"/>
                  </a:lnTo>
                  <a:close/>
                </a:path>
              </a:pathLst>
            </a:custGeom>
            <a:solidFill>
              <a:srgbClr val="DC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34"/>
            <p:cNvSpPr>
              <a:spLocks/>
            </p:cNvSpPr>
            <p:nvPr/>
          </p:nvSpPr>
          <p:spPr bwMode="auto">
            <a:xfrm>
              <a:off x="788" y="3289"/>
              <a:ext cx="280" cy="407"/>
            </a:xfrm>
            <a:custGeom>
              <a:avLst/>
              <a:gdLst>
                <a:gd name="T0" fmla="*/ 0 w 838"/>
                <a:gd name="T1" fmla="*/ 3 h 1221"/>
                <a:gd name="T2" fmla="*/ 0 w 838"/>
                <a:gd name="T3" fmla="*/ 3 h 1221"/>
                <a:gd name="T4" fmla="*/ 0 w 838"/>
                <a:gd name="T5" fmla="*/ 2 h 1221"/>
                <a:gd name="T6" fmla="*/ 1 w 838"/>
                <a:gd name="T7" fmla="*/ 3 h 1221"/>
                <a:gd name="T8" fmla="*/ 1 w 838"/>
                <a:gd name="T9" fmla="*/ 3 h 1221"/>
                <a:gd name="T10" fmla="*/ 1 w 838"/>
                <a:gd name="T11" fmla="*/ 3 h 1221"/>
                <a:gd name="T12" fmla="*/ 1 w 838"/>
                <a:gd name="T13" fmla="*/ 3 h 1221"/>
                <a:gd name="T14" fmla="*/ 2 w 838"/>
                <a:gd name="T15" fmla="*/ 4 h 1221"/>
                <a:gd name="T16" fmla="*/ 2 w 838"/>
                <a:gd name="T17" fmla="*/ 3 h 1221"/>
                <a:gd name="T18" fmla="*/ 2 w 838"/>
                <a:gd name="T19" fmla="*/ 3 h 1221"/>
                <a:gd name="T20" fmla="*/ 2 w 838"/>
                <a:gd name="T21" fmla="*/ 3 h 1221"/>
                <a:gd name="T22" fmla="*/ 2 w 838"/>
                <a:gd name="T23" fmla="*/ 4 h 1221"/>
                <a:gd name="T24" fmla="*/ 2 w 838"/>
                <a:gd name="T25" fmla="*/ 5 h 1221"/>
                <a:gd name="T26" fmla="*/ 2 w 838"/>
                <a:gd name="T27" fmla="*/ 4 h 1221"/>
                <a:gd name="T28" fmla="*/ 2 w 838"/>
                <a:gd name="T29" fmla="*/ 3 h 1221"/>
                <a:gd name="T30" fmla="*/ 2 w 838"/>
                <a:gd name="T31" fmla="*/ 3 h 1221"/>
                <a:gd name="T32" fmla="*/ 2 w 838"/>
                <a:gd name="T33" fmla="*/ 3 h 1221"/>
                <a:gd name="T34" fmla="*/ 2 w 838"/>
                <a:gd name="T35" fmla="*/ 4 h 1221"/>
                <a:gd name="T36" fmla="*/ 2 w 838"/>
                <a:gd name="T37" fmla="*/ 5 h 1221"/>
                <a:gd name="T38" fmla="*/ 2 w 838"/>
                <a:gd name="T39" fmla="*/ 4 h 1221"/>
                <a:gd name="T40" fmla="*/ 2 w 838"/>
                <a:gd name="T41" fmla="*/ 4 h 1221"/>
                <a:gd name="T42" fmla="*/ 3 w 838"/>
                <a:gd name="T43" fmla="*/ 3 h 1221"/>
                <a:gd name="T44" fmla="*/ 2 w 838"/>
                <a:gd name="T45" fmla="*/ 4 h 1221"/>
                <a:gd name="T46" fmla="*/ 3 w 838"/>
                <a:gd name="T47" fmla="*/ 5 h 1221"/>
                <a:gd name="T48" fmla="*/ 3 w 838"/>
                <a:gd name="T49" fmla="*/ 5 h 1221"/>
                <a:gd name="T50" fmla="*/ 3 w 838"/>
                <a:gd name="T51" fmla="*/ 5 h 1221"/>
                <a:gd name="T52" fmla="*/ 3 w 838"/>
                <a:gd name="T53" fmla="*/ 4 h 1221"/>
                <a:gd name="T54" fmla="*/ 3 w 838"/>
                <a:gd name="T55" fmla="*/ 4 h 1221"/>
                <a:gd name="T56" fmla="*/ 3 w 838"/>
                <a:gd name="T57" fmla="*/ 4 h 1221"/>
                <a:gd name="T58" fmla="*/ 3 w 838"/>
                <a:gd name="T59" fmla="*/ 4 h 1221"/>
                <a:gd name="T60" fmla="*/ 3 w 838"/>
                <a:gd name="T61" fmla="*/ 3 h 1221"/>
                <a:gd name="T62" fmla="*/ 3 w 838"/>
                <a:gd name="T63" fmla="*/ 3 h 1221"/>
                <a:gd name="T64" fmla="*/ 3 w 838"/>
                <a:gd name="T65" fmla="*/ 3 h 1221"/>
                <a:gd name="T66" fmla="*/ 3 w 838"/>
                <a:gd name="T67" fmla="*/ 3 h 1221"/>
                <a:gd name="T68" fmla="*/ 3 w 838"/>
                <a:gd name="T69" fmla="*/ 2 h 1221"/>
                <a:gd name="T70" fmla="*/ 3 w 838"/>
                <a:gd name="T71" fmla="*/ 1 h 1221"/>
                <a:gd name="T72" fmla="*/ 3 w 838"/>
                <a:gd name="T73" fmla="*/ 0 h 1221"/>
                <a:gd name="T74" fmla="*/ 3 w 838"/>
                <a:gd name="T75" fmla="*/ 0 h 1221"/>
                <a:gd name="T76" fmla="*/ 2 w 838"/>
                <a:gd name="T77" fmla="*/ 0 h 1221"/>
                <a:gd name="T78" fmla="*/ 2 w 838"/>
                <a:gd name="T79" fmla="*/ 1 h 1221"/>
                <a:gd name="T80" fmla="*/ 2 w 838"/>
                <a:gd name="T81" fmla="*/ 1 h 1221"/>
                <a:gd name="T82" fmla="*/ 2 w 838"/>
                <a:gd name="T83" fmla="*/ 1 h 1221"/>
                <a:gd name="T84" fmla="*/ 2 w 838"/>
                <a:gd name="T85" fmla="*/ 2 h 1221"/>
                <a:gd name="T86" fmla="*/ 1 w 838"/>
                <a:gd name="T87" fmla="*/ 2 h 1221"/>
                <a:gd name="T88" fmla="*/ 1 w 838"/>
                <a:gd name="T89" fmla="*/ 3 h 1221"/>
                <a:gd name="T90" fmla="*/ 1 w 838"/>
                <a:gd name="T91" fmla="*/ 2 h 1221"/>
                <a:gd name="T92" fmla="*/ 1 w 838"/>
                <a:gd name="T93" fmla="*/ 3 h 1221"/>
                <a:gd name="T94" fmla="*/ 0 w 838"/>
                <a:gd name="T95" fmla="*/ 2 h 1221"/>
                <a:gd name="T96" fmla="*/ 0 w 838"/>
                <a:gd name="T97" fmla="*/ 2 h 1221"/>
                <a:gd name="T98" fmla="*/ 0 w 838"/>
                <a:gd name="T99" fmla="*/ 3 h 1221"/>
                <a:gd name="T100" fmla="*/ 0 w 838"/>
                <a:gd name="T101" fmla="*/ 3 h 1221"/>
                <a:gd name="T102" fmla="*/ 0 w 838"/>
                <a:gd name="T103" fmla="*/ 3 h 12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8"/>
                <a:gd name="T157" fmla="*/ 0 h 1221"/>
                <a:gd name="T158" fmla="*/ 838 w 838"/>
                <a:gd name="T159" fmla="*/ 1221 h 12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8" h="1221">
                  <a:moveTo>
                    <a:pt x="0" y="609"/>
                  </a:moveTo>
                  <a:lnTo>
                    <a:pt x="39" y="662"/>
                  </a:lnTo>
                  <a:lnTo>
                    <a:pt x="50" y="601"/>
                  </a:lnTo>
                  <a:lnTo>
                    <a:pt x="218" y="767"/>
                  </a:lnTo>
                  <a:lnTo>
                    <a:pt x="211" y="701"/>
                  </a:lnTo>
                  <a:lnTo>
                    <a:pt x="314" y="824"/>
                  </a:lnTo>
                  <a:lnTo>
                    <a:pt x="291" y="674"/>
                  </a:lnTo>
                  <a:lnTo>
                    <a:pt x="412" y="969"/>
                  </a:lnTo>
                  <a:lnTo>
                    <a:pt x="397" y="637"/>
                  </a:lnTo>
                  <a:lnTo>
                    <a:pt x="449" y="738"/>
                  </a:lnTo>
                  <a:lnTo>
                    <a:pt x="466" y="834"/>
                  </a:lnTo>
                  <a:lnTo>
                    <a:pt x="477" y="1030"/>
                  </a:lnTo>
                  <a:lnTo>
                    <a:pt x="536" y="1115"/>
                  </a:lnTo>
                  <a:lnTo>
                    <a:pt x="494" y="997"/>
                  </a:lnTo>
                  <a:lnTo>
                    <a:pt x="500" y="817"/>
                  </a:lnTo>
                  <a:lnTo>
                    <a:pt x="500" y="738"/>
                  </a:lnTo>
                  <a:lnTo>
                    <a:pt x="525" y="838"/>
                  </a:lnTo>
                  <a:lnTo>
                    <a:pt x="532" y="1022"/>
                  </a:lnTo>
                  <a:lnTo>
                    <a:pt x="590" y="1149"/>
                  </a:lnTo>
                  <a:lnTo>
                    <a:pt x="574" y="1041"/>
                  </a:lnTo>
                  <a:lnTo>
                    <a:pt x="580" y="922"/>
                  </a:lnTo>
                  <a:lnTo>
                    <a:pt x="609" y="834"/>
                  </a:lnTo>
                  <a:lnTo>
                    <a:pt x="605" y="1022"/>
                  </a:lnTo>
                  <a:lnTo>
                    <a:pt x="635" y="1155"/>
                  </a:lnTo>
                  <a:lnTo>
                    <a:pt x="656" y="1221"/>
                  </a:lnTo>
                  <a:lnTo>
                    <a:pt x="653" y="1138"/>
                  </a:lnTo>
                  <a:lnTo>
                    <a:pt x="635" y="1019"/>
                  </a:lnTo>
                  <a:lnTo>
                    <a:pt x="682" y="922"/>
                  </a:lnTo>
                  <a:lnTo>
                    <a:pt x="712" y="853"/>
                  </a:lnTo>
                  <a:lnTo>
                    <a:pt x="729" y="918"/>
                  </a:lnTo>
                  <a:lnTo>
                    <a:pt x="766" y="782"/>
                  </a:lnTo>
                  <a:lnTo>
                    <a:pt x="796" y="694"/>
                  </a:lnTo>
                  <a:lnTo>
                    <a:pt x="838" y="778"/>
                  </a:lnTo>
                  <a:lnTo>
                    <a:pt x="827" y="649"/>
                  </a:lnTo>
                  <a:lnTo>
                    <a:pt x="769" y="511"/>
                  </a:lnTo>
                  <a:lnTo>
                    <a:pt x="699" y="334"/>
                  </a:lnTo>
                  <a:lnTo>
                    <a:pt x="645" y="89"/>
                  </a:lnTo>
                  <a:lnTo>
                    <a:pt x="638" y="0"/>
                  </a:lnTo>
                  <a:lnTo>
                    <a:pt x="576" y="29"/>
                  </a:lnTo>
                  <a:lnTo>
                    <a:pt x="543" y="143"/>
                  </a:lnTo>
                  <a:lnTo>
                    <a:pt x="532" y="297"/>
                  </a:lnTo>
                  <a:lnTo>
                    <a:pt x="466" y="341"/>
                  </a:lnTo>
                  <a:lnTo>
                    <a:pt x="427" y="430"/>
                  </a:lnTo>
                  <a:lnTo>
                    <a:pt x="211" y="511"/>
                  </a:lnTo>
                  <a:lnTo>
                    <a:pt x="222" y="611"/>
                  </a:lnTo>
                  <a:lnTo>
                    <a:pt x="159" y="537"/>
                  </a:lnTo>
                  <a:lnTo>
                    <a:pt x="181" y="615"/>
                  </a:lnTo>
                  <a:lnTo>
                    <a:pt x="87" y="578"/>
                  </a:lnTo>
                  <a:lnTo>
                    <a:pt x="28" y="593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35"/>
            <p:cNvSpPr>
              <a:spLocks/>
            </p:cNvSpPr>
            <p:nvPr/>
          </p:nvSpPr>
          <p:spPr bwMode="auto">
            <a:xfrm>
              <a:off x="1000" y="2949"/>
              <a:ext cx="138" cy="189"/>
            </a:xfrm>
            <a:custGeom>
              <a:avLst/>
              <a:gdLst>
                <a:gd name="T0" fmla="*/ 0 w 414"/>
                <a:gd name="T1" fmla="*/ 1 h 565"/>
                <a:gd name="T2" fmla="*/ 0 w 414"/>
                <a:gd name="T3" fmla="*/ 2 h 565"/>
                <a:gd name="T4" fmla="*/ 0 w 414"/>
                <a:gd name="T5" fmla="*/ 1 h 565"/>
                <a:gd name="T6" fmla="*/ 1 w 414"/>
                <a:gd name="T7" fmla="*/ 2 h 565"/>
                <a:gd name="T8" fmla="*/ 1 w 414"/>
                <a:gd name="T9" fmla="*/ 1 h 565"/>
                <a:gd name="T10" fmla="*/ 1 w 414"/>
                <a:gd name="T11" fmla="*/ 2 h 565"/>
                <a:gd name="T12" fmla="*/ 1 w 414"/>
                <a:gd name="T13" fmla="*/ 1 h 565"/>
                <a:gd name="T14" fmla="*/ 1 w 414"/>
                <a:gd name="T15" fmla="*/ 2 h 565"/>
                <a:gd name="T16" fmla="*/ 1 w 414"/>
                <a:gd name="T17" fmla="*/ 2 h 565"/>
                <a:gd name="T18" fmla="*/ 2 w 414"/>
                <a:gd name="T19" fmla="*/ 2 h 565"/>
                <a:gd name="T20" fmla="*/ 1 w 414"/>
                <a:gd name="T21" fmla="*/ 1 h 565"/>
                <a:gd name="T22" fmla="*/ 1 w 414"/>
                <a:gd name="T23" fmla="*/ 1 h 565"/>
                <a:gd name="T24" fmla="*/ 1 w 414"/>
                <a:gd name="T25" fmla="*/ 0 h 565"/>
                <a:gd name="T26" fmla="*/ 0 w 414"/>
                <a:gd name="T27" fmla="*/ 0 h 565"/>
                <a:gd name="T28" fmla="*/ 0 w 414"/>
                <a:gd name="T29" fmla="*/ 0 h 565"/>
                <a:gd name="T30" fmla="*/ 0 w 414"/>
                <a:gd name="T31" fmla="*/ 1 h 565"/>
                <a:gd name="T32" fmla="*/ 0 w 414"/>
                <a:gd name="T33" fmla="*/ 1 h 565"/>
                <a:gd name="T34" fmla="*/ 0 w 414"/>
                <a:gd name="T35" fmla="*/ 1 h 565"/>
                <a:gd name="T36" fmla="*/ 0 w 414"/>
                <a:gd name="T37" fmla="*/ 1 h 565"/>
                <a:gd name="T38" fmla="*/ 0 w 414"/>
                <a:gd name="T39" fmla="*/ 1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4"/>
                <a:gd name="T61" fmla="*/ 0 h 565"/>
                <a:gd name="T62" fmla="*/ 414 w 414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4" h="565">
                  <a:moveTo>
                    <a:pt x="51" y="328"/>
                  </a:moveTo>
                  <a:lnTo>
                    <a:pt x="96" y="520"/>
                  </a:lnTo>
                  <a:lnTo>
                    <a:pt x="88" y="286"/>
                  </a:lnTo>
                  <a:lnTo>
                    <a:pt x="171" y="525"/>
                  </a:lnTo>
                  <a:lnTo>
                    <a:pt x="143" y="265"/>
                  </a:lnTo>
                  <a:lnTo>
                    <a:pt x="226" y="506"/>
                  </a:lnTo>
                  <a:lnTo>
                    <a:pt x="198" y="324"/>
                  </a:lnTo>
                  <a:lnTo>
                    <a:pt x="291" y="565"/>
                  </a:lnTo>
                  <a:lnTo>
                    <a:pt x="281" y="383"/>
                  </a:lnTo>
                  <a:lnTo>
                    <a:pt x="414" y="473"/>
                  </a:lnTo>
                  <a:lnTo>
                    <a:pt x="258" y="338"/>
                  </a:lnTo>
                  <a:lnTo>
                    <a:pt x="184" y="219"/>
                  </a:lnTo>
                  <a:lnTo>
                    <a:pt x="153" y="92"/>
                  </a:lnTo>
                  <a:lnTo>
                    <a:pt x="81" y="0"/>
                  </a:lnTo>
                  <a:lnTo>
                    <a:pt x="0" y="54"/>
                  </a:lnTo>
                  <a:lnTo>
                    <a:pt x="14" y="132"/>
                  </a:lnTo>
                  <a:lnTo>
                    <a:pt x="22" y="305"/>
                  </a:lnTo>
                  <a:lnTo>
                    <a:pt x="51" y="3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6"/>
            <p:cNvSpPr>
              <a:spLocks/>
            </p:cNvSpPr>
            <p:nvPr/>
          </p:nvSpPr>
          <p:spPr bwMode="auto">
            <a:xfrm>
              <a:off x="952" y="3139"/>
              <a:ext cx="103" cy="86"/>
            </a:xfrm>
            <a:custGeom>
              <a:avLst/>
              <a:gdLst>
                <a:gd name="T0" fmla="*/ 0 w 310"/>
                <a:gd name="T1" fmla="*/ 0 h 259"/>
                <a:gd name="T2" fmla="*/ 0 w 310"/>
                <a:gd name="T3" fmla="*/ 0 h 259"/>
                <a:gd name="T4" fmla="*/ 0 w 310"/>
                <a:gd name="T5" fmla="*/ 0 h 259"/>
                <a:gd name="T6" fmla="*/ 1 w 310"/>
                <a:gd name="T7" fmla="*/ 0 h 259"/>
                <a:gd name="T8" fmla="*/ 1 w 310"/>
                <a:gd name="T9" fmla="*/ 0 h 259"/>
                <a:gd name="T10" fmla="*/ 1 w 310"/>
                <a:gd name="T11" fmla="*/ 0 h 259"/>
                <a:gd name="T12" fmla="*/ 1 w 310"/>
                <a:gd name="T13" fmla="*/ 1 h 259"/>
                <a:gd name="T14" fmla="*/ 1 w 310"/>
                <a:gd name="T15" fmla="*/ 1 h 259"/>
                <a:gd name="T16" fmla="*/ 1 w 310"/>
                <a:gd name="T17" fmla="*/ 1 h 259"/>
                <a:gd name="T18" fmla="*/ 1 w 310"/>
                <a:gd name="T19" fmla="*/ 1 h 259"/>
                <a:gd name="T20" fmla="*/ 0 w 310"/>
                <a:gd name="T21" fmla="*/ 1 h 259"/>
                <a:gd name="T22" fmla="*/ 0 w 310"/>
                <a:gd name="T23" fmla="*/ 1 h 259"/>
                <a:gd name="T24" fmla="*/ 0 w 310"/>
                <a:gd name="T25" fmla="*/ 1 h 259"/>
                <a:gd name="T26" fmla="*/ 0 w 310"/>
                <a:gd name="T27" fmla="*/ 1 h 259"/>
                <a:gd name="T28" fmla="*/ 0 w 310"/>
                <a:gd name="T29" fmla="*/ 0 h 259"/>
                <a:gd name="T30" fmla="*/ 0 w 310"/>
                <a:gd name="T31" fmla="*/ 0 h 259"/>
                <a:gd name="T32" fmla="*/ 0 w 310"/>
                <a:gd name="T33" fmla="*/ 0 h 259"/>
                <a:gd name="T34" fmla="*/ 0 w 310"/>
                <a:gd name="T35" fmla="*/ 0 h 259"/>
                <a:gd name="T36" fmla="*/ 0 w 310"/>
                <a:gd name="T37" fmla="*/ 0 h 2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259"/>
                <a:gd name="T59" fmla="*/ 310 w 310"/>
                <a:gd name="T60" fmla="*/ 259 h 2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259">
                  <a:moveTo>
                    <a:pt x="60" y="10"/>
                  </a:moveTo>
                  <a:lnTo>
                    <a:pt x="115" y="0"/>
                  </a:lnTo>
                  <a:lnTo>
                    <a:pt x="74" y="27"/>
                  </a:lnTo>
                  <a:lnTo>
                    <a:pt x="239" y="41"/>
                  </a:lnTo>
                  <a:lnTo>
                    <a:pt x="212" y="60"/>
                  </a:lnTo>
                  <a:lnTo>
                    <a:pt x="310" y="104"/>
                  </a:lnTo>
                  <a:lnTo>
                    <a:pt x="258" y="150"/>
                  </a:lnTo>
                  <a:lnTo>
                    <a:pt x="217" y="219"/>
                  </a:lnTo>
                  <a:lnTo>
                    <a:pt x="202" y="259"/>
                  </a:lnTo>
                  <a:lnTo>
                    <a:pt x="157" y="232"/>
                  </a:lnTo>
                  <a:lnTo>
                    <a:pt x="27" y="155"/>
                  </a:lnTo>
                  <a:lnTo>
                    <a:pt x="36" y="210"/>
                  </a:lnTo>
                  <a:lnTo>
                    <a:pt x="0" y="169"/>
                  </a:lnTo>
                  <a:lnTo>
                    <a:pt x="19" y="136"/>
                  </a:lnTo>
                  <a:lnTo>
                    <a:pt x="55" y="118"/>
                  </a:lnTo>
                  <a:lnTo>
                    <a:pt x="55" y="27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37"/>
            <p:cNvSpPr>
              <a:spLocks/>
            </p:cNvSpPr>
            <p:nvPr/>
          </p:nvSpPr>
          <p:spPr bwMode="auto">
            <a:xfrm>
              <a:off x="727" y="3191"/>
              <a:ext cx="137" cy="150"/>
            </a:xfrm>
            <a:custGeom>
              <a:avLst/>
              <a:gdLst>
                <a:gd name="T0" fmla="*/ 1 w 411"/>
                <a:gd name="T1" fmla="*/ 0 h 452"/>
                <a:gd name="T2" fmla="*/ 1 w 411"/>
                <a:gd name="T3" fmla="*/ 0 h 452"/>
                <a:gd name="T4" fmla="*/ 1 w 411"/>
                <a:gd name="T5" fmla="*/ 0 h 452"/>
                <a:gd name="T6" fmla="*/ 0 w 411"/>
                <a:gd name="T7" fmla="*/ 1 h 452"/>
                <a:gd name="T8" fmla="*/ 0 w 411"/>
                <a:gd name="T9" fmla="*/ 1 h 452"/>
                <a:gd name="T10" fmla="*/ 0 w 411"/>
                <a:gd name="T11" fmla="*/ 1 h 452"/>
                <a:gd name="T12" fmla="*/ 0 w 411"/>
                <a:gd name="T13" fmla="*/ 1 h 452"/>
                <a:gd name="T14" fmla="*/ 0 w 411"/>
                <a:gd name="T15" fmla="*/ 1 h 452"/>
                <a:gd name="T16" fmla="*/ 0 w 411"/>
                <a:gd name="T17" fmla="*/ 1 h 452"/>
                <a:gd name="T18" fmla="*/ 0 w 411"/>
                <a:gd name="T19" fmla="*/ 1 h 452"/>
                <a:gd name="T20" fmla="*/ 0 w 411"/>
                <a:gd name="T21" fmla="*/ 2 h 452"/>
                <a:gd name="T22" fmla="*/ 0 w 411"/>
                <a:gd name="T23" fmla="*/ 1 h 452"/>
                <a:gd name="T24" fmla="*/ 0 w 411"/>
                <a:gd name="T25" fmla="*/ 2 h 452"/>
                <a:gd name="T26" fmla="*/ 0 w 411"/>
                <a:gd name="T27" fmla="*/ 1 h 452"/>
                <a:gd name="T28" fmla="*/ 1 w 411"/>
                <a:gd name="T29" fmla="*/ 1 h 452"/>
                <a:gd name="T30" fmla="*/ 1 w 411"/>
                <a:gd name="T31" fmla="*/ 1 h 452"/>
                <a:gd name="T32" fmla="*/ 1 w 411"/>
                <a:gd name="T33" fmla="*/ 1 h 452"/>
                <a:gd name="T34" fmla="*/ 1 w 411"/>
                <a:gd name="T35" fmla="*/ 1 h 452"/>
                <a:gd name="T36" fmla="*/ 1 w 411"/>
                <a:gd name="T37" fmla="*/ 1 h 452"/>
                <a:gd name="T38" fmla="*/ 1 w 411"/>
                <a:gd name="T39" fmla="*/ 1 h 452"/>
                <a:gd name="T40" fmla="*/ 1 w 411"/>
                <a:gd name="T41" fmla="*/ 1 h 452"/>
                <a:gd name="T42" fmla="*/ 1 w 411"/>
                <a:gd name="T43" fmla="*/ 1 h 452"/>
                <a:gd name="T44" fmla="*/ 1 w 411"/>
                <a:gd name="T45" fmla="*/ 1 h 452"/>
                <a:gd name="T46" fmla="*/ 2 w 411"/>
                <a:gd name="T47" fmla="*/ 0 h 452"/>
                <a:gd name="T48" fmla="*/ 2 w 411"/>
                <a:gd name="T49" fmla="*/ 0 h 452"/>
                <a:gd name="T50" fmla="*/ 1 w 411"/>
                <a:gd name="T51" fmla="*/ 0 h 452"/>
                <a:gd name="T52" fmla="*/ 1 w 411"/>
                <a:gd name="T53" fmla="*/ 0 h 452"/>
                <a:gd name="T54" fmla="*/ 1 w 411"/>
                <a:gd name="T55" fmla="*/ 0 h 452"/>
                <a:gd name="T56" fmla="*/ 1 w 411"/>
                <a:gd name="T57" fmla="*/ 0 h 4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"/>
                <a:gd name="T88" fmla="*/ 0 h 452"/>
                <a:gd name="T89" fmla="*/ 411 w 411"/>
                <a:gd name="T90" fmla="*/ 452 h 4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" h="452">
                  <a:moveTo>
                    <a:pt x="291" y="0"/>
                  </a:moveTo>
                  <a:lnTo>
                    <a:pt x="231" y="19"/>
                  </a:lnTo>
                  <a:lnTo>
                    <a:pt x="143" y="55"/>
                  </a:lnTo>
                  <a:lnTo>
                    <a:pt x="69" y="137"/>
                  </a:lnTo>
                  <a:lnTo>
                    <a:pt x="101" y="132"/>
                  </a:lnTo>
                  <a:lnTo>
                    <a:pt x="46" y="208"/>
                  </a:lnTo>
                  <a:lnTo>
                    <a:pt x="86" y="205"/>
                  </a:lnTo>
                  <a:lnTo>
                    <a:pt x="27" y="277"/>
                  </a:lnTo>
                  <a:lnTo>
                    <a:pt x="69" y="277"/>
                  </a:lnTo>
                  <a:lnTo>
                    <a:pt x="27" y="345"/>
                  </a:lnTo>
                  <a:lnTo>
                    <a:pt x="0" y="402"/>
                  </a:lnTo>
                  <a:lnTo>
                    <a:pt x="46" y="369"/>
                  </a:lnTo>
                  <a:lnTo>
                    <a:pt x="46" y="452"/>
                  </a:lnTo>
                  <a:lnTo>
                    <a:pt x="91" y="291"/>
                  </a:lnTo>
                  <a:lnTo>
                    <a:pt x="157" y="201"/>
                  </a:lnTo>
                  <a:lnTo>
                    <a:pt x="217" y="173"/>
                  </a:lnTo>
                  <a:lnTo>
                    <a:pt x="175" y="245"/>
                  </a:lnTo>
                  <a:lnTo>
                    <a:pt x="212" y="237"/>
                  </a:lnTo>
                  <a:lnTo>
                    <a:pt x="193" y="336"/>
                  </a:lnTo>
                  <a:lnTo>
                    <a:pt x="234" y="287"/>
                  </a:lnTo>
                  <a:lnTo>
                    <a:pt x="272" y="173"/>
                  </a:lnTo>
                  <a:lnTo>
                    <a:pt x="308" y="156"/>
                  </a:lnTo>
                  <a:lnTo>
                    <a:pt x="360" y="137"/>
                  </a:lnTo>
                  <a:lnTo>
                    <a:pt x="411" y="85"/>
                  </a:lnTo>
                  <a:lnTo>
                    <a:pt x="384" y="37"/>
                  </a:lnTo>
                  <a:lnTo>
                    <a:pt x="308" y="0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38"/>
            <p:cNvSpPr>
              <a:spLocks/>
            </p:cNvSpPr>
            <p:nvPr/>
          </p:nvSpPr>
          <p:spPr bwMode="auto">
            <a:xfrm>
              <a:off x="511" y="3011"/>
              <a:ext cx="213" cy="301"/>
            </a:xfrm>
            <a:custGeom>
              <a:avLst/>
              <a:gdLst>
                <a:gd name="T0" fmla="*/ 1 w 640"/>
                <a:gd name="T1" fmla="*/ 1 h 902"/>
                <a:gd name="T2" fmla="*/ 1 w 640"/>
                <a:gd name="T3" fmla="*/ 1 h 902"/>
                <a:gd name="T4" fmla="*/ 1 w 640"/>
                <a:gd name="T5" fmla="*/ 2 h 902"/>
                <a:gd name="T6" fmla="*/ 0 w 640"/>
                <a:gd name="T7" fmla="*/ 2 h 902"/>
                <a:gd name="T8" fmla="*/ 1 w 640"/>
                <a:gd name="T9" fmla="*/ 2 h 902"/>
                <a:gd name="T10" fmla="*/ 1 w 640"/>
                <a:gd name="T11" fmla="*/ 2 h 902"/>
                <a:gd name="T12" fmla="*/ 0 w 640"/>
                <a:gd name="T13" fmla="*/ 3 h 902"/>
                <a:gd name="T14" fmla="*/ 0 w 640"/>
                <a:gd name="T15" fmla="*/ 3 h 902"/>
                <a:gd name="T16" fmla="*/ 0 w 640"/>
                <a:gd name="T17" fmla="*/ 4 h 902"/>
                <a:gd name="T18" fmla="*/ 0 w 640"/>
                <a:gd name="T19" fmla="*/ 3 h 902"/>
                <a:gd name="T20" fmla="*/ 1 w 640"/>
                <a:gd name="T21" fmla="*/ 3 h 902"/>
                <a:gd name="T22" fmla="*/ 0 w 640"/>
                <a:gd name="T23" fmla="*/ 3 h 902"/>
                <a:gd name="T24" fmla="*/ 0 w 640"/>
                <a:gd name="T25" fmla="*/ 4 h 902"/>
                <a:gd name="T26" fmla="*/ 1 w 640"/>
                <a:gd name="T27" fmla="*/ 3 h 902"/>
                <a:gd name="T28" fmla="*/ 1 w 640"/>
                <a:gd name="T29" fmla="*/ 2 h 902"/>
                <a:gd name="T30" fmla="*/ 1 w 640"/>
                <a:gd name="T31" fmla="*/ 2 h 902"/>
                <a:gd name="T32" fmla="*/ 1 w 640"/>
                <a:gd name="T33" fmla="*/ 1 h 902"/>
                <a:gd name="T34" fmla="*/ 2 w 640"/>
                <a:gd name="T35" fmla="*/ 1 h 902"/>
                <a:gd name="T36" fmla="*/ 2 w 640"/>
                <a:gd name="T37" fmla="*/ 1 h 902"/>
                <a:gd name="T38" fmla="*/ 2 w 640"/>
                <a:gd name="T39" fmla="*/ 1 h 902"/>
                <a:gd name="T40" fmla="*/ 2 w 640"/>
                <a:gd name="T41" fmla="*/ 2 h 902"/>
                <a:gd name="T42" fmla="*/ 2 w 640"/>
                <a:gd name="T43" fmla="*/ 2 h 902"/>
                <a:gd name="T44" fmla="*/ 2 w 640"/>
                <a:gd name="T45" fmla="*/ 3 h 902"/>
                <a:gd name="T46" fmla="*/ 2 w 640"/>
                <a:gd name="T47" fmla="*/ 1 h 902"/>
                <a:gd name="T48" fmla="*/ 2 w 640"/>
                <a:gd name="T49" fmla="*/ 2 h 902"/>
                <a:gd name="T50" fmla="*/ 2 w 640"/>
                <a:gd name="T51" fmla="*/ 1 h 902"/>
                <a:gd name="T52" fmla="*/ 2 w 640"/>
                <a:gd name="T53" fmla="*/ 2 h 902"/>
                <a:gd name="T54" fmla="*/ 2 w 640"/>
                <a:gd name="T55" fmla="*/ 1 h 902"/>
                <a:gd name="T56" fmla="*/ 3 w 640"/>
                <a:gd name="T57" fmla="*/ 0 h 902"/>
                <a:gd name="T58" fmla="*/ 3 w 640"/>
                <a:gd name="T59" fmla="*/ 0 h 902"/>
                <a:gd name="T60" fmla="*/ 2 w 640"/>
                <a:gd name="T61" fmla="*/ 0 h 902"/>
                <a:gd name="T62" fmla="*/ 2 w 640"/>
                <a:gd name="T63" fmla="*/ 0 h 902"/>
                <a:gd name="T64" fmla="*/ 1 w 640"/>
                <a:gd name="T65" fmla="*/ 0 h 902"/>
                <a:gd name="T66" fmla="*/ 1 w 640"/>
                <a:gd name="T67" fmla="*/ 0 h 902"/>
                <a:gd name="T68" fmla="*/ 1 w 640"/>
                <a:gd name="T69" fmla="*/ 0 h 902"/>
                <a:gd name="T70" fmla="*/ 1 w 640"/>
                <a:gd name="T71" fmla="*/ 1 h 902"/>
                <a:gd name="T72" fmla="*/ 1 w 640"/>
                <a:gd name="T73" fmla="*/ 1 h 902"/>
                <a:gd name="T74" fmla="*/ 1 w 640"/>
                <a:gd name="T75" fmla="*/ 1 h 902"/>
                <a:gd name="T76" fmla="*/ 1 w 640"/>
                <a:gd name="T77" fmla="*/ 1 h 9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0"/>
                <a:gd name="T118" fmla="*/ 0 h 902"/>
                <a:gd name="T119" fmla="*/ 640 w 640"/>
                <a:gd name="T120" fmla="*/ 902 h 90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0" h="902">
                  <a:moveTo>
                    <a:pt x="244" y="197"/>
                  </a:moveTo>
                  <a:lnTo>
                    <a:pt x="220" y="320"/>
                  </a:lnTo>
                  <a:lnTo>
                    <a:pt x="179" y="420"/>
                  </a:lnTo>
                  <a:lnTo>
                    <a:pt x="0" y="552"/>
                  </a:lnTo>
                  <a:lnTo>
                    <a:pt x="215" y="424"/>
                  </a:lnTo>
                  <a:lnTo>
                    <a:pt x="230" y="452"/>
                  </a:lnTo>
                  <a:lnTo>
                    <a:pt x="72" y="639"/>
                  </a:lnTo>
                  <a:lnTo>
                    <a:pt x="27" y="734"/>
                  </a:lnTo>
                  <a:lnTo>
                    <a:pt x="0" y="867"/>
                  </a:lnTo>
                  <a:lnTo>
                    <a:pt x="72" y="711"/>
                  </a:lnTo>
                  <a:lnTo>
                    <a:pt x="179" y="611"/>
                  </a:lnTo>
                  <a:lnTo>
                    <a:pt x="110" y="783"/>
                  </a:lnTo>
                  <a:lnTo>
                    <a:pt x="100" y="902"/>
                  </a:lnTo>
                  <a:lnTo>
                    <a:pt x="183" y="734"/>
                  </a:lnTo>
                  <a:lnTo>
                    <a:pt x="266" y="602"/>
                  </a:lnTo>
                  <a:lnTo>
                    <a:pt x="341" y="492"/>
                  </a:lnTo>
                  <a:lnTo>
                    <a:pt x="341" y="320"/>
                  </a:lnTo>
                  <a:lnTo>
                    <a:pt x="369" y="183"/>
                  </a:lnTo>
                  <a:lnTo>
                    <a:pt x="390" y="351"/>
                  </a:lnTo>
                  <a:lnTo>
                    <a:pt x="405" y="279"/>
                  </a:lnTo>
                  <a:lnTo>
                    <a:pt x="414" y="506"/>
                  </a:lnTo>
                  <a:lnTo>
                    <a:pt x="433" y="383"/>
                  </a:lnTo>
                  <a:lnTo>
                    <a:pt x="446" y="661"/>
                  </a:lnTo>
                  <a:lnTo>
                    <a:pt x="502" y="320"/>
                  </a:lnTo>
                  <a:lnTo>
                    <a:pt x="520" y="519"/>
                  </a:lnTo>
                  <a:lnTo>
                    <a:pt x="548" y="284"/>
                  </a:lnTo>
                  <a:lnTo>
                    <a:pt x="576" y="420"/>
                  </a:lnTo>
                  <a:lnTo>
                    <a:pt x="607" y="223"/>
                  </a:lnTo>
                  <a:lnTo>
                    <a:pt x="640" y="100"/>
                  </a:lnTo>
                  <a:lnTo>
                    <a:pt x="621" y="60"/>
                  </a:lnTo>
                  <a:lnTo>
                    <a:pt x="510" y="52"/>
                  </a:lnTo>
                  <a:lnTo>
                    <a:pt x="409" y="14"/>
                  </a:lnTo>
                  <a:lnTo>
                    <a:pt x="364" y="0"/>
                  </a:lnTo>
                  <a:lnTo>
                    <a:pt x="317" y="24"/>
                  </a:lnTo>
                  <a:lnTo>
                    <a:pt x="293" y="100"/>
                  </a:lnTo>
                  <a:lnTo>
                    <a:pt x="253" y="178"/>
                  </a:lnTo>
                  <a:lnTo>
                    <a:pt x="244" y="1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39"/>
            <p:cNvSpPr>
              <a:spLocks/>
            </p:cNvSpPr>
            <p:nvPr/>
          </p:nvSpPr>
          <p:spPr bwMode="auto">
            <a:xfrm>
              <a:off x="636" y="2794"/>
              <a:ext cx="312" cy="146"/>
            </a:xfrm>
            <a:custGeom>
              <a:avLst/>
              <a:gdLst>
                <a:gd name="T0" fmla="*/ 2 w 936"/>
                <a:gd name="T1" fmla="*/ 0 h 439"/>
                <a:gd name="T2" fmla="*/ 1 w 936"/>
                <a:gd name="T3" fmla="*/ 0 h 439"/>
                <a:gd name="T4" fmla="*/ 1 w 936"/>
                <a:gd name="T5" fmla="*/ 1 h 439"/>
                <a:gd name="T6" fmla="*/ 0 w 936"/>
                <a:gd name="T7" fmla="*/ 1 h 439"/>
                <a:gd name="T8" fmla="*/ 0 w 936"/>
                <a:gd name="T9" fmla="*/ 2 h 439"/>
                <a:gd name="T10" fmla="*/ 0 w 936"/>
                <a:gd name="T11" fmla="*/ 1 h 439"/>
                <a:gd name="T12" fmla="*/ 1 w 936"/>
                <a:gd name="T13" fmla="*/ 1 h 439"/>
                <a:gd name="T14" fmla="*/ 1 w 936"/>
                <a:gd name="T15" fmla="*/ 1 h 439"/>
                <a:gd name="T16" fmla="*/ 0 w 936"/>
                <a:gd name="T17" fmla="*/ 2 h 439"/>
                <a:gd name="T18" fmla="*/ 1 w 936"/>
                <a:gd name="T19" fmla="*/ 2 h 439"/>
                <a:gd name="T20" fmla="*/ 1 w 936"/>
                <a:gd name="T21" fmla="*/ 1 h 439"/>
                <a:gd name="T22" fmla="*/ 1 w 936"/>
                <a:gd name="T23" fmla="*/ 1 h 439"/>
                <a:gd name="T24" fmla="*/ 1 w 936"/>
                <a:gd name="T25" fmla="*/ 1 h 439"/>
                <a:gd name="T26" fmla="*/ 1 w 936"/>
                <a:gd name="T27" fmla="*/ 1 h 439"/>
                <a:gd name="T28" fmla="*/ 1 w 936"/>
                <a:gd name="T29" fmla="*/ 2 h 439"/>
                <a:gd name="T30" fmla="*/ 1 w 936"/>
                <a:gd name="T31" fmla="*/ 2 h 439"/>
                <a:gd name="T32" fmla="*/ 1 w 936"/>
                <a:gd name="T33" fmla="*/ 1 h 439"/>
                <a:gd name="T34" fmla="*/ 2 w 936"/>
                <a:gd name="T35" fmla="*/ 1 h 439"/>
                <a:gd name="T36" fmla="*/ 2 w 936"/>
                <a:gd name="T37" fmla="*/ 1 h 439"/>
                <a:gd name="T38" fmla="*/ 2 w 936"/>
                <a:gd name="T39" fmla="*/ 0 h 439"/>
                <a:gd name="T40" fmla="*/ 2 w 936"/>
                <a:gd name="T41" fmla="*/ 0 h 439"/>
                <a:gd name="T42" fmla="*/ 3 w 936"/>
                <a:gd name="T43" fmla="*/ 1 h 439"/>
                <a:gd name="T44" fmla="*/ 3 w 936"/>
                <a:gd name="T45" fmla="*/ 1 h 439"/>
                <a:gd name="T46" fmla="*/ 4 w 936"/>
                <a:gd name="T47" fmla="*/ 1 h 439"/>
                <a:gd name="T48" fmla="*/ 3 w 936"/>
                <a:gd name="T49" fmla="*/ 1 h 439"/>
                <a:gd name="T50" fmla="*/ 4 w 936"/>
                <a:gd name="T51" fmla="*/ 1 h 439"/>
                <a:gd name="T52" fmla="*/ 3 w 936"/>
                <a:gd name="T53" fmla="*/ 0 h 439"/>
                <a:gd name="T54" fmla="*/ 3 w 936"/>
                <a:gd name="T55" fmla="*/ 0 h 439"/>
                <a:gd name="T56" fmla="*/ 3 w 936"/>
                <a:gd name="T57" fmla="*/ 0 h 439"/>
                <a:gd name="T58" fmla="*/ 3 w 936"/>
                <a:gd name="T59" fmla="*/ 0 h 439"/>
                <a:gd name="T60" fmla="*/ 3 w 936"/>
                <a:gd name="T61" fmla="*/ 0 h 439"/>
                <a:gd name="T62" fmla="*/ 2 w 936"/>
                <a:gd name="T63" fmla="*/ 0 h 439"/>
                <a:gd name="T64" fmla="*/ 2 w 936"/>
                <a:gd name="T65" fmla="*/ 0 h 439"/>
                <a:gd name="T66" fmla="*/ 2 w 936"/>
                <a:gd name="T67" fmla="*/ 0 h 439"/>
                <a:gd name="T68" fmla="*/ 2 w 936"/>
                <a:gd name="T69" fmla="*/ 0 h 439"/>
                <a:gd name="T70" fmla="*/ 2 w 936"/>
                <a:gd name="T71" fmla="*/ 0 h 439"/>
                <a:gd name="T72" fmla="*/ 2 w 936"/>
                <a:gd name="T73" fmla="*/ 0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439"/>
                <a:gd name="T113" fmla="*/ 936 w 936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439">
                  <a:moveTo>
                    <a:pt x="401" y="58"/>
                  </a:moveTo>
                  <a:lnTo>
                    <a:pt x="283" y="84"/>
                  </a:lnTo>
                  <a:lnTo>
                    <a:pt x="149" y="142"/>
                  </a:lnTo>
                  <a:lnTo>
                    <a:pt x="44" y="242"/>
                  </a:lnTo>
                  <a:lnTo>
                    <a:pt x="0" y="399"/>
                  </a:lnTo>
                  <a:lnTo>
                    <a:pt x="75" y="261"/>
                  </a:lnTo>
                  <a:lnTo>
                    <a:pt x="218" y="169"/>
                  </a:lnTo>
                  <a:lnTo>
                    <a:pt x="124" y="292"/>
                  </a:lnTo>
                  <a:lnTo>
                    <a:pt x="113" y="396"/>
                  </a:lnTo>
                  <a:lnTo>
                    <a:pt x="124" y="439"/>
                  </a:lnTo>
                  <a:lnTo>
                    <a:pt x="178" y="288"/>
                  </a:lnTo>
                  <a:lnTo>
                    <a:pt x="248" y="206"/>
                  </a:lnTo>
                  <a:lnTo>
                    <a:pt x="321" y="193"/>
                  </a:lnTo>
                  <a:lnTo>
                    <a:pt x="242" y="292"/>
                  </a:lnTo>
                  <a:lnTo>
                    <a:pt x="231" y="389"/>
                  </a:lnTo>
                  <a:lnTo>
                    <a:pt x="252" y="409"/>
                  </a:lnTo>
                  <a:lnTo>
                    <a:pt x="277" y="326"/>
                  </a:lnTo>
                  <a:lnTo>
                    <a:pt x="368" y="255"/>
                  </a:lnTo>
                  <a:lnTo>
                    <a:pt x="452" y="186"/>
                  </a:lnTo>
                  <a:lnTo>
                    <a:pt x="501" y="104"/>
                  </a:lnTo>
                  <a:lnTo>
                    <a:pt x="546" y="93"/>
                  </a:lnTo>
                  <a:lnTo>
                    <a:pt x="620" y="153"/>
                  </a:lnTo>
                  <a:lnTo>
                    <a:pt x="797" y="188"/>
                  </a:lnTo>
                  <a:lnTo>
                    <a:pt x="936" y="236"/>
                  </a:lnTo>
                  <a:lnTo>
                    <a:pt x="763" y="144"/>
                  </a:lnTo>
                  <a:lnTo>
                    <a:pt x="893" y="175"/>
                  </a:lnTo>
                  <a:lnTo>
                    <a:pt x="740" y="88"/>
                  </a:lnTo>
                  <a:lnTo>
                    <a:pt x="824" y="55"/>
                  </a:lnTo>
                  <a:lnTo>
                    <a:pt x="696" y="34"/>
                  </a:lnTo>
                  <a:lnTo>
                    <a:pt x="763" y="19"/>
                  </a:lnTo>
                  <a:lnTo>
                    <a:pt x="679" y="0"/>
                  </a:lnTo>
                  <a:lnTo>
                    <a:pt x="558" y="30"/>
                  </a:lnTo>
                  <a:lnTo>
                    <a:pt x="473" y="49"/>
                  </a:lnTo>
                  <a:lnTo>
                    <a:pt x="470" y="49"/>
                  </a:lnTo>
                  <a:lnTo>
                    <a:pt x="40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40"/>
            <p:cNvSpPr>
              <a:spLocks/>
            </p:cNvSpPr>
            <p:nvPr/>
          </p:nvSpPr>
          <p:spPr bwMode="auto">
            <a:xfrm>
              <a:off x="874" y="2879"/>
              <a:ext cx="183" cy="85"/>
            </a:xfrm>
            <a:custGeom>
              <a:avLst/>
              <a:gdLst>
                <a:gd name="T0" fmla="*/ 0 w 550"/>
                <a:gd name="T1" fmla="*/ 1 h 254"/>
                <a:gd name="T2" fmla="*/ 0 w 550"/>
                <a:gd name="T3" fmla="*/ 0 h 254"/>
                <a:gd name="T4" fmla="*/ 0 w 550"/>
                <a:gd name="T5" fmla="*/ 0 h 254"/>
                <a:gd name="T6" fmla="*/ 1 w 550"/>
                <a:gd name="T7" fmla="*/ 0 h 254"/>
                <a:gd name="T8" fmla="*/ 1 w 550"/>
                <a:gd name="T9" fmla="*/ 0 h 254"/>
                <a:gd name="T10" fmla="*/ 1 w 550"/>
                <a:gd name="T11" fmla="*/ 0 h 254"/>
                <a:gd name="T12" fmla="*/ 1 w 550"/>
                <a:gd name="T13" fmla="*/ 0 h 254"/>
                <a:gd name="T14" fmla="*/ 1 w 550"/>
                <a:gd name="T15" fmla="*/ 0 h 254"/>
                <a:gd name="T16" fmla="*/ 2 w 550"/>
                <a:gd name="T17" fmla="*/ 0 h 254"/>
                <a:gd name="T18" fmla="*/ 2 w 550"/>
                <a:gd name="T19" fmla="*/ 0 h 254"/>
                <a:gd name="T20" fmla="*/ 2 w 550"/>
                <a:gd name="T21" fmla="*/ 0 h 254"/>
                <a:gd name="T22" fmla="*/ 2 w 550"/>
                <a:gd name="T23" fmla="*/ 0 h 254"/>
                <a:gd name="T24" fmla="*/ 2 w 550"/>
                <a:gd name="T25" fmla="*/ 0 h 254"/>
                <a:gd name="T26" fmla="*/ 2 w 550"/>
                <a:gd name="T27" fmla="*/ 0 h 254"/>
                <a:gd name="T28" fmla="*/ 2 w 550"/>
                <a:gd name="T29" fmla="*/ 1 h 254"/>
                <a:gd name="T30" fmla="*/ 2 w 550"/>
                <a:gd name="T31" fmla="*/ 1 h 254"/>
                <a:gd name="T32" fmla="*/ 2 w 550"/>
                <a:gd name="T33" fmla="*/ 1 h 254"/>
                <a:gd name="T34" fmla="*/ 2 w 550"/>
                <a:gd name="T35" fmla="*/ 1 h 254"/>
                <a:gd name="T36" fmla="*/ 1 w 550"/>
                <a:gd name="T37" fmla="*/ 1 h 254"/>
                <a:gd name="T38" fmla="*/ 1 w 550"/>
                <a:gd name="T39" fmla="*/ 1 h 254"/>
                <a:gd name="T40" fmla="*/ 1 w 550"/>
                <a:gd name="T41" fmla="*/ 1 h 254"/>
                <a:gd name="T42" fmla="*/ 1 w 550"/>
                <a:gd name="T43" fmla="*/ 1 h 254"/>
                <a:gd name="T44" fmla="*/ 1 w 550"/>
                <a:gd name="T45" fmla="*/ 1 h 254"/>
                <a:gd name="T46" fmla="*/ 1 w 550"/>
                <a:gd name="T47" fmla="*/ 1 h 254"/>
                <a:gd name="T48" fmla="*/ 1 w 550"/>
                <a:gd name="T49" fmla="*/ 1 h 254"/>
                <a:gd name="T50" fmla="*/ 1 w 550"/>
                <a:gd name="T51" fmla="*/ 1 h 254"/>
                <a:gd name="T52" fmla="*/ 1 w 550"/>
                <a:gd name="T53" fmla="*/ 1 h 254"/>
                <a:gd name="T54" fmla="*/ 0 w 550"/>
                <a:gd name="T55" fmla="*/ 1 h 254"/>
                <a:gd name="T56" fmla="*/ 0 w 550"/>
                <a:gd name="T57" fmla="*/ 1 h 254"/>
                <a:gd name="T58" fmla="*/ 0 w 550"/>
                <a:gd name="T59" fmla="*/ 1 h 254"/>
                <a:gd name="T60" fmla="*/ 0 w 550"/>
                <a:gd name="T61" fmla="*/ 1 h 254"/>
                <a:gd name="T62" fmla="*/ 0 w 550"/>
                <a:gd name="T63" fmla="*/ 1 h 254"/>
                <a:gd name="T64" fmla="*/ 0 w 550"/>
                <a:gd name="T65" fmla="*/ 1 h 254"/>
                <a:gd name="T66" fmla="*/ 0 w 550"/>
                <a:gd name="T67" fmla="*/ 1 h 2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254"/>
                <a:gd name="T104" fmla="*/ 550 w 550"/>
                <a:gd name="T105" fmla="*/ 254 h 2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254">
                  <a:moveTo>
                    <a:pt x="10" y="144"/>
                  </a:moveTo>
                  <a:lnTo>
                    <a:pt x="69" y="92"/>
                  </a:lnTo>
                  <a:lnTo>
                    <a:pt x="119" y="74"/>
                  </a:lnTo>
                  <a:lnTo>
                    <a:pt x="166" y="71"/>
                  </a:lnTo>
                  <a:lnTo>
                    <a:pt x="263" y="84"/>
                  </a:lnTo>
                  <a:lnTo>
                    <a:pt x="265" y="68"/>
                  </a:lnTo>
                  <a:lnTo>
                    <a:pt x="265" y="37"/>
                  </a:lnTo>
                  <a:lnTo>
                    <a:pt x="323" y="25"/>
                  </a:lnTo>
                  <a:lnTo>
                    <a:pt x="389" y="0"/>
                  </a:lnTo>
                  <a:lnTo>
                    <a:pt x="393" y="46"/>
                  </a:lnTo>
                  <a:lnTo>
                    <a:pt x="427" y="15"/>
                  </a:lnTo>
                  <a:lnTo>
                    <a:pt x="422" y="74"/>
                  </a:lnTo>
                  <a:lnTo>
                    <a:pt x="550" y="86"/>
                  </a:lnTo>
                  <a:lnTo>
                    <a:pt x="492" y="106"/>
                  </a:lnTo>
                  <a:lnTo>
                    <a:pt x="409" y="122"/>
                  </a:lnTo>
                  <a:lnTo>
                    <a:pt x="409" y="137"/>
                  </a:lnTo>
                  <a:lnTo>
                    <a:pt x="511" y="178"/>
                  </a:lnTo>
                  <a:lnTo>
                    <a:pt x="427" y="175"/>
                  </a:lnTo>
                  <a:lnTo>
                    <a:pt x="358" y="163"/>
                  </a:lnTo>
                  <a:lnTo>
                    <a:pt x="319" y="166"/>
                  </a:lnTo>
                  <a:lnTo>
                    <a:pt x="339" y="203"/>
                  </a:lnTo>
                  <a:lnTo>
                    <a:pt x="265" y="150"/>
                  </a:lnTo>
                  <a:lnTo>
                    <a:pt x="269" y="194"/>
                  </a:lnTo>
                  <a:lnTo>
                    <a:pt x="237" y="196"/>
                  </a:lnTo>
                  <a:lnTo>
                    <a:pt x="230" y="218"/>
                  </a:lnTo>
                  <a:lnTo>
                    <a:pt x="163" y="200"/>
                  </a:lnTo>
                  <a:lnTo>
                    <a:pt x="151" y="224"/>
                  </a:lnTo>
                  <a:lnTo>
                    <a:pt x="76" y="254"/>
                  </a:lnTo>
                  <a:lnTo>
                    <a:pt x="32" y="254"/>
                  </a:lnTo>
                  <a:lnTo>
                    <a:pt x="10" y="224"/>
                  </a:lnTo>
                  <a:lnTo>
                    <a:pt x="0" y="166"/>
                  </a:lnTo>
                  <a:lnTo>
                    <a:pt x="1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41"/>
            <p:cNvSpPr>
              <a:spLocks/>
            </p:cNvSpPr>
            <p:nvPr/>
          </p:nvSpPr>
          <p:spPr bwMode="auto">
            <a:xfrm>
              <a:off x="621" y="2935"/>
              <a:ext cx="222" cy="83"/>
            </a:xfrm>
            <a:custGeom>
              <a:avLst/>
              <a:gdLst>
                <a:gd name="T0" fmla="*/ 2 w 665"/>
                <a:gd name="T1" fmla="*/ 0 h 248"/>
                <a:gd name="T2" fmla="*/ 2 w 665"/>
                <a:gd name="T3" fmla="*/ 0 h 248"/>
                <a:gd name="T4" fmla="*/ 2 w 665"/>
                <a:gd name="T5" fmla="*/ 0 h 248"/>
                <a:gd name="T6" fmla="*/ 2 w 665"/>
                <a:gd name="T7" fmla="*/ 0 h 248"/>
                <a:gd name="T8" fmla="*/ 1 w 665"/>
                <a:gd name="T9" fmla="*/ 0 h 248"/>
                <a:gd name="T10" fmla="*/ 2 w 665"/>
                <a:gd name="T11" fmla="*/ 0 h 248"/>
                <a:gd name="T12" fmla="*/ 1 w 665"/>
                <a:gd name="T13" fmla="*/ 0 h 248"/>
                <a:gd name="T14" fmla="*/ 1 w 665"/>
                <a:gd name="T15" fmla="*/ 0 h 248"/>
                <a:gd name="T16" fmla="*/ 1 w 665"/>
                <a:gd name="T17" fmla="*/ 0 h 248"/>
                <a:gd name="T18" fmla="*/ 1 w 665"/>
                <a:gd name="T19" fmla="*/ 1 h 248"/>
                <a:gd name="T20" fmla="*/ 1 w 665"/>
                <a:gd name="T21" fmla="*/ 1 h 248"/>
                <a:gd name="T22" fmla="*/ 1 w 665"/>
                <a:gd name="T23" fmla="*/ 1 h 248"/>
                <a:gd name="T24" fmla="*/ 1 w 665"/>
                <a:gd name="T25" fmla="*/ 1 h 248"/>
                <a:gd name="T26" fmla="*/ 1 w 665"/>
                <a:gd name="T27" fmla="*/ 1 h 248"/>
                <a:gd name="T28" fmla="*/ 0 w 665"/>
                <a:gd name="T29" fmla="*/ 1 h 248"/>
                <a:gd name="T30" fmla="*/ 0 w 665"/>
                <a:gd name="T31" fmla="*/ 1 h 248"/>
                <a:gd name="T32" fmla="*/ 0 w 665"/>
                <a:gd name="T33" fmla="*/ 1 h 248"/>
                <a:gd name="T34" fmla="*/ 0 w 665"/>
                <a:gd name="T35" fmla="*/ 1 h 248"/>
                <a:gd name="T36" fmla="*/ 0 w 665"/>
                <a:gd name="T37" fmla="*/ 1 h 248"/>
                <a:gd name="T38" fmla="*/ 0 w 665"/>
                <a:gd name="T39" fmla="*/ 1 h 248"/>
                <a:gd name="T40" fmla="*/ 1 w 665"/>
                <a:gd name="T41" fmla="*/ 1 h 248"/>
                <a:gd name="T42" fmla="*/ 1 w 665"/>
                <a:gd name="T43" fmla="*/ 1 h 248"/>
                <a:gd name="T44" fmla="*/ 1 w 665"/>
                <a:gd name="T45" fmla="*/ 1 h 248"/>
                <a:gd name="T46" fmla="*/ 2 w 665"/>
                <a:gd name="T47" fmla="*/ 1 h 248"/>
                <a:gd name="T48" fmla="*/ 2 w 665"/>
                <a:gd name="T49" fmla="*/ 1 h 248"/>
                <a:gd name="T50" fmla="*/ 2 w 665"/>
                <a:gd name="T51" fmla="*/ 1 h 248"/>
                <a:gd name="T52" fmla="*/ 2 w 665"/>
                <a:gd name="T53" fmla="*/ 1 h 248"/>
                <a:gd name="T54" fmla="*/ 2 w 665"/>
                <a:gd name="T55" fmla="*/ 1 h 248"/>
                <a:gd name="T56" fmla="*/ 2 w 665"/>
                <a:gd name="T57" fmla="*/ 1 h 248"/>
                <a:gd name="T58" fmla="*/ 3 w 665"/>
                <a:gd name="T59" fmla="*/ 0 h 248"/>
                <a:gd name="T60" fmla="*/ 3 w 665"/>
                <a:gd name="T61" fmla="*/ 0 h 248"/>
                <a:gd name="T62" fmla="*/ 3 w 665"/>
                <a:gd name="T63" fmla="*/ 0 h 248"/>
                <a:gd name="T64" fmla="*/ 3 w 665"/>
                <a:gd name="T65" fmla="*/ 0 h 248"/>
                <a:gd name="T66" fmla="*/ 2 w 665"/>
                <a:gd name="T67" fmla="*/ 0 h 248"/>
                <a:gd name="T68" fmla="*/ 2 w 665"/>
                <a:gd name="T69" fmla="*/ 0 h 248"/>
                <a:gd name="T70" fmla="*/ 2 w 665"/>
                <a:gd name="T71" fmla="*/ 0 h 248"/>
                <a:gd name="T72" fmla="*/ 2 w 665"/>
                <a:gd name="T73" fmla="*/ 0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5"/>
                <a:gd name="T112" fmla="*/ 0 h 248"/>
                <a:gd name="T113" fmla="*/ 665 w 665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5" h="248">
                  <a:moveTo>
                    <a:pt x="585" y="4"/>
                  </a:moveTo>
                  <a:lnTo>
                    <a:pt x="541" y="0"/>
                  </a:lnTo>
                  <a:lnTo>
                    <a:pt x="473" y="25"/>
                  </a:lnTo>
                  <a:lnTo>
                    <a:pt x="407" y="40"/>
                  </a:lnTo>
                  <a:lnTo>
                    <a:pt x="352" y="49"/>
                  </a:lnTo>
                  <a:lnTo>
                    <a:pt x="370" y="70"/>
                  </a:lnTo>
                  <a:lnTo>
                    <a:pt x="295" y="88"/>
                  </a:lnTo>
                  <a:lnTo>
                    <a:pt x="208" y="88"/>
                  </a:lnTo>
                  <a:lnTo>
                    <a:pt x="186" y="88"/>
                  </a:lnTo>
                  <a:lnTo>
                    <a:pt x="227" y="128"/>
                  </a:lnTo>
                  <a:lnTo>
                    <a:pt x="183" y="125"/>
                  </a:lnTo>
                  <a:lnTo>
                    <a:pt x="137" y="123"/>
                  </a:lnTo>
                  <a:lnTo>
                    <a:pt x="181" y="147"/>
                  </a:lnTo>
                  <a:lnTo>
                    <a:pt x="181" y="167"/>
                  </a:lnTo>
                  <a:lnTo>
                    <a:pt x="118" y="159"/>
                  </a:lnTo>
                  <a:lnTo>
                    <a:pt x="32" y="159"/>
                  </a:lnTo>
                  <a:lnTo>
                    <a:pt x="0" y="167"/>
                  </a:lnTo>
                  <a:lnTo>
                    <a:pt x="89" y="179"/>
                  </a:lnTo>
                  <a:lnTo>
                    <a:pt x="43" y="202"/>
                  </a:lnTo>
                  <a:lnTo>
                    <a:pt x="118" y="221"/>
                  </a:lnTo>
                  <a:lnTo>
                    <a:pt x="177" y="242"/>
                  </a:lnTo>
                  <a:lnTo>
                    <a:pt x="252" y="248"/>
                  </a:lnTo>
                  <a:lnTo>
                    <a:pt x="323" y="242"/>
                  </a:lnTo>
                  <a:lnTo>
                    <a:pt x="401" y="202"/>
                  </a:lnTo>
                  <a:lnTo>
                    <a:pt x="476" y="187"/>
                  </a:lnTo>
                  <a:lnTo>
                    <a:pt x="436" y="226"/>
                  </a:lnTo>
                  <a:lnTo>
                    <a:pt x="513" y="179"/>
                  </a:lnTo>
                  <a:lnTo>
                    <a:pt x="572" y="134"/>
                  </a:lnTo>
                  <a:lnTo>
                    <a:pt x="583" y="179"/>
                  </a:lnTo>
                  <a:lnTo>
                    <a:pt x="628" y="101"/>
                  </a:lnTo>
                  <a:lnTo>
                    <a:pt x="649" y="110"/>
                  </a:lnTo>
                  <a:lnTo>
                    <a:pt x="665" y="88"/>
                  </a:lnTo>
                  <a:lnTo>
                    <a:pt x="659" y="37"/>
                  </a:lnTo>
                  <a:lnTo>
                    <a:pt x="604" y="6"/>
                  </a:lnTo>
                  <a:lnTo>
                    <a:pt x="58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42"/>
            <p:cNvSpPr>
              <a:spLocks/>
            </p:cNvSpPr>
            <p:nvPr/>
          </p:nvSpPr>
          <p:spPr bwMode="auto">
            <a:xfrm>
              <a:off x="727" y="2843"/>
              <a:ext cx="210" cy="102"/>
            </a:xfrm>
            <a:custGeom>
              <a:avLst/>
              <a:gdLst>
                <a:gd name="T0" fmla="*/ 1 w 630"/>
                <a:gd name="T1" fmla="*/ 0 h 306"/>
                <a:gd name="T2" fmla="*/ 1 w 630"/>
                <a:gd name="T3" fmla="*/ 0 h 306"/>
                <a:gd name="T4" fmla="*/ 1 w 630"/>
                <a:gd name="T5" fmla="*/ 0 h 306"/>
                <a:gd name="T6" fmla="*/ 0 w 630"/>
                <a:gd name="T7" fmla="*/ 1 h 306"/>
                <a:gd name="T8" fmla="*/ 0 w 630"/>
                <a:gd name="T9" fmla="*/ 1 h 306"/>
                <a:gd name="T10" fmla="*/ 0 w 630"/>
                <a:gd name="T11" fmla="*/ 1 h 306"/>
                <a:gd name="T12" fmla="*/ 0 w 630"/>
                <a:gd name="T13" fmla="*/ 1 h 306"/>
                <a:gd name="T14" fmla="*/ 0 w 630"/>
                <a:gd name="T15" fmla="*/ 1 h 306"/>
                <a:gd name="T16" fmla="*/ 1 w 630"/>
                <a:gd name="T17" fmla="*/ 1 h 306"/>
                <a:gd name="T18" fmla="*/ 1 w 630"/>
                <a:gd name="T19" fmla="*/ 1 h 306"/>
                <a:gd name="T20" fmla="*/ 1 w 630"/>
                <a:gd name="T21" fmla="*/ 1 h 306"/>
                <a:gd name="T22" fmla="*/ 1 w 630"/>
                <a:gd name="T23" fmla="*/ 1 h 306"/>
                <a:gd name="T24" fmla="*/ 2 w 630"/>
                <a:gd name="T25" fmla="*/ 1 h 306"/>
                <a:gd name="T26" fmla="*/ 2 w 630"/>
                <a:gd name="T27" fmla="*/ 1 h 306"/>
                <a:gd name="T28" fmla="*/ 2 w 630"/>
                <a:gd name="T29" fmla="*/ 1 h 306"/>
                <a:gd name="T30" fmla="*/ 2 w 630"/>
                <a:gd name="T31" fmla="*/ 1 h 306"/>
                <a:gd name="T32" fmla="*/ 3 w 630"/>
                <a:gd name="T33" fmla="*/ 1 h 306"/>
                <a:gd name="T34" fmla="*/ 3 w 630"/>
                <a:gd name="T35" fmla="*/ 1 h 306"/>
                <a:gd name="T36" fmla="*/ 3 w 630"/>
                <a:gd name="T37" fmla="*/ 0 h 306"/>
                <a:gd name="T38" fmla="*/ 2 w 630"/>
                <a:gd name="T39" fmla="*/ 0 h 306"/>
                <a:gd name="T40" fmla="*/ 2 w 630"/>
                <a:gd name="T41" fmla="*/ 0 h 306"/>
                <a:gd name="T42" fmla="*/ 2 w 630"/>
                <a:gd name="T43" fmla="*/ 0 h 306"/>
                <a:gd name="T44" fmla="*/ 1 w 630"/>
                <a:gd name="T45" fmla="*/ 0 h 306"/>
                <a:gd name="T46" fmla="*/ 1 w 630"/>
                <a:gd name="T47" fmla="*/ 0 h 306"/>
                <a:gd name="T48" fmla="*/ 1 w 630"/>
                <a:gd name="T49" fmla="*/ 0 h 306"/>
                <a:gd name="T50" fmla="*/ 1 w 630"/>
                <a:gd name="T51" fmla="*/ 0 h 3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0"/>
                <a:gd name="T79" fmla="*/ 0 h 306"/>
                <a:gd name="T80" fmla="*/ 630 w 630"/>
                <a:gd name="T81" fmla="*/ 306 h 3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0" h="306">
                  <a:moveTo>
                    <a:pt x="268" y="6"/>
                  </a:moveTo>
                  <a:lnTo>
                    <a:pt x="260" y="60"/>
                  </a:lnTo>
                  <a:lnTo>
                    <a:pt x="178" y="112"/>
                  </a:lnTo>
                  <a:lnTo>
                    <a:pt x="86" y="162"/>
                  </a:lnTo>
                  <a:lnTo>
                    <a:pt x="29" y="227"/>
                  </a:lnTo>
                  <a:lnTo>
                    <a:pt x="10" y="261"/>
                  </a:lnTo>
                  <a:lnTo>
                    <a:pt x="0" y="301"/>
                  </a:lnTo>
                  <a:lnTo>
                    <a:pt x="64" y="306"/>
                  </a:lnTo>
                  <a:lnTo>
                    <a:pt x="167" y="246"/>
                  </a:lnTo>
                  <a:lnTo>
                    <a:pt x="252" y="236"/>
                  </a:lnTo>
                  <a:lnTo>
                    <a:pt x="319" y="257"/>
                  </a:lnTo>
                  <a:lnTo>
                    <a:pt x="341" y="246"/>
                  </a:lnTo>
                  <a:lnTo>
                    <a:pt x="391" y="301"/>
                  </a:lnTo>
                  <a:lnTo>
                    <a:pt x="414" y="253"/>
                  </a:lnTo>
                  <a:lnTo>
                    <a:pt x="465" y="198"/>
                  </a:lnTo>
                  <a:lnTo>
                    <a:pt x="518" y="160"/>
                  </a:lnTo>
                  <a:lnTo>
                    <a:pt x="610" y="154"/>
                  </a:lnTo>
                  <a:lnTo>
                    <a:pt x="627" y="127"/>
                  </a:lnTo>
                  <a:lnTo>
                    <a:pt x="630" y="120"/>
                  </a:lnTo>
                  <a:lnTo>
                    <a:pt x="588" y="101"/>
                  </a:lnTo>
                  <a:lnTo>
                    <a:pt x="473" y="70"/>
                  </a:lnTo>
                  <a:lnTo>
                    <a:pt x="367" y="46"/>
                  </a:lnTo>
                  <a:lnTo>
                    <a:pt x="283" y="0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43"/>
            <p:cNvSpPr>
              <a:spLocks/>
            </p:cNvSpPr>
            <p:nvPr/>
          </p:nvSpPr>
          <p:spPr bwMode="auto">
            <a:xfrm>
              <a:off x="1104" y="3358"/>
              <a:ext cx="147" cy="139"/>
            </a:xfrm>
            <a:custGeom>
              <a:avLst/>
              <a:gdLst>
                <a:gd name="T0" fmla="*/ 2 w 440"/>
                <a:gd name="T1" fmla="*/ 0 h 417"/>
                <a:gd name="T2" fmla="*/ 2 w 440"/>
                <a:gd name="T3" fmla="*/ 0 h 417"/>
                <a:gd name="T4" fmla="*/ 1 w 440"/>
                <a:gd name="T5" fmla="*/ 0 h 417"/>
                <a:gd name="T6" fmla="*/ 1 w 440"/>
                <a:gd name="T7" fmla="*/ 1 h 417"/>
                <a:gd name="T8" fmla="*/ 1 w 440"/>
                <a:gd name="T9" fmla="*/ 1 h 417"/>
                <a:gd name="T10" fmla="*/ 1 w 440"/>
                <a:gd name="T11" fmla="*/ 1 h 417"/>
                <a:gd name="T12" fmla="*/ 0 w 440"/>
                <a:gd name="T13" fmla="*/ 1 h 417"/>
                <a:gd name="T14" fmla="*/ 0 w 440"/>
                <a:gd name="T15" fmla="*/ 1 h 417"/>
                <a:gd name="T16" fmla="*/ 0 w 440"/>
                <a:gd name="T17" fmla="*/ 1 h 417"/>
                <a:gd name="T18" fmla="*/ 0 w 440"/>
                <a:gd name="T19" fmla="*/ 2 h 417"/>
                <a:gd name="T20" fmla="*/ 1 w 440"/>
                <a:gd name="T21" fmla="*/ 2 h 417"/>
                <a:gd name="T22" fmla="*/ 2 w 440"/>
                <a:gd name="T23" fmla="*/ 1 h 417"/>
                <a:gd name="T24" fmla="*/ 2 w 440"/>
                <a:gd name="T25" fmla="*/ 1 h 417"/>
                <a:gd name="T26" fmla="*/ 2 w 440"/>
                <a:gd name="T27" fmla="*/ 0 h 417"/>
                <a:gd name="T28" fmla="*/ 2 w 440"/>
                <a:gd name="T29" fmla="*/ 0 h 417"/>
                <a:gd name="T30" fmla="*/ 2 w 440"/>
                <a:gd name="T31" fmla="*/ 0 h 417"/>
                <a:gd name="T32" fmla="*/ 2 w 440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0"/>
                <a:gd name="T52" fmla="*/ 0 h 417"/>
                <a:gd name="T53" fmla="*/ 440 w 440"/>
                <a:gd name="T54" fmla="*/ 417 h 4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0" h="417">
                  <a:moveTo>
                    <a:pt x="416" y="0"/>
                  </a:moveTo>
                  <a:lnTo>
                    <a:pt x="370" y="35"/>
                  </a:lnTo>
                  <a:lnTo>
                    <a:pt x="350" y="65"/>
                  </a:lnTo>
                  <a:lnTo>
                    <a:pt x="350" y="185"/>
                  </a:lnTo>
                  <a:lnTo>
                    <a:pt x="261" y="243"/>
                  </a:lnTo>
                  <a:lnTo>
                    <a:pt x="128" y="275"/>
                  </a:lnTo>
                  <a:lnTo>
                    <a:pt x="99" y="261"/>
                  </a:lnTo>
                  <a:lnTo>
                    <a:pt x="8" y="246"/>
                  </a:lnTo>
                  <a:lnTo>
                    <a:pt x="0" y="296"/>
                  </a:lnTo>
                  <a:lnTo>
                    <a:pt x="94" y="403"/>
                  </a:lnTo>
                  <a:lnTo>
                    <a:pt x="156" y="417"/>
                  </a:lnTo>
                  <a:lnTo>
                    <a:pt x="364" y="297"/>
                  </a:lnTo>
                  <a:lnTo>
                    <a:pt x="440" y="215"/>
                  </a:lnTo>
                  <a:lnTo>
                    <a:pt x="430" y="16"/>
                  </a:lnTo>
                  <a:lnTo>
                    <a:pt x="416" y="0"/>
                  </a:lnTo>
                  <a:close/>
                </a:path>
              </a:pathLst>
            </a:custGeom>
            <a:solidFill>
              <a:srgbClr val="F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44"/>
            <p:cNvSpPr>
              <a:spLocks/>
            </p:cNvSpPr>
            <p:nvPr/>
          </p:nvSpPr>
          <p:spPr bwMode="auto">
            <a:xfrm>
              <a:off x="1116" y="3367"/>
              <a:ext cx="121" cy="114"/>
            </a:xfrm>
            <a:custGeom>
              <a:avLst/>
              <a:gdLst>
                <a:gd name="T0" fmla="*/ 1 w 361"/>
                <a:gd name="T1" fmla="*/ 0 h 342"/>
                <a:gd name="T2" fmla="*/ 1 w 361"/>
                <a:gd name="T3" fmla="*/ 0 h 342"/>
                <a:gd name="T4" fmla="*/ 2 w 361"/>
                <a:gd name="T5" fmla="*/ 0 h 342"/>
                <a:gd name="T6" fmla="*/ 1 w 361"/>
                <a:gd name="T7" fmla="*/ 1 h 342"/>
                <a:gd name="T8" fmla="*/ 1 w 361"/>
                <a:gd name="T9" fmla="*/ 1 h 342"/>
                <a:gd name="T10" fmla="*/ 1 w 361"/>
                <a:gd name="T11" fmla="*/ 1 h 342"/>
                <a:gd name="T12" fmla="*/ 1 w 361"/>
                <a:gd name="T13" fmla="*/ 1 h 342"/>
                <a:gd name="T14" fmla="*/ 0 w 361"/>
                <a:gd name="T15" fmla="*/ 1 h 342"/>
                <a:gd name="T16" fmla="*/ 0 w 361"/>
                <a:gd name="T17" fmla="*/ 1 h 342"/>
                <a:gd name="T18" fmla="*/ 0 w 361"/>
                <a:gd name="T19" fmla="*/ 1 h 342"/>
                <a:gd name="T20" fmla="*/ 0 w 361"/>
                <a:gd name="T21" fmla="*/ 1 h 342"/>
                <a:gd name="T22" fmla="*/ 0 w 361"/>
                <a:gd name="T23" fmla="*/ 1 h 342"/>
                <a:gd name="T24" fmla="*/ 1 w 361"/>
                <a:gd name="T25" fmla="*/ 1 h 342"/>
                <a:gd name="T26" fmla="*/ 1 w 361"/>
                <a:gd name="T27" fmla="*/ 1 h 342"/>
                <a:gd name="T28" fmla="*/ 1 w 361"/>
                <a:gd name="T29" fmla="*/ 1 h 342"/>
                <a:gd name="T30" fmla="*/ 1 w 361"/>
                <a:gd name="T31" fmla="*/ 0 h 342"/>
                <a:gd name="T32" fmla="*/ 1 w 361"/>
                <a:gd name="T33" fmla="*/ 0 h 342"/>
                <a:gd name="T34" fmla="*/ 1 w 361"/>
                <a:gd name="T35" fmla="*/ 0 h 342"/>
                <a:gd name="T36" fmla="*/ 1 w 361"/>
                <a:gd name="T37" fmla="*/ 0 h 3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342"/>
                <a:gd name="T59" fmla="*/ 361 w 361"/>
                <a:gd name="T60" fmla="*/ 342 h 3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342">
                  <a:moveTo>
                    <a:pt x="334" y="3"/>
                  </a:moveTo>
                  <a:lnTo>
                    <a:pt x="351" y="0"/>
                  </a:lnTo>
                  <a:lnTo>
                    <a:pt x="361" y="28"/>
                  </a:lnTo>
                  <a:lnTo>
                    <a:pt x="358" y="158"/>
                  </a:lnTo>
                  <a:lnTo>
                    <a:pt x="340" y="200"/>
                  </a:lnTo>
                  <a:lnTo>
                    <a:pt x="281" y="252"/>
                  </a:lnTo>
                  <a:lnTo>
                    <a:pt x="127" y="332"/>
                  </a:lnTo>
                  <a:lnTo>
                    <a:pt x="78" y="342"/>
                  </a:lnTo>
                  <a:lnTo>
                    <a:pt x="44" y="302"/>
                  </a:lnTo>
                  <a:lnTo>
                    <a:pt x="1" y="263"/>
                  </a:lnTo>
                  <a:lnTo>
                    <a:pt x="0" y="223"/>
                  </a:lnTo>
                  <a:lnTo>
                    <a:pt x="74" y="234"/>
                  </a:lnTo>
                  <a:lnTo>
                    <a:pt x="185" y="223"/>
                  </a:lnTo>
                  <a:lnTo>
                    <a:pt x="305" y="166"/>
                  </a:lnTo>
                  <a:lnTo>
                    <a:pt x="314" y="141"/>
                  </a:lnTo>
                  <a:lnTo>
                    <a:pt x="309" y="37"/>
                  </a:lnTo>
                  <a:lnTo>
                    <a:pt x="334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45"/>
            <p:cNvSpPr>
              <a:spLocks/>
            </p:cNvSpPr>
            <p:nvPr/>
          </p:nvSpPr>
          <p:spPr bwMode="auto">
            <a:xfrm>
              <a:off x="1258" y="3264"/>
              <a:ext cx="80" cy="163"/>
            </a:xfrm>
            <a:custGeom>
              <a:avLst/>
              <a:gdLst>
                <a:gd name="T0" fmla="*/ 1 w 239"/>
                <a:gd name="T1" fmla="*/ 0 h 490"/>
                <a:gd name="T2" fmla="*/ 1 w 239"/>
                <a:gd name="T3" fmla="*/ 0 h 490"/>
                <a:gd name="T4" fmla="*/ 1 w 239"/>
                <a:gd name="T5" fmla="*/ 1 h 490"/>
                <a:gd name="T6" fmla="*/ 1 w 239"/>
                <a:gd name="T7" fmla="*/ 1 h 490"/>
                <a:gd name="T8" fmla="*/ 1 w 239"/>
                <a:gd name="T9" fmla="*/ 2 h 490"/>
                <a:gd name="T10" fmla="*/ 0 w 239"/>
                <a:gd name="T11" fmla="*/ 2 h 490"/>
                <a:gd name="T12" fmla="*/ 0 w 239"/>
                <a:gd name="T13" fmla="*/ 2 h 490"/>
                <a:gd name="T14" fmla="*/ 0 w 239"/>
                <a:gd name="T15" fmla="*/ 2 h 490"/>
                <a:gd name="T16" fmla="*/ 0 w 239"/>
                <a:gd name="T17" fmla="*/ 2 h 490"/>
                <a:gd name="T18" fmla="*/ 0 w 239"/>
                <a:gd name="T19" fmla="*/ 2 h 490"/>
                <a:gd name="T20" fmla="*/ 0 w 239"/>
                <a:gd name="T21" fmla="*/ 1 h 490"/>
                <a:gd name="T22" fmla="*/ 0 w 239"/>
                <a:gd name="T23" fmla="*/ 1 h 490"/>
                <a:gd name="T24" fmla="*/ 0 w 239"/>
                <a:gd name="T25" fmla="*/ 1 h 490"/>
                <a:gd name="T26" fmla="*/ 0 w 239"/>
                <a:gd name="T27" fmla="*/ 0 h 490"/>
                <a:gd name="T28" fmla="*/ 0 w 239"/>
                <a:gd name="T29" fmla="*/ 0 h 490"/>
                <a:gd name="T30" fmla="*/ 0 w 239"/>
                <a:gd name="T31" fmla="*/ 0 h 490"/>
                <a:gd name="T32" fmla="*/ 1 w 239"/>
                <a:gd name="T33" fmla="*/ 1 h 490"/>
                <a:gd name="T34" fmla="*/ 1 w 239"/>
                <a:gd name="T35" fmla="*/ 0 h 490"/>
                <a:gd name="T36" fmla="*/ 1 w 239"/>
                <a:gd name="T37" fmla="*/ 0 h 490"/>
                <a:gd name="T38" fmla="*/ 1 w 239"/>
                <a:gd name="T39" fmla="*/ 0 h 490"/>
                <a:gd name="T40" fmla="*/ 1 w 239"/>
                <a:gd name="T41" fmla="*/ 0 h 490"/>
                <a:gd name="T42" fmla="*/ 1 w 239"/>
                <a:gd name="T43" fmla="*/ 0 h 490"/>
                <a:gd name="T44" fmla="*/ 1 w 239"/>
                <a:gd name="T45" fmla="*/ 0 h 4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9"/>
                <a:gd name="T70" fmla="*/ 0 h 490"/>
                <a:gd name="T71" fmla="*/ 239 w 239"/>
                <a:gd name="T72" fmla="*/ 490 h 49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9" h="490">
                  <a:moveTo>
                    <a:pt x="189" y="3"/>
                  </a:moveTo>
                  <a:lnTo>
                    <a:pt x="194" y="108"/>
                  </a:lnTo>
                  <a:lnTo>
                    <a:pt x="239" y="312"/>
                  </a:lnTo>
                  <a:lnTo>
                    <a:pt x="216" y="338"/>
                  </a:lnTo>
                  <a:lnTo>
                    <a:pt x="166" y="366"/>
                  </a:lnTo>
                  <a:lnTo>
                    <a:pt x="97" y="440"/>
                  </a:lnTo>
                  <a:lnTo>
                    <a:pt x="22" y="489"/>
                  </a:lnTo>
                  <a:lnTo>
                    <a:pt x="0" y="490"/>
                  </a:lnTo>
                  <a:lnTo>
                    <a:pt x="0" y="451"/>
                  </a:lnTo>
                  <a:lnTo>
                    <a:pt x="41" y="415"/>
                  </a:lnTo>
                  <a:lnTo>
                    <a:pt x="53" y="351"/>
                  </a:lnTo>
                  <a:lnTo>
                    <a:pt x="51" y="228"/>
                  </a:lnTo>
                  <a:lnTo>
                    <a:pt x="24" y="161"/>
                  </a:lnTo>
                  <a:lnTo>
                    <a:pt x="31" y="99"/>
                  </a:lnTo>
                  <a:lnTo>
                    <a:pt x="82" y="72"/>
                  </a:lnTo>
                  <a:lnTo>
                    <a:pt x="88" y="89"/>
                  </a:lnTo>
                  <a:lnTo>
                    <a:pt x="126" y="168"/>
                  </a:lnTo>
                  <a:lnTo>
                    <a:pt x="135" y="51"/>
                  </a:lnTo>
                  <a:lnTo>
                    <a:pt x="149" y="13"/>
                  </a:lnTo>
                  <a:lnTo>
                    <a:pt x="174" y="0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46"/>
            <p:cNvSpPr>
              <a:spLocks/>
            </p:cNvSpPr>
            <p:nvPr/>
          </p:nvSpPr>
          <p:spPr bwMode="auto">
            <a:xfrm>
              <a:off x="728" y="3224"/>
              <a:ext cx="275" cy="299"/>
            </a:xfrm>
            <a:custGeom>
              <a:avLst/>
              <a:gdLst>
                <a:gd name="T0" fmla="*/ 2 w 825"/>
                <a:gd name="T1" fmla="*/ 0 h 896"/>
                <a:gd name="T2" fmla="*/ 2 w 825"/>
                <a:gd name="T3" fmla="*/ 0 h 896"/>
                <a:gd name="T4" fmla="*/ 1 w 825"/>
                <a:gd name="T5" fmla="*/ 0 h 896"/>
                <a:gd name="T6" fmla="*/ 1 w 825"/>
                <a:gd name="T7" fmla="*/ 1 h 896"/>
                <a:gd name="T8" fmla="*/ 1 w 825"/>
                <a:gd name="T9" fmla="*/ 1 h 896"/>
                <a:gd name="T10" fmla="*/ 1 w 825"/>
                <a:gd name="T11" fmla="*/ 1 h 896"/>
                <a:gd name="T12" fmla="*/ 0 w 825"/>
                <a:gd name="T13" fmla="*/ 2 h 896"/>
                <a:gd name="T14" fmla="*/ 0 w 825"/>
                <a:gd name="T15" fmla="*/ 2 h 896"/>
                <a:gd name="T16" fmla="*/ 0 w 825"/>
                <a:gd name="T17" fmla="*/ 3 h 896"/>
                <a:gd name="T18" fmla="*/ 0 w 825"/>
                <a:gd name="T19" fmla="*/ 3 h 896"/>
                <a:gd name="T20" fmla="*/ 0 w 825"/>
                <a:gd name="T21" fmla="*/ 4 h 896"/>
                <a:gd name="T22" fmla="*/ 0 w 825"/>
                <a:gd name="T23" fmla="*/ 3 h 896"/>
                <a:gd name="T24" fmla="*/ 1 w 825"/>
                <a:gd name="T25" fmla="*/ 3 h 896"/>
                <a:gd name="T26" fmla="*/ 1 w 825"/>
                <a:gd name="T27" fmla="*/ 3 h 896"/>
                <a:gd name="T28" fmla="*/ 2 w 825"/>
                <a:gd name="T29" fmla="*/ 2 h 896"/>
                <a:gd name="T30" fmla="*/ 2 w 825"/>
                <a:gd name="T31" fmla="*/ 2 h 896"/>
                <a:gd name="T32" fmla="*/ 3 w 825"/>
                <a:gd name="T33" fmla="*/ 2 h 896"/>
                <a:gd name="T34" fmla="*/ 3 w 825"/>
                <a:gd name="T35" fmla="*/ 1 h 896"/>
                <a:gd name="T36" fmla="*/ 3 w 825"/>
                <a:gd name="T37" fmla="*/ 1 h 896"/>
                <a:gd name="T38" fmla="*/ 2 w 825"/>
                <a:gd name="T39" fmla="*/ 1 h 896"/>
                <a:gd name="T40" fmla="*/ 3 w 825"/>
                <a:gd name="T41" fmla="*/ 1 h 896"/>
                <a:gd name="T42" fmla="*/ 3 w 825"/>
                <a:gd name="T43" fmla="*/ 1 h 896"/>
                <a:gd name="T44" fmla="*/ 3 w 825"/>
                <a:gd name="T45" fmla="*/ 0 h 896"/>
                <a:gd name="T46" fmla="*/ 3 w 825"/>
                <a:gd name="T47" fmla="*/ 0 h 896"/>
                <a:gd name="T48" fmla="*/ 3 w 825"/>
                <a:gd name="T49" fmla="*/ 0 h 896"/>
                <a:gd name="T50" fmla="*/ 2 w 825"/>
                <a:gd name="T51" fmla="*/ 0 h 896"/>
                <a:gd name="T52" fmla="*/ 2 w 825"/>
                <a:gd name="T53" fmla="*/ 0 h 896"/>
                <a:gd name="T54" fmla="*/ 2 w 825"/>
                <a:gd name="T55" fmla="*/ 0 h 8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25"/>
                <a:gd name="T85" fmla="*/ 0 h 896"/>
                <a:gd name="T86" fmla="*/ 825 w 825"/>
                <a:gd name="T87" fmla="*/ 896 h 8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25" h="896">
                  <a:moveTo>
                    <a:pt x="586" y="0"/>
                  </a:moveTo>
                  <a:lnTo>
                    <a:pt x="433" y="72"/>
                  </a:lnTo>
                  <a:lnTo>
                    <a:pt x="319" y="104"/>
                  </a:lnTo>
                  <a:lnTo>
                    <a:pt x="270" y="168"/>
                  </a:lnTo>
                  <a:lnTo>
                    <a:pt x="266" y="222"/>
                  </a:lnTo>
                  <a:lnTo>
                    <a:pt x="141" y="361"/>
                  </a:lnTo>
                  <a:lnTo>
                    <a:pt x="56" y="533"/>
                  </a:lnTo>
                  <a:lnTo>
                    <a:pt x="12" y="602"/>
                  </a:lnTo>
                  <a:lnTo>
                    <a:pt x="0" y="673"/>
                  </a:lnTo>
                  <a:lnTo>
                    <a:pt x="21" y="845"/>
                  </a:lnTo>
                  <a:lnTo>
                    <a:pt x="61" y="896"/>
                  </a:lnTo>
                  <a:lnTo>
                    <a:pt x="109" y="778"/>
                  </a:lnTo>
                  <a:lnTo>
                    <a:pt x="203" y="742"/>
                  </a:lnTo>
                  <a:lnTo>
                    <a:pt x="269" y="624"/>
                  </a:lnTo>
                  <a:lnTo>
                    <a:pt x="418" y="599"/>
                  </a:lnTo>
                  <a:lnTo>
                    <a:pt x="581" y="497"/>
                  </a:lnTo>
                  <a:lnTo>
                    <a:pt x="648" y="417"/>
                  </a:lnTo>
                  <a:lnTo>
                    <a:pt x="692" y="279"/>
                  </a:lnTo>
                  <a:lnTo>
                    <a:pt x="678" y="209"/>
                  </a:lnTo>
                  <a:lnTo>
                    <a:pt x="574" y="196"/>
                  </a:lnTo>
                  <a:lnTo>
                    <a:pt x="645" y="125"/>
                  </a:lnTo>
                  <a:lnTo>
                    <a:pt x="803" y="135"/>
                  </a:lnTo>
                  <a:lnTo>
                    <a:pt x="825" y="107"/>
                  </a:lnTo>
                  <a:lnTo>
                    <a:pt x="782" y="37"/>
                  </a:lnTo>
                  <a:lnTo>
                    <a:pt x="660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47"/>
            <p:cNvSpPr>
              <a:spLocks/>
            </p:cNvSpPr>
            <p:nvPr/>
          </p:nvSpPr>
          <p:spPr bwMode="auto">
            <a:xfrm>
              <a:off x="705" y="2961"/>
              <a:ext cx="307" cy="317"/>
            </a:xfrm>
            <a:custGeom>
              <a:avLst/>
              <a:gdLst>
                <a:gd name="T0" fmla="*/ 2 w 919"/>
                <a:gd name="T1" fmla="*/ 0 h 949"/>
                <a:gd name="T2" fmla="*/ 2 w 919"/>
                <a:gd name="T3" fmla="*/ 0 h 949"/>
                <a:gd name="T4" fmla="*/ 1 w 919"/>
                <a:gd name="T5" fmla="*/ 1 h 949"/>
                <a:gd name="T6" fmla="*/ 1 w 919"/>
                <a:gd name="T7" fmla="*/ 1 h 949"/>
                <a:gd name="T8" fmla="*/ 1 w 919"/>
                <a:gd name="T9" fmla="*/ 1 h 949"/>
                <a:gd name="T10" fmla="*/ 1 w 919"/>
                <a:gd name="T11" fmla="*/ 1 h 949"/>
                <a:gd name="T12" fmla="*/ 0 w 919"/>
                <a:gd name="T13" fmla="*/ 1 h 949"/>
                <a:gd name="T14" fmla="*/ 0 w 919"/>
                <a:gd name="T15" fmla="*/ 2 h 949"/>
                <a:gd name="T16" fmla="*/ 0 w 919"/>
                <a:gd name="T17" fmla="*/ 2 h 949"/>
                <a:gd name="T18" fmla="*/ 0 w 919"/>
                <a:gd name="T19" fmla="*/ 4 h 949"/>
                <a:gd name="T20" fmla="*/ 0 w 919"/>
                <a:gd name="T21" fmla="*/ 4 h 949"/>
                <a:gd name="T22" fmla="*/ 0 w 919"/>
                <a:gd name="T23" fmla="*/ 4 h 949"/>
                <a:gd name="T24" fmla="*/ 0 w 919"/>
                <a:gd name="T25" fmla="*/ 4 h 949"/>
                <a:gd name="T26" fmla="*/ 0 w 919"/>
                <a:gd name="T27" fmla="*/ 4 h 949"/>
                <a:gd name="T28" fmla="*/ 1 w 919"/>
                <a:gd name="T29" fmla="*/ 3 h 949"/>
                <a:gd name="T30" fmla="*/ 1 w 919"/>
                <a:gd name="T31" fmla="*/ 3 h 949"/>
                <a:gd name="T32" fmla="*/ 1 w 919"/>
                <a:gd name="T33" fmla="*/ 3 h 949"/>
                <a:gd name="T34" fmla="*/ 2 w 919"/>
                <a:gd name="T35" fmla="*/ 3 h 949"/>
                <a:gd name="T36" fmla="*/ 3 w 919"/>
                <a:gd name="T37" fmla="*/ 3 h 949"/>
                <a:gd name="T38" fmla="*/ 3 w 919"/>
                <a:gd name="T39" fmla="*/ 2 h 949"/>
                <a:gd name="T40" fmla="*/ 4 w 919"/>
                <a:gd name="T41" fmla="*/ 2 h 949"/>
                <a:gd name="T42" fmla="*/ 4 w 919"/>
                <a:gd name="T43" fmla="*/ 2 h 949"/>
                <a:gd name="T44" fmla="*/ 4 w 919"/>
                <a:gd name="T45" fmla="*/ 2 h 949"/>
                <a:gd name="T46" fmla="*/ 4 w 919"/>
                <a:gd name="T47" fmla="*/ 1 h 949"/>
                <a:gd name="T48" fmla="*/ 4 w 919"/>
                <a:gd name="T49" fmla="*/ 1 h 949"/>
                <a:gd name="T50" fmla="*/ 4 w 919"/>
                <a:gd name="T51" fmla="*/ 0 h 949"/>
                <a:gd name="T52" fmla="*/ 4 w 919"/>
                <a:gd name="T53" fmla="*/ 0 h 949"/>
                <a:gd name="T54" fmla="*/ 2 w 919"/>
                <a:gd name="T55" fmla="*/ 0 h 949"/>
                <a:gd name="T56" fmla="*/ 2 w 919"/>
                <a:gd name="T57" fmla="*/ 0 h 949"/>
                <a:gd name="T58" fmla="*/ 2 w 919"/>
                <a:gd name="T59" fmla="*/ 0 h 949"/>
                <a:gd name="T60" fmla="*/ 2 w 919"/>
                <a:gd name="T61" fmla="*/ 0 h 949"/>
                <a:gd name="T62" fmla="*/ 2 w 919"/>
                <a:gd name="T63" fmla="*/ 0 h 949"/>
                <a:gd name="T64" fmla="*/ 2 w 919"/>
                <a:gd name="T65" fmla="*/ 0 h 9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19"/>
                <a:gd name="T100" fmla="*/ 0 h 949"/>
                <a:gd name="T101" fmla="*/ 919 w 919"/>
                <a:gd name="T102" fmla="*/ 949 h 9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19" h="949">
                  <a:moveTo>
                    <a:pt x="469" y="31"/>
                  </a:moveTo>
                  <a:lnTo>
                    <a:pt x="382" y="115"/>
                  </a:lnTo>
                  <a:lnTo>
                    <a:pt x="299" y="188"/>
                  </a:lnTo>
                  <a:lnTo>
                    <a:pt x="246" y="207"/>
                  </a:lnTo>
                  <a:lnTo>
                    <a:pt x="169" y="195"/>
                  </a:lnTo>
                  <a:lnTo>
                    <a:pt x="141" y="222"/>
                  </a:lnTo>
                  <a:lnTo>
                    <a:pt x="41" y="277"/>
                  </a:lnTo>
                  <a:lnTo>
                    <a:pt x="0" y="378"/>
                  </a:lnTo>
                  <a:lnTo>
                    <a:pt x="7" y="574"/>
                  </a:lnTo>
                  <a:lnTo>
                    <a:pt x="14" y="911"/>
                  </a:lnTo>
                  <a:lnTo>
                    <a:pt x="21" y="949"/>
                  </a:lnTo>
                  <a:lnTo>
                    <a:pt x="46" y="933"/>
                  </a:lnTo>
                  <a:lnTo>
                    <a:pt x="64" y="906"/>
                  </a:lnTo>
                  <a:lnTo>
                    <a:pt x="74" y="851"/>
                  </a:lnTo>
                  <a:lnTo>
                    <a:pt x="152" y="733"/>
                  </a:lnTo>
                  <a:lnTo>
                    <a:pt x="233" y="686"/>
                  </a:lnTo>
                  <a:lnTo>
                    <a:pt x="357" y="641"/>
                  </a:lnTo>
                  <a:lnTo>
                    <a:pt x="570" y="707"/>
                  </a:lnTo>
                  <a:lnTo>
                    <a:pt x="691" y="672"/>
                  </a:lnTo>
                  <a:lnTo>
                    <a:pt x="786" y="528"/>
                  </a:lnTo>
                  <a:lnTo>
                    <a:pt x="895" y="516"/>
                  </a:lnTo>
                  <a:lnTo>
                    <a:pt x="919" y="516"/>
                  </a:lnTo>
                  <a:lnTo>
                    <a:pt x="904" y="421"/>
                  </a:lnTo>
                  <a:lnTo>
                    <a:pt x="904" y="282"/>
                  </a:lnTo>
                  <a:lnTo>
                    <a:pt x="912" y="161"/>
                  </a:lnTo>
                  <a:lnTo>
                    <a:pt x="907" y="92"/>
                  </a:lnTo>
                  <a:lnTo>
                    <a:pt x="858" y="47"/>
                  </a:lnTo>
                  <a:lnTo>
                    <a:pt x="561" y="56"/>
                  </a:lnTo>
                  <a:lnTo>
                    <a:pt x="529" y="26"/>
                  </a:lnTo>
                  <a:lnTo>
                    <a:pt x="489" y="0"/>
                  </a:lnTo>
                  <a:lnTo>
                    <a:pt x="469" y="31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48"/>
            <p:cNvSpPr>
              <a:spLocks/>
            </p:cNvSpPr>
            <p:nvPr/>
          </p:nvSpPr>
          <p:spPr bwMode="auto">
            <a:xfrm>
              <a:off x="947" y="3039"/>
              <a:ext cx="54" cy="91"/>
            </a:xfrm>
            <a:custGeom>
              <a:avLst/>
              <a:gdLst>
                <a:gd name="T0" fmla="*/ 0 w 163"/>
                <a:gd name="T1" fmla="*/ 0 h 273"/>
                <a:gd name="T2" fmla="*/ 0 w 163"/>
                <a:gd name="T3" fmla="*/ 0 h 273"/>
                <a:gd name="T4" fmla="*/ 0 w 163"/>
                <a:gd name="T5" fmla="*/ 0 h 273"/>
                <a:gd name="T6" fmla="*/ 1 w 163"/>
                <a:gd name="T7" fmla="*/ 0 h 273"/>
                <a:gd name="T8" fmla="*/ 1 w 163"/>
                <a:gd name="T9" fmla="*/ 0 h 273"/>
                <a:gd name="T10" fmla="*/ 1 w 163"/>
                <a:gd name="T11" fmla="*/ 0 h 273"/>
                <a:gd name="T12" fmla="*/ 1 w 163"/>
                <a:gd name="T13" fmla="*/ 0 h 273"/>
                <a:gd name="T14" fmla="*/ 1 w 163"/>
                <a:gd name="T15" fmla="*/ 0 h 273"/>
                <a:gd name="T16" fmla="*/ 1 w 163"/>
                <a:gd name="T17" fmla="*/ 1 h 273"/>
                <a:gd name="T18" fmla="*/ 1 w 163"/>
                <a:gd name="T19" fmla="*/ 1 h 273"/>
                <a:gd name="T20" fmla="*/ 1 w 163"/>
                <a:gd name="T21" fmla="*/ 1 h 273"/>
                <a:gd name="T22" fmla="*/ 1 w 163"/>
                <a:gd name="T23" fmla="*/ 1 h 273"/>
                <a:gd name="T24" fmla="*/ 1 w 163"/>
                <a:gd name="T25" fmla="*/ 1 h 273"/>
                <a:gd name="T26" fmla="*/ 1 w 163"/>
                <a:gd name="T27" fmla="*/ 1 h 273"/>
                <a:gd name="T28" fmla="*/ 0 w 163"/>
                <a:gd name="T29" fmla="*/ 1 h 273"/>
                <a:gd name="T30" fmla="*/ 0 w 163"/>
                <a:gd name="T31" fmla="*/ 1 h 273"/>
                <a:gd name="T32" fmla="*/ 0 w 163"/>
                <a:gd name="T33" fmla="*/ 1 h 273"/>
                <a:gd name="T34" fmla="*/ 0 w 163"/>
                <a:gd name="T35" fmla="*/ 1 h 273"/>
                <a:gd name="T36" fmla="*/ 0 w 163"/>
                <a:gd name="T37" fmla="*/ 1 h 273"/>
                <a:gd name="T38" fmla="*/ 0 w 163"/>
                <a:gd name="T39" fmla="*/ 0 h 273"/>
                <a:gd name="T40" fmla="*/ 0 w 163"/>
                <a:gd name="T41" fmla="*/ 0 h 273"/>
                <a:gd name="T42" fmla="*/ 0 w 163"/>
                <a:gd name="T43" fmla="*/ 0 h 2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3"/>
                <a:gd name="T67" fmla="*/ 0 h 273"/>
                <a:gd name="T68" fmla="*/ 163 w 163"/>
                <a:gd name="T69" fmla="*/ 273 h 2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3" h="273">
                  <a:moveTo>
                    <a:pt x="7" y="116"/>
                  </a:moveTo>
                  <a:lnTo>
                    <a:pt x="70" y="100"/>
                  </a:lnTo>
                  <a:lnTo>
                    <a:pt x="100" y="71"/>
                  </a:lnTo>
                  <a:lnTo>
                    <a:pt x="138" y="0"/>
                  </a:lnTo>
                  <a:lnTo>
                    <a:pt x="147" y="17"/>
                  </a:lnTo>
                  <a:lnTo>
                    <a:pt x="147" y="21"/>
                  </a:lnTo>
                  <a:lnTo>
                    <a:pt x="144" y="69"/>
                  </a:lnTo>
                  <a:lnTo>
                    <a:pt x="130" y="111"/>
                  </a:lnTo>
                  <a:lnTo>
                    <a:pt x="124" y="133"/>
                  </a:lnTo>
                  <a:lnTo>
                    <a:pt x="124" y="163"/>
                  </a:lnTo>
                  <a:lnTo>
                    <a:pt x="128" y="189"/>
                  </a:lnTo>
                  <a:lnTo>
                    <a:pt x="144" y="232"/>
                  </a:lnTo>
                  <a:lnTo>
                    <a:pt x="163" y="264"/>
                  </a:lnTo>
                  <a:lnTo>
                    <a:pt x="138" y="273"/>
                  </a:lnTo>
                  <a:lnTo>
                    <a:pt x="109" y="258"/>
                  </a:lnTo>
                  <a:lnTo>
                    <a:pt x="100" y="200"/>
                  </a:lnTo>
                  <a:lnTo>
                    <a:pt x="77" y="163"/>
                  </a:lnTo>
                  <a:lnTo>
                    <a:pt x="26" y="141"/>
                  </a:lnTo>
                  <a:lnTo>
                    <a:pt x="0" y="130"/>
                  </a:lnTo>
                  <a:lnTo>
                    <a:pt x="7" y="11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49"/>
            <p:cNvSpPr>
              <a:spLocks/>
            </p:cNvSpPr>
            <p:nvPr/>
          </p:nvSpPr>
          <p:spPr bwMode="auto">
            <a:xfrm>
              <a:off x="721" y="3102"/>
              <a:ext cx="107" cy="77"/>
            </a:xfrm>
            <a:custGeom>
              <a:avLst/>
              <a:gdLst>
                <a:gd name="T0" fmla="*/ 0 w 321"/>
                <a:gd name="T1" fmla="*/ 0 h 232"/>
                <a:gd name="T2" fmla="*/ 1 w 321"/>
                <a:gd name="T3" fmla="*/ 0 h 232"/>
                <a:gd name="T4" fmla="*/ 1 w 321"/>
                <a:gd name="T5" fmla="*/ 0 h 232"/>
                <a:gd name="T6" fmla="*/ 1 w 321"/>
                <a:gd name="T7" fmla="*/ 0 h 232"/>
                <a:gd name="T8" fmla="*/ 1 w 321"/>
                <a:gd name="T9" fmla="*/ 0 h 232"/>
                <a:gd name="T10" fmla="*/ 1 w 321"/>
                <a:gd name="T11" fmla="*/ 0 h 232"/>
                <a:gd name="T12" fmla="*/ 1 w 321"/>
                <a:gd name="T13" fmla="*/ 0 h 232"/>
                <a:gd name="T14" fmla="*/ 1 w 321"/>
                <a:gd name="T15" fmla="*/ 0 h 232"/>
                <a:gd name="T16" fmla="*/ 1 w 321"/>
                <a:gd name="T17" fmla="*/ 1 h 232"/>
                <a:gd name="T18" fmla="*/ 1 w 321"/>
                <a:gd name="T19" fmla="*/ 1 h 232"/>
                <a:gd name="T20" fmla="*/ 1 w 321"/>
                <a:gd name="T21" fmla="*/ 1 h 232"/>
                <a:gd name="T22" fmla="*/ 1 w 321"/>
                <a:gd name="T23" fmla="*/ 1 h 232"/>
                <a:gd name="T24" fmla="*/ 0 w 321"/>
                <a:gd name="T25" fmla="*/ 0 h 232"/>
                <a:gd name="T26" fmla="*/ 0 w 321"/>
                <a:gd name="T27" fmla="*/ 0 h 232"/>
                <a:gd name="T28" fmla="*/ 0 w 321"/>
                <a:gd name="T29" fmla="*/ 0 h 232"/>
                <a:gd name="T30" fmla="*/ 0 w 321"/>
                <a:gd name="T31" fmla="*/ 0 h 232"/>
                <a:gd name="T32" fmla="*/ 0 w 321"/>
                <a:gd name="T33" fmla="*/ 0 h 232"/>
                <a:gd name="T34" fmla="*/ 0 w 321"/>
                <a:gd name="T35" fmla="*/ 0 h 2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21"/>
                <a:gd name="T55" fmla="*/ 0 h 232"/>
                <a:gd name="T56" fmla="*/ 321 w 321"/>
                <a:gd name="T57" fmla="*/ 232 h 2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21" h="232">
                  <a:moveTo>
                    <a:pt x="65" y="46"/>
                  </a:moveTo>
                  <a:lnTo>
                    <a:pt x="156" y="41"/>
                  </a:lnTo>
                  <a:lnTo>
                    <a:pt x="225" y="21"/>
                  </a:lnTo>
                  <a:lnTo>
                    <a:pt x="279" y="0"/>
                  </a:lnTo>
                  <a:lnTo>
                    <a:pt x="314" y="11"/>
                  </a:lnTo>
                  <a:lnTo>
                    <a:pt x="321" y="38"/>
                  </a:lnTo>
                  <a:lnTo>
                    <a:pt x="295" y="69"/>
                  </a:lnTo>
                  <a:lnTo>
                    <a:pt x="260" y="107"/>
                  </a:lnTo>
                  <a:lnTo>
                    <a:pt x="235" y="202"/>
                  </a:lnTo>
                  <a:lnTo>
                    <a:pt x="222" y="222"/>
                  </a:lnTo>
                  <a:lnTo>
                    <a:pt x="156" y="232"/>
                  </a:lnTo>
                  <a:lnTo>
                    <a:pt x="142" y="188"/>
                  </a:lnTo>
                  <a:lnTo>
                    <a:pt x="113" y="100"/>
                  </a:lnTo>
                  <a:lnTo>
                    <a:pt x="52" y="82"/>
                  </a:lnTo>
                  <a:lnTo>
                    <a:pt x="0" y="41"/>
                  </a:lnTo>
                  <a:lnTo>
                    <a:pt x="65" y="46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50"/>
            <p:cNvSpPr>
              <a:spLocks/>
            </p:cNvSpPr>
            <p:nvPr/>
          </p:nvSpPr>
          <p:spPr bwMode="auto">
            <a:xfrm>
              <a:off x="844" y="2998"/>
              <a:ext cx="118" cy="180"/>
            </a:xfrm>
            <a:custGeom>
              <a:avLst/>
              <a:gdLst>
                <a:gd name="T0" fmla="*/ 1 w 353"/>
                <a:gd name="T1" fmla="*/ 0 h 541"/>
                <a:gd name="T2" fmla="*/ 1 w 353"/>
                <a:gd name="T3" fmla="*/ 0 h 541"/>
                <a:gd name="T4" fmla="*/ 1 w 353"/>
                <a:gd name="T5" fmla="*/ 1 h 541"/>
                <a:gd name="T6" fmla="*/ 1 w 353"/>
                <a:gd name="T7" fmla="*/ 1 h 541"/>
                <a:gd name="T8" fmla="*/ 1 w 353"/>
                <a:gd name="T9" fmla="*/ 1 h 541"/>
                <a:gd name="T10" fmla="*/ 1 w 353"/>
                <a:gd name="T11" fmla="*/ 1 h 541"/>
                <a:gd name="T12" fmla="*/ 1 w 353"/>
                <a:gd name="T13" fmla="*/ 1 h 541"/>
                <a:gd name="T14" fmla="*/ 1 w 353"/>
                <a:gd name="T15" fmla="*/ 1 h 541"/>
                <a:gd name="T16" fmla="*/ 1 w 353"/>
                <a:gd name="T17" fmla="*/ 1 h 541"/>
                <a:gd name="T18" fmla="*/ 1 w 353"/>
                <a:gd name="T19" fmla="*/ 2 h 541"/>
                <a:gd name="T20" fmla="*/ 1 w 353"/>
                <a:gd name="T21" fmla="*/ 2 h 541"/>
                <a:gd name="T22" fmla="*/ 1 w 353"/>
                <a:gd name="T23" fmla="*/ 2 h 541"/>
                <a:gd name="T24" fmla="*/ 1 w 353"/>
                <a:gd name="T25" fmla="*/ 2 h 541"/>
                <a:gd name="T26" fmla="*/ 1 w 353"/>
                <a:gd name="T27" fmla="*/ 2 h 541"/>
                <a:gd name="T28" fmla="*/ 1 w 353"/>
                <a:gd name="T29" fmla="*/ 2 h 541"/>
                <a:gd name="T30" fmla="*/ 0 w 353"/>
                <a:gd name="T31" fmla="*/ 2 h 541"/>
                <a:gd name="T32" fmla="*/ 0 w 353"/>
                <a:gd name="T33" fmla="*/ 2 h 541"/>
                <a:gd name="T34" fmla="*/ 0 w 353"/>
                <a:gd name="T35" fmla="*/ 2 h 541"/>
                <a:gd name="T36" fmla="*/ 0 w 353"/>
                <a:gd name="T37" fmla="*/ 2 h 541"/>
                <a:gd name="T38" fmla="*/ 0 w 353"/>
                <a:gd name="T39" fmla="*/ 2 h 541"/>
                <a:gd name="T40" fmla="*/ 0 w 353"/>
                <a:gd name="T41" fmla="*/ 2 h 541"/>
                <a:gd name="T42" fmla="*/ 0 w 353"/>
                <a:gd name="T43" fmla="*/ 2 h 541"/>
                <a:gd name="T44" fmla="*/ 0 w 353"/>
                <a:gd name="T45" fmla="*/ 2 h 541"/>
                <a:gd name="T46" fmla="*/ 0 w 353"/>
                <a:gd name="T47" fmla="*/ 2 h 541"/>
                <a:gd name="T48" fmla="*/ 0 w 353"/>
                <a:gd name="T49" fmla="*/ 2 h 541"/>
                <a:gd name="T50" fmla="*/ 0 w 353"/>
                <a:gd name="T51" fmla="*/ 2 h 541"/>
                <a:gd name="T52" fmla="*/ 0 w 353"/>
                <a:gd name="T53" fmla="*/ 2 h 541"/>
                <a:gd name="T54" fmla="*/ 1 w 353"/>
                <a:gd name="T55" fmla="*/ 1 h 541"/>
                <a:gd name="T56" fmla="*/ 1 w 353"/>
                <a:gd name="T57" fmla="*/ 1 h 541"/>
                <a:gd name="T58" fmla="*/ 1 w 353"/>
                <a:gd name="T59" fmla="*/ 1 h 541"/>
                <a:gd name="T60" fmla="*/ 1 w 353"/>
                <a:gd name="T61" fmla="*/ 0 h 541"/>
                <a:gd name="T62" fmla="*/ 0 w 353"/>
                <a:gd name="T63" fmla="*/ 0 h 541"/>
                <a:gd name="T64" fmla="*/ 0 w 353"/>
                <a:gd name="T65" fmla="*/ 0 h 541"/>
                <a:gd name="T66" fmla="*/ 1 w 353"/>
                <a:gd name="T67" fmla="*/ 0 h 541"/>
                <a:gd name="T68" fmla="*/ 1 w 353"/>
                <a:gd name="T69" fmla="*/ 0 h 541"/>
                <a:gd name="T70" fmla="*/ 1 w 353"/>
                <a:gd name="T71" fmla="*/ 0 h 5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3"/>
                <a:gd name="T109" fmla="*/ 0 h 541"/>
                <a:gd name="T110" fmla="*/ 353 w 353"/>
                <a:gd name="T111" fmla="*/ 541 h 5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3" h="541">
                  <a:moveTo>
                    <a:pt x="123" y="7"/>
                  </a:moveTo>
                  <a:lnTo>
                    <a:pt x="166" y="54"/>
                  </a:lnTo>
                  <a:lnTo>
                    <a:pt x="219" y="184"/>
                  </a:lnTo>
                  <a:lnTo>
                    <a:pt x="246" y="288"/>
                  </a:lnTo>
                  <a:lnTo>
                    <a:pt x="262" y="344"/>
                  </a:lnTo>
                  <a:lnTo>
                    <a:pt x="291" y="344"/>
                  </a:lnTo>
                  <a:lnTo>
                    <a:pt x="326" y="322"/>
                  </a:lnTo>
                  <a:lnTo>
                    <a:pt x="343" y="332"/>
                  </a:lnTo>
                  <a:lnTo>
                    <a:pt x="353" y="365"/>
                  </a:lnTo>
                  <a:lnTo>
                    <a:pt x="345" y="395"/>
                  </a:lnTo>
                  <a:lnTo>
                    <a:pt x="313" y="414"/>
                  </a:lnTo>
                  <a:lnTo>
                    <a:pt x="284" y="475"/>
                  </a:lnTo>
                  <a:lnTo>
                    <a:pt x="249" y="527"/>
                  </a:lnTo>
                  <a:lnTo>
                    <a:pt x="216" y="541"/>
                  </a:lnTo>
                  <a:lnTo>
                    <a:pt x="181" y="538"/>
                  </a:lnTo>
                  <a:lnTo>
                    <a:pt x="114" y="519"/>
                  </a:lnTo>
                  <a:lnTo>
                    <a:pt x="91" y="504"/>
                  </a:lnTo>
                  <a:lnTo>
                    <a:pt x="52" y="502"/>
                  </a:lnTo>
                  <a:lnTo>
                    <a:pt x="16" y="499"/>
                  </a:lnTo>
                  <a:lnTo>
                    <a:pt x="38" y="468"/>
                  </a:lnTo>
                  <a:lnTo>
                    <a:pt x="9" y="464"/>
                  </a:lnTo>
                  <a:lnTo>
                    <a:pt x="21" y="430"/>
                  </a:lnTo>
                  <a:lnTo>
                    <a:pt x="0" y="430"/>
                  </a:lnTo>
                  <a:lnTo>
                    <a:pt x="0" y="414"/>
                  </a:lnTo>
                  <a:lnTo>
                    <a:pt x="11" y="399"/>
                  </a:lnTo>
                  <a:lnTo>
                    <a:pt x="60" y="391"/>
                  </a:lnTo>
                  <a:lnTo>
                    <a:pt x="91" y="370"/>
                  </a:lnTo>
                  <a:lnTo>
                    <a:pt x="166" y="365"/>
                  </a:lnTo>
                  <a:lnTo>
                    <a:pt x="172" y="341"/>
                  </a:lnTo>
                  <a:lnTo>
                    <a:pt x="153" y="179"/>
                  </a:lnTo>
                  <a:lnTo>
                    <a:pt x="123" y="61"/>
                  </a:lnTo>
                  <a:lnTo>
                    <a:pt x="102" y="0"/>
                  </a:lnTo>
                  <a:lnTo>
                    <a:pt x="102" y="4"/>
                  </a:lnTo>
                  <a:lnTo>
                    <a:pt x="123" y="7"/>
                  </a:lnTo>
                  <a:close/>
                </a:path>
              </a:pathLst>
            </a:custGeom>
            <a:solidFill>
              <a:srgbClr val="DACF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51"/>
            <p:cNvSpPr>
              <a:spLocks/>
            </p:cNvSpPr>
            <p:nvPr/>
          </p:nvSpPr>
          <p:spPr bwMode="auto">
            <a:xfrm>
              <a:off x="554" y="2917"/>
              <a:ext cx="283" cy="125"/>
            </a:xfrm>
            <a:custGeom>
              <a:avLst/>
              <a:gdLst>
                <a:gd name="T0" fmla="*/ 3 w 848"/>
                <a:gd name="T1" fmla="*/ 0 h 375"/>
                <a:gd name="T2" fmla="*/ 3 w 848"/>
                <a:gd name="T3" fmla="*/ 0 h 375"/>
                <a:gd name="T4" fmla="*/ 2 w 848"/>
                <a:gd name="T5" fmla="*/ 0 h 375"/>
                <a:gd name="T6" fmla="*/ 2 w 848"/>
                <a:gd name="T7" fmla="*/ 0 h 375"/>
                <a:gd name="T8" fmla="*/ 2 w 848"/>
                <a:gd name="T9" fmla="*/ 0 h 375"/>
                <a:gd name="T10" fmla="*/ 2 w 848"/>
                <a:gd name="T11" fmla="*/ 0 h 375"/>
                <a:gd name="T12" fmla="*/ 2 w 848"/>
                <a:gd name="T13" fmla="*/ 0 h 375"/>
                <a:gd name="T14" fmla="*/ 2 w 848"/>
                <a:gd name="T15" fmla="*/ 1 h 375"/>
                <a:gd name="T16" fmla="*/ 2 w 848"/>
                <a:gd name="T17" fmla="*/ 0 h 375"/>
                <a:gd name="T18" fmla="*/ 1 w 848"/>
                <a:gd name="T19" fmla="*/ 0 h 375"/>
                <a:gd name="T20" fmla="*/ 2 w 848"/>
                <a:gd name="T21" fmla="*/ 1 h 375"/>
                <a:gd name="T22" fmla="*/ 1 w 848"/>
                <a:gd name="T23" fmla="*/ 1 h 375"/>
                <a:gd name="T24" fmla="*/ 1 w 848"/>
                <a:gd name="T25" fmla="*/ 0 h 375"/>
                <a:gd name="T26" fmla="*/ 1 w 848"/>
                <a:gd name="T27" fmla="*/ 0 h 375"/>
                <a:gd name="T28" fmla="*/ 1 w 848"/>
                <a:gd name="T29" fmla="*/ 1 h 375"/>
                <a:gd name="T30" fmla="*/ 1 w 848"/>
                <a:gd name="T31" fmla="*/ 1 h 375"/>
                <a:gd name="T32" fmla="*/ 1 w 848"/>
                <a:gd name="T33" fmla="*/ 1 h 375"/>
                <a:gd name="T34" fmla="*/ 1 w 848"/>
                <a:gd name="T35" fmla="*/ 1 h 375"/>
                <a:gd name="T36" fmla="*/ 0 w 848"/>
                <a:gd name="T37" fmla="*/ 1 h 375"/>
                <a:gd name="T38" fmla="*/ 0 w 848"/>
                <a:gd name="T39" fmla="*/ 1 h 375"/>
                <a:gd name="T40" fmla="*/ 0 w 848"/>
                <a:gd name="T41" fmla="*/ 2 h 375"/>
                <a:gd name="T42" fmla="*/ 0 w 848"/>
                <a:gd name="T43" fmla="*/ 2 h 375"/>
                <a:gd name="T44" fmla="*/ 0 w 848"/>
                <a:gd name="T45" fmla="*/ 1 h 375"/>
                <a:gd name="T46" fmla="*/ 0 w 848"/>
                <a:gd name="T47" fmla="*/ 1 h 375"/>
                <a:gd name="T48" fmla="*/ 0 w 848"/>
                <a:gd name="T49" fmla="*/ 1 h 375"/>
                <a:gd name="T50" fmla="*/ 1 w 848"/>
                <a:gd name="T51" fmla="*/ 1 h 375"/>
                <a:gd name="T52" fmla="*/ 1 w 848"/>
                <a:gd name="T53" fmla="*/ 0 h 375"/>
                <a:gd name="T54" fmla="*/ 1 w 848"/>
                <a:gd name="T55" fmla="*/ 0 h 375"/>
                <a:gd name="T56" fmla="*/ 1 w 848"/>
                <a:gd name="T57" fmla="*/ 0 h 375"/>
                <a:gd name="T58" fmla="*/ 1 w 848"/>
                <a:gd name="T59" fmla="*/ 0 h 375"/>
                <a:gd name="T60" fmla="*/ 1 w 848"/>
                <a:gd name="T61" fmla="*/ 0 h 375"/>
                <a:gd name="T62" fmla="*/ 1 w 848"/>
                <a:gd name="T63" fmla="*/ 0 h 375"/>
                <a:gd name="T64" fmla="*/ 2 w 848"/>
                <a:gd name="T65" fmla="*/ 0 h 375"/>
                <a:gd name="T66" fmla="*/ 2 w 848"/>
                <a:gd name="T67" fmla="*/ 0 h 375"/>
                <a:gd name="T68" fmla="*/ 2 w 848"/>
                <a:gd name="T69" fmla="*/ 0 h 375"/>
                <a:gd name="T70" fmla="*/ 2 w 848"/>
                <a:gd name="T71" fmla="*/ 0 h 375"/>
                <a:gd name="T72" fmla="*/ 2 w 848"/>
                <a:gd name="T73" fmla="*/ 0 h 375"/>
                <a:gd name="T74" fmla="*/ 3 w 848"/>
                <a:gd name="T75" fmla="*/ 0 h 375"/>
                <a:gd name="T76" fmla="*/ 3 w 848"/>
                <a:gd name="T77" fmla="*/ 0 h 375"/>
                <a:gd name="T78" fmla="*/ 3 w 848"/>
                <a:gd name="T79" fmla="*/ 0 h 375"/>
                <a:gd name="T80" fmla="*/ 3 w 848"/>
                <a:gd name="T81" fmla="*/ 0 h 3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8"/>
                <a:gd name="T124" fmla="*/ 0 h 375"/>
                <a:gd name="T125" fmla="*/ 848 w 848"/>
                <a:gd name="T126" fmla="*/ 375 h 3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8" h="375">
                  <a:moveTo>
                    <a:pt x="836" y="43"/>
                  </a:moveTo>
                  <a:lnTo>
                    <a:pt x="802" y="30"/>
                  </a:lnTo>
                  <a:lnTo>
                    <a:pt x="760" y="26"/>
                  </a:lnTo>
                  <a:lnTo>
                    <a:pt x="720" y="29"/>
                  </a:lnTo>
                  <a:lnTo>
                    <a:pt x="669" y="45"/>
                  </a:lnTo>
                  <a:lnTo>
                    <a:pt x="604" y="85"/>
                  </a:lnTo>
                  <a:lnTo>
                    <a:pt x="571" y="94"/>
                  </a:lnTo>
                  <a:lnTo>
                    <a:pt x="545" y="91"/>
                  </a:lnTo>
                  <a:lnTo>
                    <a:pt x="506" y="85"/>
                  </a:lnTo>
                  <a:lnTo>
                    <a:pt x="474" y="73"/>
                  </a:lnTo>
                  <a:lnTo>
                    <a:pt x="495" y="93"/>
                  </a:lnTo>
                  <a:lnTo>
                    <a:pt x="538" y="103"/>
                  </a:lnTo>
                  <a:lnTo>
                    <a:pt x="538" y="113"/>
                  </a:lnTo>
                  <a:lnTo>
                    <a:pt x="511" y="118"/>
                  </a:lnTo>
                  <a:lnTo>
                    <a:pt x="471" y="124"/>
                  </a:lnTo>
                  <a:lnTo>
                    <a:pt x="437" y="128"/>
                  </a:lnTo>
                  <a:lnTo>
                    <a:pt x="393" y="127"/>
                  </a:lnTo>
                  <a:lnTo>
                    <a:pt x="371" y="118"/>
                  </a:lnTo>
                  <a:lnTo>
                    <a:pt x="334" y="96"/>
                  </a:lnTo>
                  <a:lnTo>
                    <a:pt x="309" y="83"/>
                  </a:lnTo>
                  <a:lnTo>
                    <a:pt x="356" y="142"/>
                  </a:lnTo>
                  <a:lnTo>
                    <a:pt x="391" y="168"/>
                  </a:lnTo>
                  <a:lnTo>
                    <a:pt x="353" y="164"/>
                  </a:lnTo>
                  <a:lnTo>
                    <a:pt x="313" y="158"/>
                  </a:lnTo>
                  <a:lnTo>
                    <a:pt x="256" y="127"/>
                  </a:lnTo>
                  <a:lnTo>
                    <a:pt x="227" y="93"/>
                  </a:lnTo>
                  <a:lnTo>
                    <a:pt x="210" y="44"/>
                  </a:lnTo>
                  <a:lnTo>
                    <a:pt x="210" y="75"/>
                  </a:lnTo>
                  <a:lnTo>
                    <a:pt x="216" y="104"/>
                  </a:lnTo>
                  <a:lnTo>
                    <a:pt x="233" y="135"/>
                  </a:lnTo>
                  <a:lnTo>
                    <a:pt x="286" y="169"/>
                  </a:lnTo>
                  <a:lnTo>
                    <a:pt x="345" y="191"/>
                  </a:lnTo>
                  <a:lnTo>
                    <a:pt x="343" y="204"/>
                  </a:lnTo>
                  <a:lnTo>
                    <a:pt x="288" y="199"/>
                  </a:lnTo>
                  <a:lnTo>
                    <a:pt x="181" y="206"/>
                  </a:lnTo>
                  <a:lnTo>
                    <a:pt x="128" y="221"/>
                  </a:lnTo>
                  <a:lnTo>
                    <a:pt x="89" y="260"/>
                  </a:lnTo>
                  <a:lnTo>
                    <a:pt x="86" y="293"/>
                  </a:lnTo>
                  <a:lnTo>
                    <a:pt x="86" y="335"/>
                  </a:lnTo>
                  <a:lnTo>
                    <a:pt x="82" y="359"/>
                  </a:lnTo>
                  <a:lnTo>
                    <a:pt x="59" y="372"/>
                  </a:lnTo>
                  <a:lnTo>
                    <a:pt x="35" y="375"/>
                  </a:lnTo>
                  <a:lnTo>
                    <a:pt x="0" y="367"/>
                  </a:lnTo>
                  <a:lnTo>
                    <a:pt x="29" y="369"/>
                  </a:lnTo>
                  <a:lnTo>
                    <a:pt x="53" y="361"/>
                  </a:lnTo>
                  <a:lnTo>
                    <a:pt x="71" y="347"/>
                  </a:lnTo>
                  <a:lnTo>
                    <a:pt x="71" y="326"/>
                  </a:lnTo>
                  <a:lnTo>
                    <a:pt x="69" y="293"/>
                  </a:lnTo>
                  <a:lnTo>
                    <a:pt x="76" y="255"/>
                  </a:lnTo>
                  <a:lnTo>
                    <a:pt x="107" y="212"/>
                  </a:lnTo>
                  <a:lnTo>
                    <a:pt x="143" y="197"/>
                  </a:lnTo>
                  <a:lnTo>
                    <a:pt x="192" y="189"/>
                  </a:lnTo>
                  <a:lnTo>
                    <a:pt x="210" y="122"/>
                  </a:lnTo>
                  <a:lnTo>
                    <a:pt x="195" y="85"/>
                  </a:lnTo>
                  <a:lnTo>
                    <a:pt x="195" y="40"/>
                  </a:lnTo>
                  <a:lnTo>
                    <a:pt x="206" y="10"/>
                  </a:lnTo>
                  <a:lnTo>
                    <a:pt x="220" y="0"/>
                  </a:lnTo>
                  <a:lnTo>
                    <a:pt x="216" y="30"/>
                  </a:lnTo>
                  <a:lnTo>
                    <a:pt x="233" y="65"/>
                  </a:lnTo>
                  <a:lnTo>
                    <a:pt x="244" y="86"/>
                  </a:lnTo>
                  <a:lnTo>
                    <a:pt x="263" y="105"/>
                  </a:lnTo>
                  <a:lnTo>
                    <a:pt x="288" y="43"/>
                  </a:lnTo>
                  <a:lnTo>
                    <a:pt x="298" y="22"/>
                  </a:lnTo>
                  <a:lnTo>
                    <a:pt x="309" y="64"/>
                  </a:lnTo>
                  <a:lnTo>
                    <a:pt x="340" y="84"/>
                  </a:lnTo>
                  <a:lnTo>
                    <a:pt x="382" y="109"/>
                  </a:lnTo>
                  <a:lnTo>
                    <a:pt x="415" y="114"/>
                  </a:lnTo>
                  <a:lnTo>
                    <a:pt x="466" y="109"/>
                  </a:lnTo>
                  <a:lnTo>
                    <a:pt x="482" y="107"/>
                  </a:lnTo>
                  <a:lnTo>
                    <a:pt x="456" y="61"/>
                  </a:lnTo>
                  <a:lnTo>
                    <a:pt x="490" y="65"/>
                  </a:lnTo>
                  <a:lnTo>
                    <a:pt x="541" y="74"/>
                  </a:lnTo>
                  <a:lnTo>
                    <a:pt x="569" y="74"/>
                  </a:lnTo>
                  <a:lnTo>
                    <a:pt x="598" y="61"/>
                  </a:lnTo>
                  <a:lnTo>
                    <a:pt x="647" y="34"/>
                  </a:lnTo>
                  <a:lnTo>
                    <a:pt x="696" y="14"/>
                  </a:lnTo>
                  <a:lnTo>
                    <a:pt x="746" y="2"/>
                  </a:lnTo>
                  <a:lnTo>
                    <a:pt x="799" y="4"/>
                  </a:lnTo>
                  <a:lnTo>
                    <a:pt x="835" y="21"/>
                  </a:lnTo>
                  <a:lnTo>
                    <a:pt x="848" y="46"/>
                  </a:lnTo>
                  <a:lnTo>
                    <a:pt x="836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52"/>
            <p:cNvSpPr>
              <a:spLocks/>
            </p:cNvSpPr>
            <p:nvPr/>
          </p:nvSpPr>
          <p:spPr bwMode="auto">
            <a:xfrm>
              <a:off x="560" y="2995"/>
              <a:ext cx="75" cy="55"/>
            </a:xfrm>
            <a:custGeom>
              <a:avLst/>
              <a:gdLst>
                <a:gd name="T0" fmla="*/ 0 w 225"/>
                <a:gd name="T1" fmla="*/ 1 h 166"/>
                <a:gd name="T2" fmla="*/ 0 w 225"/>
                <a:gd name="T3" fmla="*/ 1 h 166"/>
                <a:gd name="T4" fmla="*/ 0 w 225"/>
                <a:gd name="T5" fmla="*/ 1 h 166"/>
                <a:gd name="T6" fmla="*/ 0 w 225"/>
                <a:gd name="T7" fmla="*/ 0 h 166"/>
                <a:gd name="T8" fmla="*/ 0 w 225"/>
                <a:gd name="T9" fmla="*/ 0 h 166"/>
                <a:gd name="T10" fmla="*/ 0 w 225"/>
                <a:gd name="T11" fmla="*/ 0 h 166"/>
                <a:gd name="T12" fmla="*/ 0 w 225"/>
                <a:gd name="T13" fmla="*/ 0 h 166"/>
                <a:gd name="T14" fmla="*/ 1 w 225"/>
                <a:gd name="T15" fmla="*/ 0 h 166"/>
                <a:gd name="T16" fmla="*/ 1 w 225"/>
                <a:gd name="T17" fmla="*/ 0 h 166"/>
                <a:gd name="T18" fmla="*/ 1 w 225"/>
                <a:gd name="T19" fmla="*/ 0 h 166"/>
                <a:gd name="T20" fmla="*/ 1 w 225"/>
                <a:gd name="T21" fmla="*/ 0 h 166"/>
                <a:gd name="T22" fmla="*/ 1 w 225"/>
                <a:gd name="T23" fmla="*/ 0 h 166"/>
                <a:gd name="T24" fmla="*/ 1 w 225"/>
                <a:gd name="T25" fmla="*/ 0 h 166"/>
                <a:gd name="T26" fmla="*/ 1 w 225"/>
                <a:gd name="T27" fmla="*/ 0 h 166"/>
                <a:gd name="T28" fmla="*/ 1 w 225"/>
                <a:gd name="T29" fmla="*/ 1 h 166"/>
                <a:gd name="T30" fmla="*/ 0 w 225"/>
                <a:gd name="T31" fmla="*/ 0 h 166"/>
                <a:gd name="T32" fmla="*/ 0 w 225"/>
                <a:gd name="T33" fmla="*/ 0 h 166"/>
                <a:gd name="T34" fmla="*/ 1 w 225"/>
                <a:gd name="T35" fmla="*/ 0 h 166"/>
                <a:gd name="T36" fmla="*/ 0 w 225"/>
                <a:gd name="T37" fmla="*/ 0 h 166"/>
                <a:gd name="T38" fmla="*/ 0 w 225"/>
                <a:gd name="T39" fmla="*/ 0 h 166"/>
                <a:gd name="T40" fmla="*/ 0 w 225"/>
                <a:gd name="T41" fmla="*/ 0 h 166"/>
                <a:gd name="T42" fmla="*/ 0 w 225"/>
                <a:gd name="T43" fmla="*/ 0 h 166"/>
                <a:gd name="T44" fmla="*/ 0 w 225"/>
                <a:gd name="T45" fmla="*/ 1 h 166"/>
                <a:gd name="T46" fmla="*/ 0 w 225"/>
                <a:gd name="T47" fmla="*/ 1 h 166"/>
                <a:gd name="T48" fmla="*/ 0 w 225"/>
                <a:gd name="T49" fmla="*/ 1 h 166"/>
                <a:gd name="T50" fmla="*/ 0 w 225"/>
                <a:gd name="T51" fmla="*/ 1 h 166"/>
                <a:gd name="T52" fmla="*/ 0 w 225"/>
                <a:gd name="T53" fmla="*/ 1 h 166"/>
                <a:gd name="T54" fmla="*/ 0 w 225"/>
                <a:gd name="T55" fmla="*/ 1 h 166"/>
                <a:gd name="T56" fmla="*/ 0 w 225"/>
                <a:gd name="T57" fmla="*/ 1 h 1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5"/>
                <a:gd name="T88" fmla="*/ 0 h 166"/>
                <a:gd name="T89" fmla="*/ 225 w 225"/>
                <a:gd name="T90" fmla="*/ 166 h 16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5" h="166">
                  <a:moveTo>
                    <a:pt x="16" y="160"/>
                  </a:moveTo>
                  <a:lnTo>
                    <a:pt x="49" y="154"/>
                  </a:lnTo>
                  <a:lnTo>
                    <a:pt x="73" y="135"/>
                  </a:lnTo>
                  <a:lnTo>
                    <a:pt x="84" y="109"/>
                  </a:lnTo>
                  <a:lnTo>
                    <a:pt x="85" y="69"/>
                  </a:lnTo>
                  <a:lnTo>
                    <a:pt x="92" y="45"/>
                  </a:lnTo>
                  <a:lnTo>
                    <a:pt x="112" y="21"/>
                  </a:lnTo>
                  <a:lnTo>
                    <a:pt x="157" y="4"/>
                  </a:lnTo>
                  <a:lnTo>
                    <a:pt x="225" y="0"/>
                  </a:lnTo>
                  <a:lnTo>
                    <a:pt x="220" y="11"/>
                  </a:lnTo>
                  <a:lnTo>
                    <a:pt x="176" y="28"/>
                  </a:lnTo>
                  <a:lnTo>
                    <a:pt x="149" y="54"/>
                  </a:lnTo>
                  <a:lnTo>
                    <a:pt x="133" y="79"/>
                  </a:lnTo>
                  <a:lnTo>
                    <a:pt x="128" y="100"/>
                  </a:lnTo>
                  <a:lnTo>
                    <a:pt x="129" y="138"/>
                  </a:lnTo>
                  <a:lnTo>
                    <a:pt x="118" y="105"/>
                  </a:lnTo>
                  <a:lnTo>
                    <a:pt x="118" y="74"/>
                  </a:lnTo>
                  <a:lnTo>
                    <a:pt x="137" y="38"/>
                  </a:lnTo>
                  <a:lnTo>
                    <a:pt x="112" y="48"/>
                  </a:lnTo>
                  <a:lnTo>
                    <a:pt x="105" y="61"/>
                  </a:lnTo>
                  <a:lnTo>
                    <a:pt x="102" y="81"/>
                  </a:lnTo>
                  <a:lnTo>
                    <a:pt x="98" y="117"/>
                  </a:lnTo>
                  <a:lnTo>
                    <a:pt x="86" y="140"/>
                  </a:lnTo>
                  <a:lnTo>
                    <a:pt x="69" y="158"/>
                  </a:lnTo>
                  <a:lnTo>
                    <a:pt x="53" y="164"/>
                  </a:lnTo>
                  <a:lnTo>
                    <a:pt x="0" y="166"/>
                  </a:lnTo>
                  <a:lnTo>
                    <a:pt x="16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53"/>
            <p:cNvSpPr>
              <a:spLocks/>
            </p:cNvSpPr>
            <p:nvPr/>
          </p:nvSpPr>
          <p:spPr bwMode="auto">
            <a:xfrm>
              <a:off x="594" y="2895"/>
              <a:ext cx="281" cy="211"/>
            </a:xfrm>
            <a:custGeom>
              <a:avLst/>
              <a:gdLst>
                <a:gd name="T0" fmla="*/ 0 w 843"/>
                <a:gd name="T1" fmla="*/ 2 h 633"/>
                <a:gd name="T2" fmla="*/ 0 w 843"/>
                <a:gd name="T3" fmla="*/ 2 h 633"/>
                <a:gd name="T4" fmla="*/ 0 w 843"/>
                <a:gd name="T5" fmla="*/ 2 h 633"/>
                <a:gd name="T6" fmla="*/ 0 w 843"/>
                <a:gd name="T7" fmla="*/ 1 h 633"/>
                <a:gd name="T8" fmla="*/ 1 w 843"/>
                <a:gd name="T9" fmla="*/ 1 h 633"/>
                <a:gd name="T10" fmla="*/ 1 w 843"/>
                <a:gd name="T11" fmla="*/ 1 h 633"/>
                <a:gd name="T12" fmla="*/ 1 w 843"/>
                <a:gd name="T13" fmla="*/ 2 h 633"/>
                <a:gd name="T14" fmla="*/ 2 w 843"/>
                <a:gd name="T15" fmla="*/ 2 h 633"/>
                <a:gd name="T16" fmla="*/ 2 w 843"/>
                <a:gd name="T17" fmla="*/ 1 h 633"/>
                <a:gd name="T18" fmla="*/ 2 w 843"/>
                <a:gd name="T19" fmla="*/ 2 h 633"/>
                <a:gd name="T20" fmla="*/ 2 w 843"/>
                <a:gd name="T21" fmla="*/ 2 h 633"/>
                <a:gd name="T22" fmla="*/ 1 w 843"/>
                <a:gd name="T23" fmla="*/ 2 h 633"/>
                <a:gd name="T24" fmla="*/ 2 w 843"/>
                <a:gd name="T25" fmla="*/ 2 h 633"/>
                <a:gd name="T26" fmla="*/ 3 w 843"/>
                <a:gd name="T27" fmla="*/ 1 h 633"/>
                <a:gd name="T28" fmla="*/ 3 w 843"/>
                <a:gd name="T29" fmla="*/ 1 h 633"/>
                <a:gd name="T30" fmla="*/ 3 w 843"/>
                <a:gd name="T31" fmla="*/ 1 h 633"/>
                <a:gd name="T32" fmla="*/ 3 w 843"/>
                <a:gd name="T33" fmla="*/ 1 h 633"/>
                <a:gd name="T34" fmla="*/ 3 w 843"/>
                <a:gd name="T35" fmla="*/ 1 h 633"/>
                <a:gd name="T36" fmla="*/ 3 w 843"/>
                <a:gd name="T37" fmla="*/ 1 h 633"/>
                <a:gd name="T38" fmla="*/ 3 w 843"/>
                <a:gd name="T39" fmla="*/ 1 h 633"/>
                <a:gd name="T40" fmla="*/ 3 w 843"/>
                <a:gd name="T41" fmla="*/ 0 h 633"/>
                <a:gd name="T42" fmla="*/ 3 w 843"/>
                <a:gd name="T43" fmla="*/ 0 h 633"/>
                <a:gd name="T44" fmla="*/ 3 w 843"/>
                <a:gd name="T45" fmla="*/ 0 h 633"/>
                <a:gd name="T46" fmla="*/ 3 w 843"/>
                <a:gd name="T47" fmla="*/ 0 h 633"/>
                <a:gd name="T48" fmla="*/ 3 w 843"/>
                <a:gd name="T49" fmla="*/ 1 h 633"/>
                <a:gd name="T50" fmla="*/ 3 w 843"/>
                <a:gd name="T51" fmla="*/ 1 h 633"/>
                <a:gd name="T52" fmla="*/ 3 w 843"/>
                <a:gd name="T53" fmla="*/ 2 h 633"/>
                <a:gd name="T54" fmla="*/ 2 w 843"/>
                <a:gd name="T55" fmla="*/ 2 h 633"/>
                <a:gd name="T56" fmla="*/ 2 w 843"/>
                <a:gd name="T57" fmla="*/ 2 h 633"/>
                <a:gd name="T58" fmla="*/ 2 w 843"/>
                <a:gd name="T59" fmla="*/ 2 h 633"/>
                <a:gd name="T60" fmla="*/ 2 w 843"/>
                <a:gd name="T61" fmla="*/ 2 h 633"/>
                <a:gd name="T62" fmla="*/ 2 w 843"/>
                <a:gd name="T63" fmla="*/ 2 h 633"/>
                <a:gd name="T64" fmla="*/ 3 w 843"/>
                <a:gd name="T65" fmla="*/ 2 h 633"/>
                <a:gd name="T66" fmla="*/ 3 w 843"/>
                <a:gd name="T67" fmla="*/ 2 h 633"/>
                <a:gd name="T68" fmla="*/ 3 w 843"/>
                <a:gd name="T69" fmla="*/ 1 h 633"/>
                <a:gd name="T70" fmla="*/ 3 w 843"/>
                <a:gd name="T71" fmla="*/ 2 h 633"/>
                <a:gd name="T72" fmla="*/ 3 w 843"/>
                <a:gd name="T73" fmla="*/ 2 h 633"/>
                <a:gd name="T74" fmla="*/ 2 w 843"/>
                <a:gd name="T75" fmla="*/ 2 h 633"/>
                <a:gd name="T76" fmla="*/ 2 w 843"/>
                <a:gd name="T77" fmla="*/ 2 h 633"/>
                <a:gd name="T78" fmla="*/ 3 w 843"/>
                <a:gd name="T79" fmla="*/ 2 h 633"/>
                <a:gd name="T80" fmla="*/ 3 w 843"/>
                <a:gd name="T81" fmla="*/ 2 h 633"/>
                <a:gd name="T82" fmla="*/ 2 w 843"/>
                <a:gd name="T83" fmla="*/ 2 h 633"/>
                <a:gd name="T84" fmla="*/ 2 w 843"/>
                <a:gd name="T85" fmla="*/ 2 h 633"/>
                <a:gd name="T86" fmla="*/ 2 w 843"/>
                <a:gd name="T87" fmla="*/ 2 h 633"/>
                <a:gd name="T88" fmla="*/ 2 w 843"/>
                <a:gd name="T89" fmla="*/ 2 h 633"/>
                <a:gd name="T90" fmla="*/ 2 w 843"/>
                <a:gd name="T91" fmla="*/ 2 h 633"/>
                <a:gd name="T92" fmla="*/ 2 w 843"/>
                <a:gd name="T93" fmla="*/ 2 h 633"/>
                <a:gd name="T94" fmla="*/ 2 w 843"/>
                <a:gd name="T95" fmla="*/ 3 h 633"/>
                <a:gd name="T96" fmla="*/ 2 w 843"/>
                <a:gd name="T97" fmla="*/ 3 h 633"/>
                <a:gd name="T98" fmla="*/ 1 w 843"/>
                <a:gd name="T99" fmla="*/ 2 h 633"/>
                <a:gd name="T100" fmla="*/ 1 w 843"/>
                <a:gd name="T101" fmla="*/ 2 h 633"/>
                <a:gd name="T102" fmla="*/ 1 w 843"/>
                <a:gd name="T103" fmla="*/ 2 h 633"/>
                <a:gd name="T104" fmla="*/ 1 w 843"/>
                <a:gd name="T105" fmla="*/ 2 h 633"/>
                <a:gd name="T106" fmla="*/ 0 w 843"/>
                <a:gd name="T107" fmla="*/ 1 h 633"/>
                <a:gd name="T108" fmla="*/ 0 w 843"/>
                <a:gd name="T109" fmla="*/ 2 h 633"/>
                <a:gd name="T110" fmla="*/ 0 w 843"/>
                <a:gd name="T111" fmla="*/ 3 h 633"/>
                <a:gd name="T112" fmla="*/ 0 w 843"/>
                <a:gd name="T113" fmla="*/ 3 h 6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43"/>
                <a:gd name="T172" fmla="*/ 0 h 633"/>
                <a:gd name="T173" fmla="*/ 843 w 843"/>
                <a:gd name="T174" fmla="*/ 633 h 6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43" h="633">
                  <a:moveTo>
                    <a:pt x="0" y="633"/>
                  </a:moveTo>
                  <a:lnTo>
                    <a:pt x="3" y="585"/>
                  </a:lnTo>
                  <a:lnTo>
                    <a:pt x="12" y="536"/>
                  </a:lnTo>
                  <a:lnTo>
                    <a:pt x="32" y="476"/>
                  </a:lnTo>
                  <a:lnTo>
                    <a:pt x="44" y="434"/>
                  </a:lnTo>
                  <a:lnTo>
                    <a:pt x="43" y="414"/>
                  </a:lnTo>
                  <a:lnTo>
                    <a:pt x="51" y="393"/>
                  </a:lnTo>
                  <a:lnTo>
                    <a:pt x="69" y="364"/>
                  </a:lnTo>
                  <a:lnTo>
                    <a:pt x="91" y="350"/>
                  </a:lnTo>
                  <a:lnTo>
                    <a:pt x="126" y="340"/>
                  </a:lnTo>
                  <a:lnTo>
                    <a:pt x="166" y="347"/>
                  </a:lnTo>
                  <a:lnTo>
                    <a:pt x="194" y="363"/>
                  </a:lnTo>
                  <a:lnTo>
                    <a:pt x="222" y="378"/>
                  </a:lnTo>
                  <a:lnTo>
                    <a:pt x="278" y="385"/>
                  </a:lnTo>
                  <a:lnTo>
                    <a:pt x="363" y="388"/>
                  </a:lnTo>
                  <a:lnTo>
                    <a:pt x="411" y="379"/>
                  </a:lnTo>
                  <a:lnTo>
                    <a:pt x="475" y="354"/>
                  </a:lnTo>
                  <a:lnTo>
                    <a:pt x="502" y="343"/>
                  </a:lnTo>
                  <a:lnTo>
                    <a:pt x="482" y="370"/>
                  </a:lnTo>
                  <a:lnTo>
                    <a:pt x="445" y="399"/>
                  </a:lnTo>
                  <a:lnTo>
                    <a:pt x="411" y="413"/>
                  </a:lnTo>
                  <a:lnTo>
                    <a:pt x="367" y="423"/>
                  </a:lnTo>
                  <a:lnTo>
                    <a:pt x="358" y="427"/>
                  </a:lnTo>
                  <a:lnTo>
                    <a:pt x="361" y="433"/>
                  </a:lnTo>
                  <a:lnTo>
                    <a:pt x="418" y="429"/>
                  </a:lnTo>
                  <a:lnTo>
                    <a:pt x="479" y="399"/>
                  </a:lnTo>
                  <a:lnTo>
                    <a:pt x="584" y="328"/>
                  </a:lnTo>
                  <a:lnTo>
                    <a:pt x="638" y="289"/>
                  </a:lnTo>
                  <a:lnTo>
                    <a:pt x="633" y="309"/>
                  </a:lnTo>
                  <a:lnTo>
                    <a:pt x="618" y="337"/>
                  </a:lnTo>
                  <a:lnTo>
                    <a:pt x="581" y="394"/>
                  </a:lnTo>
                  <a:lnTo>
                    <a:pt x="634" y="359"/>
                  </a:lnTo>
                  <a:lnTo>
                    <a:pt x="676" y="313"/>
                  </a:lnTo>
                  <a:lnTo>
                    <a:pt x="693" y="286"/>
                  </a:lnTo>
                  <a:lnTo>
                    <a:pt x="718" y="240"/>
                  </a:lnTo>
                  <a:lnTo>
                    <a:pt x="730" y="276"/>
                  </a:lnTo>
                  <a:lnTo>
                    <a:pt x="743" y="269"/>
                  </a:lnTo>
                  <a:lnTo>
                    <a:pt x="750" y="234"/>
                  </a:lnTo>
                  <a:lnTo>
                    <a:pt x="777" y="217"/>
                  </a:lnTo>
                  <a:lnTo>
                    <a:pt x="772" y="158"/>
                  </a:lnTo>
                  <a:lnTo>
                    <a:pt x="745" y="101"/>
                  </a:lnTo>
                  <a:lnTo>
                    <a:pt x="668" y="33"/>
                  </a:lnTo>
                  <a:lnTo>
                    <a:pt x="735" y="74"/>
                  </a:lnTo>
                  <a:lnTo>
                    <a:pt x="679" y="0"/>
                  </a:lnTo>
                  <a:lnTo>
                    <a:pt x="735" y="49"/>
                  </a:lnTo>
                  <a:lnTo>
                    <a:pt x="757" y="81"/>
                  </a:lnTo>
                  <a:lnTo>
                    <a:pt x="786" y="128"/>
                  </a:lnTo>
                  <a:lnTo>
                    <a:pt x="795" y="54"/>
                  </a:lnTo>
                  <a:lnTo>
                    <a:pt x="824" y="96"/>
                  </a:lnTo>
                  <a:lnTo>
                    <a:pt x="843" y="224"/>
                  </a:lnTo>
                  <a:lnTo>
                    <a:pt x="834" y="234"/>
                  </a:lnTo>
                  <a:lnTo>
                    <a:pt x="777" y="281"/>
                  </a:lnTo>
                  <a:lnTo>
                    <a:pt x="681" y="365"/>
                  </a:lnTo>
                  <a:lnTo>
                    <a:pt x="627" y="404"/>
                  </a:lnTo>
                  <a:lnTo>
                    <a:pt x="600" y="412"/>
                  </a:lnTo>
                  <a:lnTo>
                    <a:pt x="555" y="416"/>
                  </a:lnTo>
                  <a:lnTo>
                    <a:pt x="526" y="406"/>
                  </a:lnTo>
                  <a:lnTo>
                    <a:pt x="504" y="404"/>
                  </a:lnTo>
                  <a:lnTo>
                    <a:pt x="487" y="422"/>
                  </a:lnTo>
                  <a:lnTo>
                    <a:pt x="482" y="441"/>
                  </a:lnTo>
                  <a:lnTo>
                    <a:pt x="486" y="458"/>
                  </a:lnTo>
                  <a:lnTo>
                    <a:pt x="514" y="480"/>
                  </a:lnTo>
                  <a:lnTo>
                    <a:pt x="530" y="481"/>
                  </a:lnTo>
                  <a:lnTo>
                    <a:pt x="536" y="451"/>
                  </a:lnTo>
                  <a:lnTo>
                    <a:pt x="573" y="451"/>
                  </a:lnTo>
                  <a:lnTo>
                    <a:pt x="629" y="439"/>
                  </a:lnTo>
                  <a:lnTo>
                    <a:pt x="669" y="412"/>
                  </a:lnTo>
                  <a:lnTo>
                    <a:pt x="720" y="370"/>
                  </a:lnTo>
                  <a:lnTo>
                    <a:pt x="782" y="300"/>
                  </a:lnTo>
                  <a:lnTo>
                    <a:pt x="760" y="339"/>
                  </a:lnTo>
                  <a:lnTo>
                    <a:pt x="731" y="396"/>
                  </a:lnTo>
                  <a:lnTo>
                    <a:pt x="698" y="451"/>
                  </a:lnTo>
                  <a:lnTo>
                    <a:pt x="671" y="480"/>
                  </a:lnTo>
                  <a:lnTo>
                    <a:pt x="642" y="488"/>
                  </a:lnTo>
                  <a:lnTo>
                    <a:pt x="588" y="500"/>
                  </a:lnTo>
                  <a:lnTo>
                    <a:pt x="568" y="508"/>
                  </a:lnTo>
                  <a:lnTo>
                    <a:pt x="566" y="523"/>
                  </a:lnTo>
                  <a:lnTo>
                    <a:pt x="604" y="528"/>
                  </a:lnTo>
                  <a:lnTo>
                    <a:pt x="643" y="517"/>
                  </a:lnTo>
                  <a:lnTo>
                    <a:pt x="727" y="458"/>
                  </a:lnTo>
                  <a:lnTo>
                    <a:pt x="661" y="523"/>
                  </a:lnTo>
                  <a:lnTo>
                    <a:pt x="627" y="537"/>
                  </a:lnTo>
                  <a:lnTo>
                    <a:pt x="600" y="542"/>
                  </a:lnTo>
                  <a:lnTo>
                    <a:pt x="570" y="546"/>
                  </a:lnTo>
                  <a:lnTo>
                    <a:pt x="539" y="535"/>
                  </a:lnTo>
                  <a:lnTo>
                    <a:pt x="453" y="459"/>
                  </a:lnTo>
                  <a:lnTo>
                    <a:pt x="437" y="462"/>
                  </a:lnTo>
                  <a:lnTo>
                    <a:pt x="413" y="473"/>
                  </a:lnTo>
                  <a:lnTo>
                    <a:pt x="396" y="500"/>
                  </a:lnTo>
                  <a:lnTo>
                    <a:pt x="393" y="517"/>
                  </a:lnTo>
                  <a:lnTo>
                    <a:pt x="404" y="540"/>
                  </a:lnTo>
                  <a:lnTo>
                    <a:pt x="428" y="556"/>
                  </a:lnTo>
                  <a:lnTo>
                    <a:pt x="470" y="582"/>
                  </a:lnTo>
                  <a:lnTo>
                    <a:pt x="512" y="597"/>
                  </a:lnTo>
                  <a:lnTo>
                    <a:pt x="564" y="620"/>
                  </a:lnTo>
                  <a:lnTo>
                    <a:pt x="516" y="624"/>
                  </a:lnTo>
                  <a:lnTo>
                    <a:pt x="460" y="629"/>
                  </a:lnTo>
                  <a:lnTo>
                    <a:pt x="418" y="630"/>
                  </a:lnTo>
                  <a:lnTo>
                    <a:pt x="393" y="625"/>
                  </a:lnTo>
                  <a:lnTo>
                    <a:pt x="353" y="607"/>
                  </a:lnTo>
                  <a:lnTo>
                    <a:pt x="328" y="569"/>
                  </a:lnTo>
                  <a:lnTo>
                    <a:pt x="322" y="541"/>
                  </a:lnTo>
                  <a:lnTo>
                    <a:pt x="334" y="407"/>
                  </a:lnTo>
                  <a:lnTo>
                    <a:pt x="275" y="404"/>
                  </a:lnTo>
                  <a:lnTo>
                    <a:pt x="202" y="393"/>
                  </a:lnTo>
                  <a:lnTo>
                    <a:pt x="170" y="372"/>
                  </a:lnTo>
                  <a:lnTo>
                    <a:pt x="146" y="360"/>
                  </a:lnTo>
                  <a:lnTo>
                    <a:pt x="104" y="364"/>
                  </a:lnTo>
                  <a:lnTo>
                    <a:pt x="82" y="399"/>
                  </a:lnTo>
                  <a:lnTo>
                    <a:pt x="43" y="490"/>
                  </a:lnTo>
                  <a:lnTo>
                    <a:pt x="14" y="580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54"/>
            <p:cNvSpPr>
              <a:spLocks/>
            </p:cNvSpPr>
            <p:nvPr/>
          </p:nvSpPr>
          <p:spPr bwMode="auto">
            <a:xfrm>
              <a:off x="856" y="3001"/>
              <a:ext cx="41" cy="114"/>
            </a:xfrm>
            <a:custGeom>
              <a:avLst/>
              <a:gdLst>
                <a:gd name="T0" fmla="*/ 0 w 122"/>
                <a:gd name="T1" fmla="*/ 0 h 342"/>
                <a:gd name="T2" fmla="*/ 0 w 122"/>
                <a:gd name="T3" fmla="*/ 0 h 342"/>
                <a:gd name="T4" fmla="*/ 0 w 122"/>
                <a:gd name="T5" fmla="*/ 0 h 342"/>
                <a:gd name="T6" fmla="*/ 0 w 122"/>
                <a:gd name="T7" fmla="*/ 0 h 342"/>
                <a:gd name="T8" fmla="*/ 0 w 122"/>
                <a:gd name="T9" fmla="*/ 0 h 342"/>
                <a:gd name="T10" fmla="*/ 0 w 122"/>
                <a:gd name="T11" fmla="*/ 0 h 342"/>
                <a:gd name="T12" fmla="*/ 0 w 122"/>
                <a:gd name="T13" fmla="*/ 1 h 342"/>
                <a:gd name="T14" fmla="*/ 0 w 122"/>
                <a:gd name="T15" fmla="*/ 1 h 342"/>
                <a:gd name="T16" fmla="*/ 0 w 122"/>
                <a:gd name="T17" fmla="*/ 1 h 342"/>
                <a:gd name="T18" fmla="*/ 0 w 122"/>
                <a:gd name="T19" fmla="*/ 1 h 342"/>
                <a:gd name="T20" fmla="*/ 1 w 122"/>
                <a:gd name="T21" fmla="*/ 1 h 342"/>
                <a:gd name="T22" fmla="*/ 0 w 122"/>
                <a:gd name="T23" fmla="*/ 1 h 342"/>
                <a:gd name="T24" fmla="*/ 0 w 122"/>
                <a:gd name="T25" fmla="*/ 1 h 342"/>
                <a:gd name="T26" fmla="*/ 0 w 122"/>
                <a:gd name="T27" fmla="*/ 1 h 342"/>
                <a:gd name="T28" fmla="*/ 0 w 122"/>
                <a:gd name="T29" fmla="*/ 0 h 342"/>
                <a:gd name="T30" fmla="*/ 0 w 122"/>
                <a:gd name="T31" fmla="*/ 0 h 342"/>
                <a:gd name="T32" fmla="*/ 0 w 122"/>
                <a:gd name="T33" fmla="*/ 0 h 342"/>
                <a:gd name="T34" fmla="*/ 0 w 122"/>
                <a:gd name="T35" fmla="*/ 0 h 342"/>
                <a:gd name="T36" fmla="*/ 0 w 122"/>
                <a:gd name="T37" fmla="*/ 0 h 342"/>
                <a:gd name="T38" fmla="*/ 0 w 122"/>
                <a:gd name="T39" fmla="*/ 0 h 3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2"/>
                <a:gd name="T61" fmla="*/ 0 h 342"/>
                <a:gd name="T62" fmla="*/ 122 w 122"/>
                <a:gd name="T63" fmla="*/ 342 h 3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2" h="342">
                  <a:moveTo>
                    <a:pt x="25" y="0"/>
                  </a:moveTo>
                  <a:lnTo>
                    <a:pt x="14" y="5"/>
                  </a:lnTo>
                  <a:lnTo>
                    <a:pt x="4" y="19"/>
                  </a:lnTo>
                  <a:lnTo>
                    <a:pt x="0" y="44"/>
                  </a:lnTo>
                  <a:lnTo>
                    <a:pt x="2" y="70"/>
                  </a:lnTo>
                  <a:lnTo>
                    <a:pt x="3" y="109"/>
                  </a:lnTo>
                  <a:lnTo>
                    <a:pt x="15" y="159"/>
                  </a:lnTo>
                  <a:lnTo>
                    <a:pt x="32" y="208"/>
                  </a:lnTo>
                  <a:lnTo>
                    <a:pt x="68" y="263"/>
                  </a:lnTo>
                  <a:lnTo>
                    <a:pt x="116" y="342"/>
                  </a:lnTo>
                  <a:lnTo>
                    <a:pt x="122" y="334"/>
                  </a:lnTo>
                  <a:lnTo>
                    <a:pt x="117" y="290"/>
                  </a:lnTo>
                  <a:lnTo>
                    <a:pt x="99" y="196"/>
                  </a:lnTo>
                  <a:lnTo>
                    <a:pt x="83" y="124"/>
                  </a:lnTo>
                  <a:lnTo>
                    <a:pt x="68" y="64"/>
                  </a:lnTo>
                  <a:lnTo>
                    <a:pt x="59" y="28"/>
                  </a:lnTo>
                  <a:lnTo>
                    <a:pt x="39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55"/>
            <p:cNvSpPr>
              <a:spLocks/>
            </p:cNvSpPr>
            <p:nvPr/>
          </p:nvSpPr>
          <p:spPr bwMode="auto">
            <a:xfrm>
              <a:off x="865" y="2892"/>
              <a:ext cx="133" cy="38"/>
            </a:xfrm>
            <a:custGeom>
              <a:avLst/>
              <a:gdLst>
                <a:gd name="T0" fmla="*/ 0 w 397"/>
                <a:gd name="T1" fmla="*/ 0 h 114"/>
                <a:gd name="T2" fmla="*/ 0 w 397"/>
                <a:gd name="T3" fmla="*/ 0 h 114"/>
                <a:gd name="T4" fmla="*/ 0 w 397"/>
                <a:gd name="T5" fmla="*/ 0 h 114"/>
                <a:gd name="T6" fmla="*/ 1 w 397"/>
                <a:gd name="T7" fmla="*/ 0 h 114"/>
                <a:gd name="T8" fmla="*/ 1 w 397"/>
                <a:gd name="T9" fmla="*/ 0 h 114"/>
                <a:gd name="T10" fmla="*/ 1 w 397"/>
                <a:gd name="T11" fmla="*/ 0 h 114"/>
                <a:gd name="T12" fmla="*/ 1 w 397"/>
                <a:gd name="T13" fmla="*/ 0 h 114"/>
                <a:gd name="T14" fmla="*/ 1 w 397"/>
                <a:gd name="T15" fmla="*/ 0 h 114"/>
                <a:gd name="T16" fmla="*/ 2 w 397"/>
                <a:gd name="T17" fmla="*/ 0 h 114"/>
                <a:gd name="T18" fmla="*/ 1 w 397"/>
                <a:gd name="T19" fmla="*/ 0 h 114"/>
                <a:gd name="T20" fmla="*/ 1 w 397"/>
                <a:gd name="T21" fmla="*/ 0 h 114"/>
                <a:gd name="T22" fmla="*/ 1 w 397"/>
                <a:gd name="T23" fmla="*/ 0 h 114"/>
                <a:gd name="T24" fmla="*/ 1 w 397"/>
                <a:gd name="T25" fmla="*/ 0 h 114"/>
                <a:gd name="T26" fmla="*/ 1 w 397"/>
                <a:gd name="T27" fmla="*/ 0 h 114"/>
                <a:gd name="T28" fmla="*/ 0 w 397"/>
                <a:gd name="T29" fmla="*/ 0 h 114"/>
                <a:gd name="T30" fmla="*/ 0 w 397"/>
                <a:gd name="T31" fmla="*/ 0 h 114"/>
                <a:gd name="T32" fmla="*/ 0 w 397"/>
                <a:gd name="T33" fmla="*/ 0 h 114"/>
                <a:gd name="T34" fmla="*/ 0 w 397"/>
                <a:gd name="T35" fmla="*/ 0 h 114"/>
                <a:gd name="T36" fmla="*/ 0 w 397"/>
                <a:gd name="T37" fmla="*/ 0 h 114"/>
                <a:gd name="T38" fmla="*/ 0 w 397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97"/>
                <a:gd name="T61" fmla="*/ 0 h 114"/>
                <a:gd name="T62" fmla="*/ 397 w 397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97" h="114">
                  <a:moveTo>
                    <a:pt x="0" y="94"/>
                  </a:moveTo>
                  <a:lnTo>
                    <a:pt x="36" y="51"/>
                  </a:lnTo>
                  <a:lnTo>
                    <a:pt x="84" y="15"/>
                  </a:lnTo>
                  <a:lnTo>
                    <a:pt x="124" y="1"/>
                  </a:lnTo>
                  <a:lnTo>
                    <a:pt x="174" y="0"/>
                  </a:lnTo>
                  <a:lnTo>
                    <a:pt x="237" y="2"/>
                  </a:lnTo>
                  <a:lnTo>
                    <a:pt x="295" y="13"/>
                  </a:lnTo>
                  <a:lnTo>
                    <a:pt x="356" y="35"/>
                  </a:lnTo>
                  <a:lnTo>
                    <a:pt x="397" y="70"/>
                  </a:lnTo>
                  <a:lnTo>
                    <a:pt x="343" y="44"/>
                  </a:lnTo>
                  <a:lnTo>
                    <a:pt x="285" y="30"/>
                  </a:lnTo>
                  <a:lnTo>
                    <a:pt x="228" y="18"/>
                  </a:lnTo>
                  <a:lnTo>
                    <a:pt x="174" y="16"/>
                  </a:lnTo>
                  <a:lnTo>
                    <a:pt x="125" y="20"/>
                  </a:lnTo>
                  <a:lnTo>
                    <a:pt x="90" y="35"/>
                  </a:lnTo>
                  <a:lnTo>
                    <a:pt x="49" y="62"/>
                  </a:lnTo>
                  <a:lnTo>
                    <a:pt x="4" y="11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56"/>
            <p:cNvSpPr>
              <a:spLocks/>
            </p:cNvSpPr>
            <p:nvPr/>
          </p:nvSpPr>
          <p:spPr bwMode="auto">
            <a:xfrm>
              <a:off x="872" y="2909"/>
              <a:ext cx="187" cy="198"/>
            </a:xfrm>
            <a:custGeom>
              <a:avLst/>
              <a:gdLst>
                <a:gd name="T0" fmla="*/ 0 w 561"/>
                <a:gd name="T1" fmla="*/ 1 h 593"/>
                <a:gd name="T2" fmla="*/ 0 w 561"/>
                <a:gd name="T3" fmla="*/ 1 h 593"/>
                <a:gd name="T4" fmla="*/ 0 w 561"/>
                <a:gd name="T5" fmla="*/ 1 h 593"/>
                <a:gd name="T6" fmla="*/ 1 w 561"/>
                <a:gd name="T7" fmla="*/ 2 h 593"/>
                <a:gd name="T8" fmla="*/ 1 w 561"/>
                <a:gd name="T9" fmla="*/ 2 h 593"/>
                <a:gd name="T10" fmla="*/ 1 w 561"/>
                <a:gd name="T11" fmla="*/ 2 h 593"/>
                <a:gd name="T12" fmla="*/ 1 w 561"/>
                <a:gd name="T13" fmla="*/ 2 h 593"/>
                <a:gd name="T14" fmla="*/ 1 w 561"/>
                <a:gd name="T15" fmla="*/ 2 h 593"/>
                <a:gd name="T16" fmla="*/ 1 w 561"/>
                <a:gd name="T17" fmla="*/ 1 h 593"/>
                <a:gd name="T18" fmla="*/ 0 w 561"/>
                <a:gd name="T19" fmla="*/ 1 h 593"/>
                <a:gd name="T20" fmla="*/ 0 w 561"/>
                <a:gd name="T21" fmla="*/ 1 h 593"/>
                <a:gd name="T22" fmla="*/ 1 w 561"/>
                <a:gd name="T23" fmla="*/ 1 h 593"/>
                <a:gd name="T24" fmla="*/ 1 w 561"/>
                <a:gd name="T25" fmla="*/ 1 h 593"/>
                <a:gd name="T26" fmla="*/ 1 w 561"/>
                <a:gd name="T27" fmla="*/ 1 h 593"/>
                <a:gd name="T28" fmla="*/ 1 w 561"/>
                <a:gd name="T29" fmla="*/ 1 h 593"/>
                <a:gd name="T30" fmla="*/ 1 w 561"/>
                <a:gd name="T31" fmla="*/ 1 h 593"/>
                <a:gd name="T32" fmla="*/ 1 w 561"/>
                <a:gd name="T33" fmla="*/ 1 h 593"/>
                <a:gd name="T34" fmla="*/ 1 w 561"/>
                <a:gd name="T35" fmla="*/ 1 h 593"/>
                <a:gd name="T36" fmla="*/ 1 w 561"/>
                <a:gd name="T37" fmla="*/ 1 h 593"/>
                <a:gd name="T38" fmla="*/ 2 w 561"/>
                <a:gd name="T39" fmla="*/ 1 h 593"/>
                <a:gd name="T40" fmla="*/ 2 w 561"/>
                <a:gd name="T41" fmla="*/ 1 h 593"/>
                <a:gd name="T42" fmla="*/ 2 w 561"/>
                <a:gd name="T43" fmla="*/ 1 h 593"/>
                <a:gd name="T44" fmla="*/ 2 w 561"/>
                <a:gd name="T45" fmla="*/ 0 h 593"/>
                <a:gd name="T46" fmla="*/ 2 w 561"/>
                <a:gd name="T47" fmla="*/ 0 h 593"/>
                <a:gd name="T48" fmla="*/ 2 w 561"/>
                <a:gd name="T49" fmla="*/ 0 h 593"/>
                <a:gd name="T50" fmla="*/ 1 w 561"/>
                <a:gd name="T51" fmla="*/ 0 h 593"/>
                <a:gd name="T52" fmla="*/ 1 w 561"/>
                <a:gd name="T53" fmla="*/ 0 h 593"/>
                <a:gd name="T54" fmla="*/ 1 w 561"/>
                <a:gd name="T55" fmla="*/ 0 h 593"/>
                <a:gd name="T56" fmla="*/ 1 w 561"/>
                <a:gd name="T57" fmla="*/ 0 h 593"/>
                <a:gd name="T58" fmla="*/ 2 w 561"/>
                <a:gd name="T59" fmla="*/ 1 h 593"/>
                <a:gd name="T60" fmla="*/ 2 w 561"/>
                <a:gd name="T61" fmla="*/ 1 h 593"/>
                <a:gd name="T62" fmla="*/ 1 w 561"/>
                <a:gd name="T63" fmla="*/ 0 h 593"/>
                <a:gd name="T64" fmla="*/ 1 w 561"/>
                <a:gd name="T65" fmla="*/ 0 h 593"/>
                <a:gd name="T66" fmla="*/ 1 w 561"/>
                <a:gd name="T67" fmla="*/ 0 h 593"/>
                <a:gd name="T68" fmla="*/ 1 w 561"/>
                <a:gd name="T69" fmla="*/ 1 h 593"/>
                <a:gd name="T70" fmla="*/ 1 w 561"/>
                <a:gd name="T71" fmla="*/ 1 h 593"/>
                <a:gd name="T72" fmla="*/ 0 w 561"/>
                <a:gd name="T73" fmla="*/ 1 h 593"/>
                <a:gd name="T74" fmla="*/ 0 w 561"/>
                <a:gd name="T75" fmla="*/ 1 h 593"/>
                <a:gd name="T76" fmla="*/ 0 w 561"/>
                <a:gd name="T77" fmla="*/ 1 h 5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1"/>
                <a:gd name="T118" fmla="*/ 0 h 593"/>
                <a:gd name="T119" fmla="*/ 561 w 561"/>
                <a:gd name="T120" fmla="*/ 593 h 5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1" h="593">
                  <a:moveTo>
                    <a:pt x="6" y="171"/>
                  </a:moveTo>
                  <a:lnTo>
                    <a:pt x="26" y="193"/>
                  </a:lnTo>
                  <a:lnTo>
                    <a:pt x="26" y="212"/>
                  </a:lnTo>
                  <a:lnTo>
                    <a:pt x="27" y="230"/>
                  </a:lnTo>
                  <a:lnTo>
                    <a:pt x="54" y="256"/>
                  </a:lnTo>
                  <a:lnTo>
                    <a:pt x="90" y="302"/>
                  </a:lnTo>
                  <a:lnTo>
                    <a:pt x="121" y="363"/>
                  </a:lnTo>
                  <a:lnTo>
                    <a:pt x="147" y="424"/>
                  </a:lnTo>
                  <a:lnTo>
                    <a:pt x="167" y="492"/>
                  </a:lnTo>
                  <a:lnTo>
                    <a:pt x="183" y="568"/>
                  </a:lnTo>
                  <a:lnTo>
                    <a:pt x="197" y="593"/>
                  </a:lnTo>
                  <a:lnTo>
                    <a:pt x="218" y="587"/>
                  </a:lnTo>
                  <a:lnTo>
                    <a:pt x="223" y="566"/>
                  </a:lnTo>
                  <a:lnTo>
                    <a:pt x="207" y="538"/>
                  </a:lnTo>
                  <a:lnTo>
                    <a:pt x="187" y="522"/>
                  </a:lnTo>
                  <a:lnTo>
                    <a:pt x="175" y="485"/>
                  </a:lnTo>
                  <a:lnTo>
                    <a:pt x="158" y="424"/>
                  </a:lnTo>
                  <a:lnTo>
                    <a:pt x="134" y="353"/>
                  </a:lnTo>
                  <a:lnTo>
                    <a:pt x="108" y="300"/>
                  </a:lnTo>
                  <a:lnTo>
                    <a:pt x="93" y="275"/>
                  </a:lnTo>
                  <a:lnTo>
                    <a:pt x="89" y="253"/>
                  </a:lnTo>
                  <a:lnTo>
                    <a:pt x="93" y="237"/>
                  </a:lnTo>
                  <a:lnTo>
                    <a:pt x="126" y="246"/>
                  </a:lnTo>
                  <a:lnTo>
                    <a:pt x="155" y="250"/>
                  </a:lnTo>
                  <a:lnTo>
                    <a:pt x="244" y="250"/>
                  </a:lnTo>
                  <a:lnTo>
                    <a:pt x="263" y="247"/>
                  </a:lnTo>
                  <a:lnTo>
                    <a:pt x="256" y="263"/>
                  </a:lnTo>
                  <a:lnTo>
                    <a:pt x="229" y="290"/>
                  </a:lnTo>
                  <a:lnTo>
                    <a:pt x="188" y="304"/>
                  </a:lnTo>
                  <a:lnTo>
                    <a:pt x="159" y="310"/>
                  </a:lnTo>
                  <a:lnTo>
                    <a:pt x="147" y="310"/>
                  </a:lnTo>
                  <a:lnTo>
                    <a:pt x="150" y="325"/>
                  </a:lnTo>
                  <a:lnTo>
                    <a:pt x="182" y="337"/>
                  </a:lnTo>
                  <a:lnTo>
                    <a:pt x="212" y="325"/>
                  </a:lnTo>
                  <a:lnTo>
                    <a:pt x="257" y="310"/>
                  </a:lnTo>
                  <a:lnTo>
                    <a:pt x="288" y="279"/>
                  </a:lnTo>
                  <a:lnTo>
                    <a:pt x="301" y="248"/>
                  </a:lnTo>
                  <a:lnTo>
                    <a:pt x="306" y="226"/>
                  </a:lnTo>
                  <a:lnTo>
                    <a:pt x="366" y="228"/>
                  </a:lnTo>
                  <a:lnTo>
                    <a:pt x="398" y="198"/>
                  </a:lnTo>
                  <a:lnTo>
                    <a:pt x="398" y="174"/>
                  </a:lnTo>
                  <a:lnTo>
                    <a:pt x="506" y="156"/>
                  </a:lnTo>
                  <a:lnTo>
                    <a:pt x="513" y="134"/>
                  </a:lnTo>
                  <a:lnTo>
                    <a:pt x="536" y="123"/>
                  </a:lnTo>
                  <a:lnTo>
                    <a:pt x="561" y="92"/>
                  </a:lnTo>
                  <a:lnTo>
                    <a:pt x="533" y="104"/>
                  </a:lnTo>
                  <a:lnTo>
                    <a:pt x="478" y="108"/>
                  </a:lnTo>
                  <a:lnTo>
                    <a:pt x="449" y="109"/>
                  </a:lnTo>
                  <a:lnTo>
                    <a:pt x="410" y="102"/>
                  </a:lnTo>
                  <a:lnTo>
                    <a:pt x="373" y="80"/>
                  </a:lnTo>
                  <a:lnTo>
                    <a:pt x="316" y="26"/>
                  </a:lnTo>
                  <a:lnTo>
                    <a:pt x="285" y="6"/>
                  </a:lnTo>
                  <a:lnTo>
                    <a:pt x="204" y="0"/>
                  </a:lnTo>
                  <a:lnTo>
                    <a:pt x="277" y="13"/>
                  </a:lnTo>
                  <a:lnTo>
                    <a:pt x="305" y="34"/>
                  </a:lnTo>
                  <a:lnTo>
                    <a:pt x="324" y="62"/>
                  </a:lnTo>
                  <a:lnTo>
                    <a:pt x="286" y="50"/>
                  </a:lnTo>
                  <a:lnTo>
                    <a:pt x="335" y="79"/>
                  </a:lnTo>
                  <a:lnTo>
                    <a:pt x="386" y="115"/>
                  </a:lnTo>
                  <a:lnTo>
                    <a:pt x="395" y="131"/>
                  </a:lnTo>
                  <a:lnTo>
                    <a:pt x="395" y="149"/>
                  </a:lnTo>
                  <a:lnTo>
                    <a:pt x="388" y="157"/>
                  </a:lnTo>
                  <a:lnTo>
                    <a:pt x="361" y="152"/>
                  </a:lnTo>
                  <a:lnTo>
                    <a:pt x="316" y="115"/>
                  </a:lnTo>
                  <a:lnTo>
                    <a:pt x="285" y="77"/>
                  </a:lnTo>
                  <a:lnTo>
                    <a:pt x="305" y="118"/>
                  </a:lnTo>
                  <a:lnTo>
                    <a:pt x="330" y="152"/>
                  </a:lnTo>
                  <a:lnTo>
                    <a:pt x="258" y="119"/>
                  </a:lnTo>
                  <a:lnTo>
                    <a:pt x="278" y="166"/>
                  </a:lnTo>
                  <a:lnTo>
                    <a:pt x="180" y="128"/>
                  </a:lnTo>
                  <a:lnTo>
                    <a:pt x="185" y="148"/>
                  </a:lnTo>
                  <a:lnTo>
                    <a:pt x="152" y="168"/>
                  </a:lnTo>
                  <a:lnTo>
                    <a:pt x="111" y="182"/>
                  </a:lnTo>
                  <a:lnTo>
                    <a:pt x="74" y="183"/>
                  </a:lnTo>
                  <a:lnTo>
                    <a:pt x="36" y="176"/>
                  </a:lnTo>
                  <a:lnTo>
                    <a:pt x="0" y="154"/>
                  </a:lnTo>
                  <a:lnTo>
                    <a:pt x="6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57"/>
            <p:cNvSpPr>
              <a:spLocks/>
            </p:cNvSpPr>
            <p:nvPr/>
          </p:nvSpPr>
          <p:spPr bwMode="auto">
            <a:xfrm>
              <a:off x="931" y="2991"/>
              <a:ext cx="50" cy="58"/>
            </a:xfrm>
            <a:custGeom>
              <a:avLst/>
              <a:gdLst>
                <a:gd name="T0" fmla="*/ 1 w 149"/>
                <a:gd name="T1" fmla="*/ 0 h 174"/>
                <a:gd name="T2" fmla="*/ 1 w 149"/>
                <a:gd name="T3" fmla="*/ 0 h 174"/>
                <a:gd name="T4" fmla="*/ 0 w 149"/>
                <a:gd name="T5" fmla="*/ 0 h 174"/>
                <a:gd name="T6" fmla="*/ 0 w 149"/>
                <a:gd name="T7" fmla="*/ 0 h 174"/>
                <a:gd name="T8" fmla="*/ 0 w 149"/>
                <a:gd name="T9" fmla="*/ 1 h 174"/>
                <a:gd name="T10" fmla="*/ 0 w 149"/>
                <a:gd name="T11" fmla="*/ 1 h 174"/>
                <a:gd name="T12" fmla="*/ 0 w 149"/>
                <a:gd name="T13" fmla="*/ 1 h 174"/>
                <a:gd name="T14" fmla="*/ 0 w 149"/>
                <a:gd name="T15" fmla="*/ 1 h 174"/>
                <a:gd name="T16" fmla="*/ 0 w 149"/>
                <a:gd name="T17" fmla="*/ 1 h 174"/>
                <a:gd name="T18" fmla="*/ 0 w 149"/>
                <a:gd name="T19" fmla="*/ 1 h 174"/>
                <a:gd name="T20" fmla="*/ 0 w 149"/>
                <a:gd name="T21" fmla="*/ 1 h 174"/>
                <a:gd name="T22" fmla="*/ 1 w 149"/>
                <a:gd name="T23" fmla="*/ 0 h 174"/>
                <a:gd name="T24" fmla="*/ 1 w 149"/>
                <a:gd name="T25" fmla="*/ 0 h 174"/>
                <a:gd name="T26" fmla="*/ 1 w 149"/>
                <a:gd name="T27" fmla="*/ 0 h 174"/>
                <a:gd name="T28" fmla="*/ 1 w 149"/>
                <a:gd name="T29" fmla="*/ 0 h 174"/>
                <a:gd name="T30" fmla="*/ 1 w 149"/>
                <a:gd name="T31" fmla="*/ 0 h 174"/>
                <a:gd name="T32" fmla="*/ 1 w 149"/>
                <a:gd name="T33" fmla="*/ 0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4"/>
                <a:gd name="T53" fmla="*/ 149 w 149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4">
                  <a:moveTo>
                    <a:pt x="138" y="9"/>
                  </a:moveTo>
                  <a:lnTo>
                    <a:pt x="133" y="36"/>
                  </a:lnTo>
                  <a:lnTo>
                    <a:pt x="107" y="74"/>
                  </a:lnTo>
                  <a:lnTo>
                    <a:pt x="66" y="117"/>
                  </a:lnTo>
                  <a:lnTo>
                    <a:pt x="31" y="135"/>
                  </a:lnTo>
                  <a:lnTo>
                    <a:pt x="4" y="138"/>
                  </a:lnTo>
                  <a:lnTo>
                    <a:pt x="0" y="150"/>
                  </a:lnTo>
                  <a:lnTo>
                    <a:pt x="16" y="174"/>
                  </a:lnTo>
                  <a:lnTo>
                    <a:pt x="41" y="170"/>
                  </a:lnTo>
                  <a:lnTo>
                    <a:pt x="77" y="154"/>
                  </a:lnTo>
                  <a:lnTo>
                    <a:pt x="105" y="125"/>
                  </a:lnTo>
                  <a:lnTo>
                    <a:pt x="125" y="100"/>
                  </a:lnTo>
                  <a:lnTo>
                    <a:pt x="141" y="51"/>
                  </a:lnTo>
                  <a:lnTo>
                    <a:pt x="149" y="0"/>
                  </a:lnTo>
                  <a:lnTo>
                    <a:pt x="13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58"/>
            <p:cNvSpPr>
              <a:spLocks/>
            </p:cNvSpPr>
            <p:nvPr/>
          </p:nvSpPr>
          <p:spPr bwMode="auto">
            <a:xfrm>
              <a:off x="926" y="2839"/>
              <a:ext cx="102" cy="58"/>
            </a:xfrm>
            <a:custGeom>
              <a:avLst/>
              <a:gdLst>
                <a:gd name="T0" fmla="*/ 0 w 305"/>
                <a:gd name="T1" fmla="*/ 1 h 173"/>
                <a:gd name="T2" fmla="*/ 0 w 305"/>
                <a:gd name="T3" fmla="*/ 1 h 173"/>
                <a:gd name="T4" fmla="*/ 0 w 305"/>
                <a:gd name="T5" fmla="*/ 1 h 173"/>
                <a:gd name="T6" fmla="*/ 0 w 305"/>
                <a:gd name="T7" fmla="*/ 1 h 173"/>
                <a:gd name="T8" fmla="*/ 1 w 305"/>
                <a:gd name="T9" fmla="*/ 0 h 173"/>
                <a:gd name="T10" fmla="*/ 1 w 305"/>
                <a:gd name="T11" fmla="*/ 0 h 173"/>
                <a:gd name="T12" fmla="*/ 1 w 305"/>
                <a:gd name="T13" fmla="*/ 0 h 173"/>
                <a:gd name="T14" fmla="*/ 1 w 305"/>
                <a:gd name="T15" fmla="*/ 0 h 173"/>
                <a:gd name="T16" fmla="*/ 1 w 305"/>
                <a:gd name="T17" fmla="*/ 0 h 173"/>
                <a:gd name="T18" fmla="*/ 1 w 305"/>
                <a:gd name="T19" fmla="*/ 0 h 173"/>
                <a:gd name="T20" fmla="*/ 1 w 305"/>
                <a:gd name="T21" fmla="*/ 0 h 173"/>
                <a:gd name="T22" fmla="*/ 1 w 305"/>
                <a:gd name="T23" fmla="*/ 0 h 173"/>
                <a:gd name="T24" fmla="*/ 1 w 305"/>
                <a:gd name="T25" fmla="*/ 1 h 173"/>
                <a:gd name="T26" fmla="*/ 1 w 305"/>
                <a:gd name="T27" fmla="*/ 1 h 173"/>
                <a:gd name="T28" fmla="*/ 1 w 305"/>
                <a:gd name="T29" fmla="*/ 1 h 173"/>
                <a:gd name="T30" fmla="*/ 0 w 305"/>
                <a:gd name="T31" fmla="*/ 1 h 173"/>
                <a:gd name="T32" fmla="*/ 0 w 305"/>
                <a:gd name="T33" fmla="*/ 1 h 173"/>
                <a:gd name="T34" fmla="*/ 0 w 305"/>
                <a:gd name="T35" fmla="*/ 1 h 173"/>
                <a:gd name="T36" fmla="*/ 0 w 305"/>
                <a:gd name="T37" fmla="*/ 1 h 173"/>
                <a:gd name="T38" fmla="*/ 0 w 305"/>
                <a:gd name="T39" fmla="*/ 1 h 173"/>
                <a:gd name="T40" fmla="*/ 0 w 305"/>
                <a:gd name="T41" fmla="*/ 1 h 173"/>
                <a:gd name="T42" fmla="*/ 0 w 305"/>
                <a:gd name="T43" fmla="*/ 1 h 173"/>
                <a:gd name="T44" fmla="*/ 0 w 305"/>
                <a:gd name="T45" fmla="*/ 1 h 173"/>
                <a:gd name="T46" fmla="*/ 0 w 305"/>
                <a:gd name="T47" fmla="*/ 1 h 1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5"/>
                <a:gd name="T73" fmla="*/ 0 h 173"/>
                <a:gd name="T74" fmla="*/ 305 w 305"/>
                <a:gd name="T75" fmla="*/ 173 h 1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5" h="173">
                  <a:moveTo>
                    <a:pt x="0" y="166"/>
                  </a:moveTo>
                  <a:lnTo>
                    <a:pt x="11" y="145"/>
                  </a:lnTo>
                  <a:lnTo>
                    <a:pt x="28" y="133"/>
                  </a:lnTo>
                  <a:lnTo>
                    <a:pt x="75" y="126"/>
                  </a:lnTo>
                  <a:lnTo>
                    <a:pt x="151" y="120"/>
                  </a:lnTo>
                  <a:lnTo>
                    <a:pt x="187" y="113"/>
                  </a:lnTo>
                  <a:lnTo>
                    <a:pt x="232" y="89"/>
                  </a:lnTo>
                  <a:lnTo>
                    <a:pt x="268" y="63"/>
                  </a:lnTo>
                  <a:lnTo>
                    <a:pt x="305" y="0"/>
                  </a:lnTo>
                  <a:lnTo>
                    <a:pt x="281" y="62"/>
                  </a:lnTo>
                  <a:lnTo>
                    <a:pt x="271" y="77"/>
                  </a:lnTo>
                  <a:lnTo>
                    <a:pt x="240" y="102"/>
                  </a:lnTo>
                  <a:lnTo>
                    <a:pt x="197" y="121"/>
                  </a:lnTo>
                  <a:lnTo>
                    <a:pt x="163" y="131"/>
                  </a:lnTo>
                  <a:lnTo>
                    <a:pt x="124" y="136"/>
                  </a:lnTo>
                  <a:lnTo>
                    <a:pt x="69" y="141"/>
                  </a:lnTo>
                  <a:lnTo>
                    <a:pt x="64" y="173"/>
                  </a:lnTo>
                  <a:lnTo>
                    <a:pt x="49" y="166"/>
                  </a:lnTo>
                  <a:lnTo>
                    <a:pt x="45" y="146"/>
                  </a:lnTo>
                  <a:lnTo>
                    <a:pt x="34" y="147"/>
                  </a:lnTo>
                  <a:lnTo>
                    <a:pt x="14" y="167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59"/>
            <p:cNvSpPr>
              <a:spLocks/>
            </p:cNvSpPr>
            <p:nvPr/>
          </p:nvSpPr>
          <p:spPr bwMode="auto">
            <a:xfrm>
              <a:off x="1006" y="2846"/>
              <a:ext cx="29" cy="37"/>
            </a:xfrm>
            <a:custGeom>
              <a:avLst/>
              <a:gdLst>
                <a:gd name="T0" fmla="*/ 0 w 86"/>
                <a:gd name="T1" fmla="*/ 0 h 113"/>
                <a:gd name="T2" fmla="*/ 0 w 86"/>
                <a:gd name="T3" fmla="*/ 0 h 113"/>
                <a:gd name="T4" fmla="*/ 0 w 86"/>
                <a:gd name="T5" fmla="*/ 0 h 113"/>
                <a:gd name="T6" fmla="*/ 0 w 86"/>
                <a:gd name="T7" fmla="*/ 0 h 113"/>
                <a:gd name="T8" fmla="*/ 0 w 86"/>
                <a:gd name="T9" fmla="*/ 0 h 113"/>
                <a:gd name="T10" fmla="*/ 0 w 86"/>
                <a:gd name="T11" fmla="*/ 0 h 113"/>
                <a:gd name="T12" fmla="*/ 0 w 86"/>
                <a:gd name="T13" fmla="*/ 0 h 113"/>
                <a:gd name="T14" fmla="*/ 0 w 86"/>
                <a:gd name="T15" fmla="*/ 0 h 113"/>
                <a:gd name="T16" fmla="*/ 0 w 86"/>
                <a:gd name="T17" fmla="*/ 0 h 113"/>
                <a:gd name="T18" fmla="*/ 0 w 86"/>
                <a:gd name="T19" fmla="*/ 0 h 113"/>
                <a:gd name="T20" fmla="*/ 0 w 86"/>
                <a:gd name="T21" fmla="*/ 0 h 113"/>
                <a:gd name="T22" fmla="*/ 0 w 86"/>
                <a:gd name="T23" fmla="*/ 0 h 113"/>
                <a:gd name="T24" fmla="*/ 0 w 86"/>
                <a:gd name="T25" fmla="*/ 0 h 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113"/>
                <a:gd name="T41" fmla="*/ 86 w 86"/>
                <a:gd name="T42" fmla="*/ 113 h 1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113">
                  <a:moveTo>
                    <a:pt x="76" y="8"/>
                  </a:moveTo>
                  <a:lnTo>
                    <a:pt x="65" y="29"/>
                  </a:lnTo>
                  <a:lnTo>
                    <a:pt x="47" y="59"/>
                  </a:lnTo>
                  <a:lnTo>
                    <a:pt x="32" y="78"/>
                  </a:lnTo>
                  <a:lnTo>
                    <a:pt x="0" y="107"/>
                  </a:lnTo>
                  <a:lnTo>
                    <a:pt x="2" y="113"/>
                  </a:lnTo>
                  <a:lnTo>
                    <a:pt x="12" y="111"/>
                  </a:lnTo>
                  <a:lnTo>
                    <a:pt x="44" y="84"/>
                  </a:lnTo>
                  <a:lnTo>
                    <a:pt x="60" y="63"/>
                  </a:lnTo>
                  <a:lnTo>
                    <a:pt x="86" y="0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160"/>
            <p:cNvSpPr>
              <a:spLocks/>
            </p:cNvSpPr>
            <p:nvPr/>
          </p:nvSpPr>
          <p:spPr bwMode="auto">
            <a:xfrm>
              <a:off x="1017" y="2852"/>
              <a:ext cx="78" cy="61"/>
            </a:xfrm>
            <a:custGeom>
              <a:avLst/>
              <a:gdLst>
                <a:gd name="T0" fmla="*/ 0 w 235"/>
                <a:gd name="T1" fmla="*/ 0 h 184"/>
                <a:gd name="T2" fmla="*/ 0 w 235"/>
                <a:gd name="T3" fmla="*/ 0 h 184"/>
                <a:gd name="T4" fmla="*/ 0 w 235"/>
                <a:gd name="T5" fmla="*/ 0 h 184"/>
                <a:gd name="T6" fmla="*/ 0 w 235"/>
                <a:gd name="T7" fmla="*/ 0 h 184"/>
                <a:gd name="T8" fmla="*/ 0 w 235"/>
                <a:gd name="T9" fmla="*/ 0 h 184"/>
                <a:gd name="T10" fmla="*/ 0 w 235"/>
                <a:gd name="T11" fmla="*/ 1 h 184"/>
                <a:gd name="T12" fmla="*/ 0 w 235"/>
                <a:gd name="T13" fmla="*/ 1 h 184"/>
                <a:gd name="T14" fmla="*/ 0 w 235"/>
                <a:gd name="T15" fmla="*/ 1 h 184"/>
                <a:gd name="T16" fmla="*/ 0 w 235"/>
                <a:gd name="T17" fmla="*/ 1 h 184"/>
                <a:gd name="T18" fmla="*/ 0 w 235"/>
                <a:gd name="T19" fmla="*/ 1 h 184"/>
                <a:gd name="T20" fmla="*/ 1 w 235"/>
                <a:gd name="T21" fmla="*/ 1 h 184"/>
                <a:gd name="T22" fmla="*/ 1 w 235"/>
                <a:gd name="T23" fmla="*/ 1 h 184"/>
                <a:gd name="T24" fmla="*/ 0 w 235"/>
                <a:gd name="T25" fmla="*/ 1 h 184"/>
                <a:gd name="T26" fmla="*/ 1 w 235"/>
                <a:gd name="T27" fmla="*/ 1 h 184"/>
                <a:gd name="T28" fmla="*/ 1 w 235"/>
                <a:gd name="T29" fmla="*/ 1 h 184"/>
                <a:gd name="T30" fmla="*/ 1 w 235"/>
                <a:gd name="T31" fmla="*/ 0 h 184"/>
                <a:gd name="T32" fmla="*/ 1 w 235"/>
                <a:gd name="T33" fmla="*/ 0 h 184"/>
                <a:gd name="T34" fmla="*/ 1 w 235"/>
                <a:gd name="T35" fmla="*/ 0 h 184"/>
                <a:gd name="T36" fmla="*/ 1 w 235"/>
                <a:gd name="T37" fmla="*/ 1 h 184"/>
                <a:gd name="T38" fmla="*/ 1 w 235"/>
                <a:gd name="T39" fmla="*/ 1 h 184"/>
                <a:gd name="T40" fmla="*/ 1 w 235"/>
                <a:gd name="T41" fmla="*/ 1 h 184"/>
                <a:gd name="T42" fmla="*/ 1 w 235"/>
                <a:gd name="T43" fmla="*/ 1 h 184"/>
                <a:gd name="T44" fmla="*/ 0 w 235"/>
                <a:gd name="T45" fmla="*/ 1 h 184"/>
                <a:gd name="T46" fmla="*/ 0 w 235"/>
                <a:gd name="T47" fmla="*/ 1 h 184"/>
                <a:gd name="T48" fmla="*/ 0 w 235"/>
                <a:gd name="T49" fmla="*/ 0 h 184"/>
                <a:gd name="T50" fmla="*/ 0 w 235"/>
                <a:gd name="T51" fmla="*/ 0 h 184"/>
                <a:gd name="T52" fmla="*/ 0 w 235"/>
                <a:gd name="T53" fmla="*/ 0 h 184"/>
                <a:gd name="T54" fmla="*/ 0 w 235"/>
                <a:gd name="T55" fmla="*/ 0 h 184"/>
                <a:gd name="T56" fmla="*/ 0 w 235"/>
                <a:gd name="T57" fmla="*/ 0 h 184"/>
                <a:gd name="T58" fmla="*/ 0 w 235"/>
                <a:gd name="T59" fmla="*/ 0 h 184"/>
                <a:gd name="T60" fmla="*/ 0 w 235"/>
                <a:gd name="T61" fmla="*/ 0 h 184"/>
                <a:gd name="T62" fmla="*/ 0 w 235"/>
                <a:gd name="T63" fmla="*/ 0 h 1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5"/>
                <a:gd name="T97" fmla="*/ 0 h 184"/>
                <a:gd name="T98" fmla="*/ 235 w 235"/>
                <a:gd name="T99" fmla="*/ 184 h 1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5" h="184">
                  <a:moveTo>
                    <a:pt x="81" y="14"/>
                  </a:moveTo>
                  <a:lnTo>
                    <a:pt x="77" y="35"/>
                  </a:lnTo>
                  <a:lnTo>
                    <a:pt x="68" y="56"/>
                  </a:lnTo>
                  <a:lnTo>
                    <a:pt x="48" y="80"/>
                  </a:lnTo>
                  <a:lnTo>
                    <a:pt x="3" y="122"/>
                  </a:lnTo>
                  <a:lnTo>
                    <a:pt x="0" y="128"/>
                  </a:lnTo>
                  <a:lnTo>
                    <a:pt x="9" y="133"/>
                  </a:lnTo>
                  <a:lnTo>
                    <a:pt x="40" y="129"/>
                  </a:lnTo>
                  <a:lnTo>
                    <a:pt x="63" y="137"/>
                  </a:lnTo>
                  <a:lnTo>
                    <a:pt x="98" y="157"/>
                  </a:lnTo>
                  <a:lnTo>
                    <a:pt x="137" y="161"/>
                  </a:lnTo>
                  <a:lnTo>
                    <a:pt x="163" y="161"/>
                  </a:lnTo>
                  <a:lnTo>
                    <a:pt x="122" y="184"/>
                  </a:lnTo>
                  <a:lnTo>
                    <a:pt x="155" y="176"/>
                  </a:lnTo>
                  <a:lnTo>
                    <a:pt x="199" y="148"/>
                  </a:lnTo>
                  <a:lnTo>
                    <a:pt x="221" y="122"/>
                  </a:lnTo>
                  <a:lnTo>
                    <a:pt x="235" y="80"/>
                  </a:lnTo>
                  <a:lnTo>
                    <a:pt x="209" y="120"/>
                  </a:lnTo>
                  <a:lnTo>
                    <a:pt x="195" y="132"/>
                  </a:lnTo>
                  <a:lnTo>
                    <a:pt x="171" y="143"/>
                  </a:lnTo>
                  <a:lnTo>
                    <a:pt x="146" y="144"/>
                  </a:lnTo>
                  <a:lnTo>
                    <a:pt x="128" y="144"/>
                  </a:lnTo>
                  <a:lnTo>
                    <a:pt x="102" y="137"/>
                  </a:lnTo>
                  <a:lnTo>
                    <a:pt x="74" y="125"/>
                  </a:lnTo>
                  <a:lnTo>
                    <a:pt x="45" y="109"/>
                  </a:lnTo>
                  <a:lnTo>
                    <a:pt x="72" y="89"/>
                  </a:lnTo>
                  <a:lnTo>
                    <a:pt x="88" y="64"/>
                  </a:lnTo>
                  <a:lnTo>
                    <a:pt x="91" y="38"/>
                  </a:lnTo>
                  <a:lnTo>
                    <a:pt x="86" y="0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161"/>
            <p:cNvSpPr>
              <a:spLocks/>
            </p:cNvSpPr>
            <p:nvPr/>
          </p:nvSpPr>
          <p:spPr bwMode="auto">
            <a:xfrm>
              <a:off x="1018" y="2911"/>
              <a:ext cx="59" cy="17"/>
            </a:xfrm>
            <a:custGeom>
              <a:avLst/>
              <a:gdLst>
                <a:gd name="T0" fmla="*/ 0 w 178"/>
                <a:gd name="T1" fmla="*/ 0 h 50"/>
                <a:gd name="T2" fmla="*/ 0 w 178"/>
                <a:gd name="T3" fmla="*/ 0 h 50"/>
                <a:gd name="T4" fmla="*/ 0 w 178"/>
                <a:gd name="T5" fmla="*/ 0 h 50"/>
                <a:gd name="T6" fmla="*/ 0 w 178"/>
                <a:gd name="T7" fmla="*/ 0 h 50"/>
                <a:gd name="T8" fmla="*/ 0 w 178"/>
                <a:gd name="T9" fmla="*/ 0 h 50"/>
                <a:gd name="T10" fmla="*/ 0 w 178"/>
                <a:gd name="T11" fmla="*/ 0 h 50"/>
                <a:gd name="T12" fmla="*/ 1 w 178"/>
                <a:gd name="T13" fmla="*/ 0 h 50"/>
                <a:gd name="T14" fmla="*/ 1 w 178"/>
                <a:gd name="T15" fmla="*/ 0 h 50"/>
                <a:gd name="T16" fmla="*/ 1 w 178"/>
                <a:gd name="T17" fmla="*/ 0 h 50"/>
                <a:gd name="T18" fmla="*/ 1 w 178"/>
                <a:gd name="T19" fmla="*/ 0 h 50"/>
                <a:gd name="T20" fmla="*/ 1 w 178"/>
                <a:gd name="T21" fmla="*/ 0 h 50"/>
                <a:gd name="T22" fmla="*/ 1 w 178"/>
                <a:gd name="T23" fmla="*/ 0 h 50"/>
                <a:gd name="T24" fmla="*/ 1 w 178"/>
                <a:gd name="T25" fmla="*/ 0 h 50"/>
                <a:gd name="T26" fmla="*/ 0 w 178"/>
                <a:gd name="T27" fmla="*/ 0 h 50"/>
                <a:gd name="T28" fmla="*/ 0 w 178"/>
                <a:gd name="T29" fmla="*/ 0 h 50"/>
                <a:gd name="T30" fmla="*/ 0 w 178"/>
                <a:gd name="T31" fmla="*/ 0 h 50"/>
                <a:gd name="T32" fmla="*/ 0 w 178"/>
                <a:gd name="T33" fmla="*/ 0 h 50"/>
                <a:gd name="T34" fmla="*/ 0 w 178"/>
                <a:gd name="T35" fmla="*/ 0 h 50"/>
                <a:gd name="T36" fmla="*/ 0 w 178"/>
                <a:gd name="T37" fmla="*/ 0 h 50"/>
                <a:gd name="T38" fmla="*/ 0 w 178"/>
                <a:gd name="T39" fmla="*/ 0 h 50"/>
                <a:gd name="T40" fmla="*/ 0 w 178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8"/>
                <a:gd name="T64" fmla="*/ 0 h 50"/>
                <a:gd name="T65" fmla="*/ 178 w 178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8" h="50">
                  <a:moveTo>
                    <a:pt x="14" y="28"/>
                  </a:moveTo>
                  <a:lnTo>
                    <a:pt x="35" y="33"/>
                  </a:lnTo>
                  <a:lnTo>
                    <a:pt x="74" y="35"/>
                  </a:lnTo>
                  <a:lnTo>
                    <a:pt x="94" y="33"/>
                  </a:lnTo>
                  <a:lnTo>
                    <a:pt x="93" y="18"/>
                  </a:lnTo>
                  <a:lnTo>
                    <a:pt x="110" y="25"/>
                  </a:lnTo>
                  <a:lnTo>
                    <a:pt x="134" y="25"/>
                  </a:lnTo>
                  <a:lnTo>
                    <a:pt x="164" y="14"/>
                  </a:lnTo>
                  <a:lnTo>
                    <a:pt x="178" y="0"/>
                  </a:lnTo>
                  <a:lnTo>
                    <a:pt x="174" y="14"/>
                  </a:lnTo>
                  <a:lnTo>
                    <a:pt x="162" y="26"/>
                  </a:lnTo>
                  <a:lnTo>
                    <a:pt x="137" y="34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90" y="49"/>
                  </a:lnTo>
                  <a:lnTo>
                    <a:pt x="59" y="50"/>
                  </a:lnTo>
                  <a:lnTo>
                    <a:pt x="34" y="46"/>
                  </a:lnTo>
                  <a:lnTo>
                    <a:pt x="0" y="25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162"/>
            <p:cNvSpPr>
              <a:spLocks/>
            </p:cNvSpPr>
            <p:nvPr/>
          </p:nvSpPr>
          <p:spPr bwMode="auto">
            <a:xfrm>
              <a:off x="727" y="2834"/>
              <a:ext cx="213" cy="102"/>
            </a:xfrm>
            <a:custGeom>
              <a:avLst/>
              <a:gdLst>
                <a:gd name="T0" fmla="*/ 0 w 639"/>
                <a:gd name="T1" fmla="*/ 1 h 305"/>
                <a:gd name="T2" fmla="*/ 0 w 639"/>
                <a:gd name="T3" fmla="*/ 1 h 305"/>
                <a:gd name="T4" fmla="*/ 0 w 639"/>
                <a:gd name="T5" fmla="*/ 1 h 305"/>
                <a:gd name="T6" fmla="*/ 0 w 639"/>
                <a:gd name="T7" fmla="*/ 1 h 305"/>
                <a:gd name="T8" fmla="*/ 0 w 639"/>
                <a:gd name="T9" fmla="*/ 1 h 305"/>
                <a:gd name="T10" fmla="*/ 1 w 639"/>
                <a:gd name="T11" fmla="*/ 0 h 305"/>
                <a:gd name="T12" fmla="*/ 1 w 639"/>
                <a:gd name="T13" fmla="*/ 0 h 305"/>
                <a:gd name="T14" fmla="*/ 1 w 639"/>
                <a:gd name="T15" fmla="*/ 0 h 305"/>
                <a:gd name="T16" fmla="*/ 1 w 639"/>
                <a:gd name="T17" fmla="*/ 0 h 305"/>
                <a:gd name="T18" fmla="*/ 1 w 639"/>
                <a:gd name="T19" fmla="*/ 0 h 305"/>
                <a:gd name="T20" fmla="*/ 1 w 639"/>
                <a:gd name="T21" fmla="*/ 0 h 305"/>
                <a:gd name="T22" fmla="*/ 1 w 639"/>
                <a:gd name="T23" fmla="*/ 0 h 305"/>
                <a:gd name="T24" fmla="*/ 2 w 639"/>
                <a:gd name="T25" fmla="*/ 0 h 305"/>
                <a:gd name="T26" fmla="*/ 2 w 639"/>
                <a:gd name="T27" fmla="*/ 0 h 305"/>
                <a:gd name="T28" fmla="*/ 2 w 639"/>
                <a:gd name="T29" fmla="*/ 0 h 305"/>
                <a:gd name="T30" fmla="*/ 2 w 639"/>
                <a:gd name="T31" fmla="*/ 1 h 305"/>
                <a:gd name="T32" fmla="*/ 3 w 639"/>
                <a:gd name="T33" fmla="*/ 1 h 305"/>
                <a:gd name="T34" fmla="*/ 3 w 639"/>
                <a:gd name="T35" fmla="*/ 1 h 305"/>
                <a:gd name="T36" fmla="*/ 2 w 639"/>
                <a:gd name="T37" fmla="*/ 1 h 305"/>
                <a:gd name="T38" fmla="*/ 2 w 639"/>
                <a:gd name="T39" fmla="*/ 1 h 305"/>
                <a:gd name="T40" fmla="*/ 2 w 639"/>
                <a:gd name="T41" fmla="*/ 1 h 305"/>
                <a:gd name="T42" fmla="*/ 2 w 639"/>
                <a:gd name="T43" fmla="*/ 1 h 305"/>
                <a:gd name="T44" fmla="*/ 2 w 639"/>
                <a:gd name="T45" fmla="*/ 1 h 305"/>
                <a:gd name="T46" fmla="*/ 2 w 639"/>
                <a:gd name="T47" fmla="*/ 1 h 305"/>
                <a:gd name="T48" fmla="*/ 2 w 639"/>
                <a:gd name="T49" fmla="*/ 1 h 305"/>
                <a:gd name="T50" fmla="*/ 2 w 639"/>
                <a:gd name="T51" fmla="*/ 1 h 305"/>
                <a:gd name="T52" fmla="*/ 2 w 639"/>
                <a:gd name="T53" fmla="*/ 1 h 305"/>
                <a:gd name="T54" fmla="*/ 2 w 639"/>
                <a:gd name="T55" fmla="*/ 0 h 305"/>
                <a:gd name="T56" fmla="*/ 2 w 639"/>
                <a:gd name="T57" fmla="*/ 0 h 305"/>
                <a:gd name="T58" fmla="*/ 2 w 639"/>
                <a:gd name="T59" fmla="*/ 0 h 305"/>
                <a:gd name="T60" fmla="*/ 2 w 639"/>
                <a:gd name="T61" fmla="*/ 0 h 305"/>
                <a:gd name="T62" fmla="*/ 2 w 639"/>
                <a:gd name="T63" fmla="*/ 1 h 305"/>
                <a:gd name="T64" fmla="*/ 1 w 639"/>
                <a:gd name="T65" fmla="*/ 1 h 305"/>
                <a:gd name="T66" fmla="*/ 2 w 639"/>
                <a:gd name="T67" fmla="*/ 0 h 305"/>
                <a:gd name="T68" fmla="*/ 2 w 639"/>
                <a:gd name="T69" fmla="*/ 0 h 305"/>
                <a:gd name="T70" fmla="*/ 1 w 639"/>
                <a:gd name="T71" fmla="*/ 0 h 305"/>
                <a:gd name="T72" fmla="*/ 1 w 639"/>
                <a:gd name="T73" fmla="*/ 0 h 305"/>
                <a:gd name="T74" fmla="*/ 1 w 639"/>
                <a:gd name="T75" fmla="*/ 0 h 305"/>
                <a:gd name="T76" fmla="*/ 1 w 639"/>
                <a:gd name="T77" fmla="*/ 0 h 305"/>
                <a:gd name="T78" fmla="*/ 1 w 639"/>
                <a:gd name="T79" fmla="*/ 0 h 305"/>
                <a:gd name="T80" fmla="*/ 1 w 639"/>
                <a:gd name="T81" fmla="*/ 1 h 305"/>
                <a:gd name="T82" fmla="*/ 1 w 639"/>
                <a:gd name="T83" fmla="*/ 1 h 305"/>
                <a:gd name="T84" fmla="*/ 0 w 639"/>
                <a:gd name="T85" fmla="*/ 1 h 305"/>
                <a:gd name="T86" fmla="*/ 0 w 639"/>
                <a:gd name="T87" fmla="*/ 1 h 305"/>
                <a:gd name="T88" fmla="*/ 0 w 639"/>
                <a:gd name="T89" fmla="*/ 1 h 305"/>
                <a:gd name="T90" fmla="*/ 0 w 639"/>
                <a:gd name="T91" fmla="*/ 1 h 305"/>
                <a:gd name="T92" fmla="*/ 0 w 639"/>
                <a:gd name="T93" fmla="*/ 1 h 305"/>
                <a:gd name="T94" fmla="*/ 0 w 639"/>
                <a:gd name="T95" fmla="*/ 1 h 305"/>
                <a:gd name="T96" fmla="*/ 0 w 639"/>
                <a:gd name="T97" fmla="*/ 1 h 30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9"/>
                <a:gd name="T148" fmla="*/ 0 h 305"/>
                <a:gd name="T149" fmla="*/ 639 w 639"/>
                <a:gd name="T150" fmla="*/ 305 h 30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9" h="305">
                  <a:moveTo>
                    <a:pt x="0" y="301"/>
                  </a:moveTo>
                  <a:lnTo>
                    <a:pt x="8" y="274"/>
                  </a:lnTo>
                  <a:lnTo>
                    <a:pt x="22" y="251"/>
                  </a:lnTo>
                  <a:lnTo>
                    <a:pt x="71" y="203"/>
                  </a:lnTo>
                  <a:lnTo>
                    <a:pt x="120" y="166"/>
                  </a:lnTo>
                  <a:lnTo>
                    <a:pt x="195" y="117"/>
                  </a:lnTo>
                  <a:lnTo>
                    <a:pt x="250" y="69"/>
                  </a:lnTo>
                  <a:lnTo>
                    <a:pt x="268" y="24"/>
                  </a:lnTo>
                  <a:lnTo>
                    <a:pt x="267" y="0"/>
                  </a:lnTo>
                  <a:lnTo>
                    <a:pt x="295" y="25"/>
                  </a:lnTo>
                  <a:lnTo>
                    <a:pt x="322" y="47"/>
                  </a:lnTo>
                  <a:lnTo>
                    <a:pt x="363" y="64"/>
                  </a:lnTo>
                  <a:lnTo>
                    <a:pt x="403" y="79"/>
                  </a:lnTo>
                  <a:lnTo>
                    <a:pt x="480" y="92"/>
                  </a:lnTo>
                  <a:lnTo>
                    <a:pt x="550" y="106"/>
                  </a:lnTo>
                  <a:lnTo>
                    <a:pt x="607" y="128"/>
                  </a:lnTo>
                  <a:lnTo>
                    <a:pt x="639" y="148"/>
                  </a:lnTo>
                  <a:lnTo>
                    <a:pt x="627" y="148"/>
                  </a:lnTo>
                  <a:lnTo>
                    <a:pt x="594" y="137"/>
                  </a:lnTo>
                  <a:lnTo>
                    <a:pt x="551" y="127"/>
                  </a:lnTo>
                  <a:lnTo>
                    <a:pt x="523" y="127"/>
                  </a:lnTo>
                  <a:lnTo>
                    <a:pt x="494" y="131"/>
                  </a:lnTo>
                  <a:lnTo>
                    <a:pt x="460" y="146"/>
                  </a:lnTo>
                  <a:lnTo>
                    <a:pt x="437" y="162"/>
                  </a:lnTo>
                  <a:lnTo>
                    <a:pt x="405" y="185"/>
                  </a:lnTo>
                  <a:lnTo>
                    <a:pt x="422" y="151"/>
                  </a:lnTo>
                  <a:lnTo>
                    <a:pt x="444" y="133"/>
                  </a:lnTo>
                  <a:lnTo>
                    <a:pt x="479" y="113"/>
                  </a:lnTo>
                  <a:lnTo>
                    <a:pt x="479" y="106"/>
                  </a:lnTo>
                  <a:lnTo>
                    <a:pt x="456" y="103"/>
                  </a:lnTo>
                  <a:lnTo>
                    <a:pt x="423" y="104"/>
                  </a:lnTo>
                  <a:lnTo>
                    <a:pt x="387" y="122"/>
                  </a:lnTo>
                  <a:lnTo>
                    <a:pt x="341" y="153"/>
                  </a:lnTo>
                  <a:lnTo>
                    <a:pt x="391" y="102"/>
                  </a:lnTo>
                  <a:lnTo>
                    <a:pt x="392" y="94"/>
                  </a:lnTo>
                  <a:lnTo>
                    <a:pt x="356" y="83"/>
                  </a:lnTo>
                  <a:lnTo>
                    <a:pt x="304" y="62"/>
                  </a:lnTo>
                  <a:lnTo>
                    <a:pt x="284" y="43"/>
                  </a:lnTo>
                  <a:lnTo>
                    <a:pt x="272" y="74"/>
                  </a:lnTo>
                  <a:lnTo>
                    <a:pt x="256" y="91"/>
                  </a:lnTo>
                  <a:lnTo>
                    <a:pt x="210" y="129"/>
                  </a:lnTo>
                  <a:lnTo>
                    <a:pt x="128" y="175"/>
                  </a:lnTo>
                  <a:lnTo>
                    <a:pt x="78" y="211"/>
                  </a:lnTo>
                  <a:lnTo>
                    <a:pt x="36" y="260"/>
                  </a:lnTo>
                  <a:lnTo>
                    <a:pt x="22" y="275"/>
                  </a:lnTo>
                  <a:lnTo>
                    <a:pt x="12" y="305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163"/>
            <p:cNvSpPr>
              <a:spLocks/>
            </p:cNvSpPr>
            <p:nvPr/>
          </p:nvSpPr>
          <p:spPr bwMode="auto">
            <a:xfrm>
              <a:off x="747" y="2909"/>
              <a:ext cx="42" cy="15"/>
            </a:xfrm>
            <a:custGeom>
              <a:avLst/>
              <a:gdLst>
                <a:gd name="T0" fmla="*/ 0 w 125"/>
                <a:gd name="T1" fmla="*/ 0 h 43"/>
                <a:gd name="T2" fmla="*/ 0 w 125"/>
                <a:gd name="T3" fmla="*/ 0 h 43"/>
                <a:gd name="T4" fmla="*/ 0 w 125"/>
                <a:gd name="T5" fmla="*/ 0 h 43"/>
                <a:gd name="T6" fmla="*/ 0 w 125"/>
                <a:gd name="T7" fmla="*/ 0 h 43"/>
                <a:gd name="T8" fmla="*/ 0 w 125"/>
                <a:gd name="T9" fmla="*/ 0 h 43"/>
                <a:gd name="T10" fmla="*/ 1 w 125"/>
                <a:gd name="T11" fmla="*/ 0 h 43"/>
                <a:gd name="T12" fmla="*/ 1 w 125"/>
                <a:gd name="T13" fmla="*/ 0 h 43"/>
                <a:gd name="T14" fmla="*/ 0 w 125"/>
                <a:gd name="T15" fmla="*/ 0 h 43"/>
                <a:gd name="T16" fmla="*/ 0 w 125"/>
                <a:gd name="T17" fmla="*/ 0 h 43"/>
                <a:gd name="T18" fmla="*/ 0 w 125"/>
                <a:gd name="T19" fmla="*/ 0 h 43"/>
                <a:gd name="T20" fmla="*/ 0 w 125"/>
                <a:gd name="T21" fmla="*/ 0 h 43"/>
                <a:gd name="T22" fmla="*/ 0 w 125"/>
                <a:gd name="T23" fmla="*/ 0 h 43"/>
                <a:gd name="T24" fmla="*/ 0 w 125"/>
                <a:gd name="T25" fmla="*/ 0 h 43"/>
                <a:gd name="T26" fmla="*/ 0 w 125"/>
                <a:gd name="T27" fmla="*/ 0 h 43"/>
                <a:gd name="T28" fmla="*/ 0 w 125"/>
                <a:gd name="T29" fmla="*/ 0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"/>
                <a:gd name="T46" fmla="*/ 0 h 43"/>
                <a:gd name="T47" fmla="*/ 125 w 125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" h="43">
                  <a:moveTo>
                    <a:pt x="0" y="40"/>
                  </a:moveTo>
                  <a:lnTo>
                    <a:pt x="10" y="24"/>
                  </a:lnTo>
                  <a:lnTo>
                    <a:pt x="29" y="10"/>
                  </a:lnTo>
                  <a:lnTo>
                    <a:pt x="55" y="1"/>
                  </a:lnTo>
                  <a:lnTo>
                    <a:pt x="108" y="0"/>
                  </a:lnTo>
                  <a:lnTo>
                    <a:pt x="125" y="4"/>
                  </a:lnTo>
                  <a:lnTo>
                    <a:pt x="125" y="10"/>
                  </a:lnTo>
                  <a:lnTo>
                    <a:pt x="108" y="10"/>
                  </a:lnTo>
                  <a:lnTo>
                    <a:pt x="55" y="13"/>
                  </a:lnTo>
                  <a:lnTo>
                    <a:pt x="30" y="24"/>
                  </a:lnTo>
                  <a:lnTo>
                    <a:pt x="19" y="33"/>
                  </a:lnTo>
                  <a:lnTo>
                    <a:pt x="13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164"/>
            <p:cNvSpPr>
              <a:spLocks/>
            </p:cNvSpPr>
            <p:nvPr/>
          </p:nvSpPr>
          <p:spPr bwMode="auto">
            <a:xfrm>
              <a:off x="784" y="2892"/>
              <a:ext cx="59" cy="7"/>
            </a:xfrm>
            <a:custGeom>
              <a:avLst/>
              <a:gdLst>
                <a:gd name="T0" fmla="*/ 0 w 177"/>
                <a:gd name="T1" fmla="*/ 0 h 22"/>
                <a:gd name="T2" fmla="*/ 0 w 177"/>
                <a:gd name="T3" fmla="*/ 0 h 22"/>
                <a:gd name="T4" fmla="*/ 1 w 177"/>
                <a:gd name="T5" fmla="*/ 0 h 22"/>
                <a:gd name="T6" fmla="*/ 1 w 177"/>
                <a:gd name="T7" fmla="*/ 0 h 22"/>
                <a:gd name="T8" fmla="*/ 1 w 177"/>
                <a:gd name="T9" fmla="*/ 0 h 22"/>
                <a:gd name="T10" fmla="*/ 1 w 177"/>
                <a:gd name="T11" fmla="*/ 0 h 22"/>
                <a:gd name="T12" fmla="*/ 0 w 177"/>
                <a:gd name="T13" fmla="*/ 0 h 22"/>
                <a:gd name="T14" fmla="*/ 0 w 177"/>
                <a:gd name="T15" fmla="*/ 0 h 22"/>
                <a:gd name="T16" fmla="*/ 0 w 177"/>
                <a:gd name="T17" fmla="*/ 0 h 22"/>
                <a:gd name="T18" fmla="*/ 0 w 177"/>
                <a:gd name="T19" fmla="*/ 0 h 22"/>
                <a:gd name="T20" fmla="*/ 0 w 177"/>
                <a:gd name="T21" fmla="*/ 0 h 22"/>
                <a:gd name="T22" fmla="*/ 0 w 17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7"/>
                <a:gd name="T37" fmla="*/ 0 h 22"/>
                <a:gd name="T38" fmla="*/ 177 w 177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7" h="22">
                  <a:moveTo>
                    <a:pt x="4" y="8"/>
                  </a:moveTo>
                  <a:lnTo>
                    <a:pt x="87" y="9"/>
                  </a:lnTo>
                  <a:lnTo>
                    <a:pt x="124" y="10"/>
                  </a:lnTo>
                  <a:lnTo>
                    <a:pt x="177" y="0"/>
                  </a:lnTo>
                  <a:lnTo>
                    <a:pt x="176" y="9"/>
                  </a:lnTo>
                  <a:lnTo>
                    <a:pt x="160" y="15"/>
                  </a:lnTo>
                  <a:lnTo>
                    <a:pt x="106" y="22"/>
                  </a:lnTo>
                  <a:lnTo>
                    <a:pt x="70" y="19"/>
                  </a:lnTo>
                  <a:lnTo>
                    <a:pt x="0" y="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165"/>
            <p:cNvSpPr>
              <a:spLocks/>
            </p:cNvSpPr>
            <p:nvPr/>
          </p:nvSpPr>
          <p:spPr bwMode="auto">
            <a:xfrm>
              <a:off x="640" y="2847"/>
              <a:ext cx="85" cy="108"/>
            </a:xfrm>
            <a:custGeom>
              <a:avLst/>
              <a:gdLst>
                <a:gd name="T0" fmla="*/ 0 w 256"/>
                <a:gd name="T1" fmla="*/ 1 h 326"/>
                <a:gd name="T2" fmla="*/ 0 w 256"/>
                <a:gd name="T3" fmla="*/ 1 h 326"/>
                <a:gd name="T4" fmla="*/ 0 w 256"/>
                <a:gd name="T5" fmla="*/ 1 h 326"/>
                <a:gd name="T6" fmla="*/ 0 w 256"/>
                <a:gd name="T7" fmla="*/ 0 h 326"/>
                <a:gd name="T8" fmla="*/ 1 w 256"/>
                <a:gd name="T9" fmla="*/ 0 h 326"/>
                <a:gd name="T10" fmla="*/ 1 w 256"/>
                <a:gd name="T11" fmla="*/ 0 h 326"/>
                <a:gd name="T12" fmla="*/ 1 w 256"/>
                <a:gd name="T13" fmla="*/ 0 h 326"/>
                <a:gd name="T14" fmla="*/ 1 w 256"/>
                <a:gd name="T15" fmla="*/ 0 h 326"/>
                <a:gd name="T16" fmla="*/ 0 w 256"/>
                <a:gd name="T17" fmla="*/ 1 h 326"/>
                <a:gd name="T18" fmla="*/ 0 w 256"/>
                <a:gd name="T19" fmla="*/ 1 h 326"/>
                <a:gd name="T20" fmla="*/ 0 w 256"/>
                <a:gd name="T21" fmla="*/ 1 h 326"/>
                <a:gd name="T22" fmla="*/ 0 w 256"/>
                <a:gd name="T23" fmla="*/ 1 h 326"/>
                <a:gd name="T24" fmla="*/ 0 w 256"/>
                <a:gd name="T25" fmla="*/ 1 h 326"/>
                <a:gd name="T26" fmla="*/ 0 w 256"/>
                <a:gd name="T27" fmla="*/ 1 h 326"/>
                <a:gd name="T28" fmla="*/ 0 w 256"/>
                <a:gd name="T29" fmla="*/ 1 h 3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6"/>
                <a:gd name="T46" fmla="*/ 0 h 326"/>
                <a:gd name="T47" fmla="*/ 256 w 256"/>
                <a:gd name="T48" fmla="*/ 326 h 3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6" h="326">
                  <a:moveTo>
                    <a:pt x="0" y="317"/>
                  </a:moveTo>
                  <a:lnTo>
                    <a:pt x="32" y="231"/>
                  </a:lnTo>
                  <a:lnTo>
                    <a:pt x="64" y="171"/>
                  </a:lnTo>
                  <a:lnTo>
                    <a:pt x="121" y="107"/>
                  </a:lnTo>
                  <a:lnTo>
                    <a:pt x="179" y="53"/>
                  </a:lnTo>
                  <a:lnTo>
                    <a:pt x="256" y="0"/>
                  </a:lnTo>
                  <a:lnTo>
                    <a:pt x="194" y="59"/>
                  </a:lnTo>
                  <a:lnTo>
                    <a:pt x="137" y="115"/>
                  </a:lnTo>
                  <a:lnTo>
                    <a:pt x="86" y="177"/>
                  </a:lnTo>
                  <a:lnTo>
                    <a:pt x="61" y="219"/>
                  </a:lnTo>
                  <a:lnTo>
                    <a:pt x="43" y="262"/>
                  </a:lnTo>
                  <a:lnTo>
                    <a:pt x="18" y="326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166"/>
            <p:cNvSpPr>
              <a:spLocks/>
            </p:cNvSpPr>
            <p:nvPr/>
          </p:nvSpPr>
          <p:spPr bwMode="auto">
            <a:xfrm>
              <a:off x="657" y="2838"/>
              <a:ext cx="110" cy="105"/>
            </a:xfrm>
            <a:custGeom>
              <a:avLst/>
              <a:gdLst>
                <a:gd name="T0" fmla="*/ 0 w 329"/>
                <a:gd name="T1" fmla="*/ 1 h 314"/>
                <a:gd name="T2" fmla="*/ 0 w 329"/>
                <a:gd name="T3" fmla="*/ 1 h 314"/>
                <a:gd name="T4" fmla="*/ 0 w 329"/>
                <a:gd name="T5" fmla="*/ 1 h 314"/>
                <a:gd name="T6" fmla="*/ 1 w 329"/>
                <a:gd name="T7" fmla="*/ 1 h 314"/>
                <a:gd name="T8" fmla="*/ 1 w 329"/>
                <a:gd name="T9" fmla="*/ 0 h 314"/>
                <a:gd name="T10" fmla="*/ 1 w 329"/>
                <a:gd name="T11" fmla="*/ 0 h 314"/>
                <a:gd name="T12" fmla="*/ 1 w 329"/>
                <a:gd name="T13" fmla="*/ 0 h 314"/>
                <a:gd name="T14" fmla="*/ 1 w 329"/>
                <a:gd name="T15" fmla="*/ 0 h 314"/>
                <a:gd name="T16" fmla="*/ 1 w 329"/>
                <a:gd name="T17" fmla="*/ 0 h 314"/>
                <a:gd name="T18" fmla="*/ 1 w 329"/>
                <a:gd name="T19" fmla="*/ 1 h 314"/>
                <a:gd name="T20" fmla="*/ 0 w 329"/>
                <a:gd name="T21" fmla="*/ 1 h 314"/>
                <a:gd name="T22" fmla="*/ 0 w 329"/>
                <a:gd name="T23" fmla="*/ 1 h 314"/>
                <a:gd name="T24" fmla="*/ 0 w 329"/>
                <a:gd name="T25" fmla="*/ 1 h 314"/>
                <a:gd name="T26" fmla="*/ 0 w 329"/>
                <a:gd name="T27" fmla="*/ 1 h 314"/>
                <a:gd name="T28" fmla="*/ 0 w 329"/>
                <a:gd name="T29" fmla="*/ 1 h 314"/>
                <a:gd name="T30" fmla="*/ 0 w 329"/>
                <a:gd name="T31" fmla="*/ 1 h 3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9"/>
                <a:gd name="T49" fmla="*/ 0 h 314"/>
                <a:gd name="T50" fmla="*/ 329 w 329"/>
                <a:gd name="T51" fmla="*/ 314 h 3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9" h="314">
                  <a:moveTo>
                    <a:pt x="0" y="302"/>
                  </a:moveTo>
                  <a:lnTo>
                    <a:pt x="25" y="260"/>
                  </a:lnTo>
                  <a:lnTo>
                    <a:pt x="73" y="189"/>
                  </a:lnTo>
                  <a:lnTo>
                    <a:pt x="124" y="131"/>
                  </a:lnTo>
                  <a:lnTo>
                    <a:pt x="170" y="91"/>
                  </a:lnTo>
                  <a:lnTo>
                    <a:pt x="231" y="50"/>
                  </a:lnTo>
                  <a:lnTo>
                    <a:pt x="329" y="0"/>
                  </a:lnTo>
                  <a:lnTo>
                    <a:pt x="240" y="59"/>
                  </a:lnTo>
                  <a:lnTo>
                    <a:pt x="182" y="101"/>
                  </a:lnTo>
                  <a:lnTo>
                    <a:pt x="139" y="140"/>
                  </a:lnTo>
                  <a:lnTo>
                    <a:pt x="87" y="198"/>
                  </a:lnTo>
                  <a:lnTo>
                    <a:pt x="36" y="273"/>
                  </a:lnTo>
                  <a:lnTo>
                    <a:pt x="11" y="31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167"/>
            <p:cNvSpPr>
              <a:spLocks/>
            </p:cNvSpPr>
            <p:nvPr/>
          </p:nvSpPr>
          <p:spPr bwMode="auto">
            <a:xfrm>
              <a:off x="671" y="2848"/>
              <a:ext cx="93" cy="96"/>
            </a:xfrm>
            <a:custGeom>
              <a:avLst/>
              <a:gdLst>
                <a:gd name="T0" fmla="*/ 0 w 281"/>
                <a:gd name="T1" fmla="*/ 1 h 287"/>
                <a:gd name="T2" fmla="*/ 0 w 281"/>
                <a:gd name="T3" fmla="*/ 1 h 287"/>
                <a:gd name="T4" fmla="*/ 0 w 281"/>
                <a:gd name="T5" fmla="*/ 1 h 287"/>
                <a:gd name="T6" fmla="*/ 1 w 281"/>
                <a:gd name="T7" fmla="*/ 0 h 287"/>
                <a:gd name="T8" fmla="*/ 1 w 281"/>
                <a:gd name="T9" fmla="*/ 0 h 287"/>
                <a:gd name="T10" fmla="*/ 1 w 281"/>
                <a:gd name="T11" fmla="*/ 0 h 287"/>
                <a:gd name="T12" fmla="*/ 1 w 281"/>
                <a:gd name="T13" fmla="*/ 0 h 287"/>
                <a:gd name="T14" fmla="*/ 1 w 281"/>
                <a:gd name="T15" fmla="*/ 1 h 287"/>
                <a:gd name="T16" fmla="*/ 0 w 281"/>
                <a:gd name="T17" fmla="*/ 1 h 287"/>
                <a:gd name="T18" fmla="*/ 0 w 281"/>
                <a:gd name="T19" fmla="*/ 1 h 287"/>
                <a:gd name="T20" fmla="*/ 0 w 281"/>
                <a:gd name="T21" fmla="*/ 1 h 287"/>
                <a:gd name="T22" fmla="*/ 0 w 281"/>
                <a:gd name="T23" fmla="*/ 1 h 287"/>
                <a:gd name="T24" fmla="*/ 0 w 281"/>
                <a:gd name="T25" fmla="*/ 1 h 287"/>
                <a:gd name="T26" fmla="*/ 0 w 281"/>
                <a:gd name="T27" fmla="*/ 1 h 2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287"/>
                <a:gd name="T44" fmla="*/ 281 w 281"/>
                <a:gd name="T45" fmla="*/ 287 h 2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287">
                  <a:moveTo>
                    <a:pt x="0" y="280"/>
                  </a:moveTo>
                  <a:lnTo>
                    <a:pt x="37" y="213"/>
                  </a:lnTo>
                  <a:lnTo>
                    <a:pt x="72" y="167"/>
                  </a:lnTo>
                  <a:lnTo>
                    <a:pt x="126" y="112"/>
                  </a:lnTo>
                  <a:lnTo>
                    <a:pt x="186" y="65"/>
                  </a:lnTo>
                  <a:lnTo>
                    <a:pt x="281" y="0"/>
                  </a:lnTo>
                  <a:lnTo>
                    <a:pt x="196" y="73"/>
                  </a:lnTo>
                  <a:lnTo>
                    <a:pt x="131" y="127"/>
                  </a:lnTo>
                  <a:lnTo>
                    <a:pt x="86" y="176"/>
                  </a:lnTo>
                  <a:lnTo>
                    <a:pt x="52" y="219"/>
                  </a:lnTo>
                  <a:lnTo>
                    <a:pt x="10" y="287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168"/>
            <p:cNvSpPr>
              <a:spLocks/>
            </p:cNvSpPr>
            <p:nvPr/>
          </p:nvSpPr>
          <p:spPr bwMode="auto">
            <a:xfrm>
              <a:off x="610" y="2946"/>
              <a:ext cx="12" cy="37"/>
            </a:xfrm>
            <a:custGeom>
              <a:avLst/>
              <a:gdLst>
                <a:gd name="T0" fmla="*/ 0 w 38"/>
                <a:gd name="T1" fmla="*/ 0 h 111"/>
                <a:gd name="T2" fmla="*/ 0 w 38"/>
                <a:gd name="T3" fmla="*/ 0 h 111"/>
                <a:gd name="T4" fmla="*/ 0 w 38"/>
                <a:gd name="T5" fmla="*/ 0 h 111"/>
                <a:gd name="T6" fmla="*/ 0 w 38"/>
                <a:gd name="T7" fmla="*/ 0 h 111"/>
                <a:gd name="T8" fmla="*/ 0 w 38"/>
                <a:gd name="T9" fmla="*/ 0 h 111"/>
                <a:gd name="T10" fmla="*/ 0 w 38"/>
                <a:gd name="T11" fmla="*/ 0 h 111"/>
                <a:gd name="T12" fmla="*/ 0 w 38"/>
                <a:gd name="T13" fmla="*/ 0 h 111"/>
                <a:gd name="T14" fmla="*/ 0 w 38"/>
                <a:gd name="T15" fmla="*/ 0 h 111"/>
                <a:gd name="T16" fmla="*/ 0 w 38"/>
                <a:gd name="T17" fmla="*/ 0 h 111"/>
                <a:gd name="T18" fmla="*/ 0 w 38"/>
                <a:gd name="T19" fmla="*/ 0 h 111"/>
                <a:gd name="T20" fmla="*/ 0 w 38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111"/>
                <a:gd name="T35" fmla="*/ 38 w 38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111">
                  <a:moveTo>
                    <a:pt x="29" y="0"/>
                  </a:moveTo>
                  <a:lnTo>
                    <a:pt x="15" y="25"/>
                  </a:lnTo>
                  <a:lnTo>
                    <a:pt x="6" y="65"/>
                  </a:lnTo>
                  <a:lnTo>
                    <a:pt x="0" y="111"/>
                  </a:lnTo>
                  <a:lnTo>
                    <a:pt x="14" y="108"/>
                  </a:lnTo>
                  <a:lnTo>
                    <a:pt x="18" y="63"/>
                  </a:lnTo>
                  <a:lnTo>
                    <a:pt x="28" y="33"/>
                  </a:lnTo>
                  <a:lnTo>
                    <a:pt x="38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169"/>
            <p:cNvSpPr>
              <a:spLocks/>
            </p:cNvSpPr>
            <p:nvPr/>
          </p:nvSpPr>
          <p:spPr bwMode="auto">
            <a:xfrm>
              <a:off x="596" y="2804"/>
              <a:ext cx="183" cy="182"/>
            </a:xfrm>
            <a:custGeom>
              <a:avLst/>
              <a:gdLst>
                <a:gd name="T0" fmla="*/ 0 w 548"/>
                <a:gd name="T1" fmla="*/ 2 h 546"/>
                <a:gd name="T2" fmla="*/ 0 w 548"/>
                <a:gd name="T3" fmla="*/ 2 h 546"/>
                <a:gd name="T4" fmla="*/ 0 w 548"/>
                <a:gd name="T5" fmla="*/ 2 h 546"/>
                <a:gd name="T6" fmla="*/ 0 w 548"/>
                <a:gd name="T7" fmla="*/ 1 h 546"/>
                <a:gd name="T8" fmla="*/ 0 w 548"/>
                <a:gd name="T9" fmla="*/ 1 h 546"/>
                <a:gd name="T10" fmla="*/ 1 w 548"/>
                <a:gd name="T11" fmla="*/ 1 h 546"/>
                <a:gd name="T12" fmla="*/ 1 w 548"/>
                <a:gd name="T13" fmla="*/ 0 h 546"/>
                <a:gd name="T14" fmla="*/ 1 w 548"/>
                <a:gd name="T15" fmla="*/ 0 h 546"/>
                <a:gd name="T16" fmla="*/ 2 w 548"/>
                <a:gd name="T17" fmla="*/ 0 h 546"/>
                <a:gd name="T18" fmla="*/ 2 w 548"/>
                <a:gd name="T19" fmla="*/ 0 h 546"/>
                <a:gd name="T20" fmla="*/ 2 w 548"/>
                <a:gd name="T21" fmla="*/ 0 h 546"/>
                <a:gd name="T22" fmla="*/ 2 w 548"/>
                <a:gd name="T23" fmla="*/ 0 h 546"/>
                <a:gd name="T24" fmla="*/ 2 w 548"/>
                <a:gd name="T25" fmla="*/ 0 h 546"/>
                <a:gd name="T26" fmla="*/ 1 w 548"/>
                <a:gd name="T27" fmla="*/ 0 h 546"/>
                <a:gd name="T28" fmla="*/ 1 w 548"/>
                <a:gd name="T29" fmla="*/ 0 h 546"/>
                <a:gd name="T30" fmla="*/ 1 w 548"/>
                <a:gd name="T31" fmla="*/ 1 h 546"/>
                <a:gd name="T32" fmla="*/ 0 w 548"/>
                <a:gd name="T33" fmla="*/ 1 h 546"/>
                <a:gd name="T34" fmla="*/ 0 w 548"/>
                <a:gd name="T35" fmla="*/ 1 h 546"/>
                <a:gd name="T36" fmla="*/ 0 w 548"/>
                <a:gd name="T37" fmla="*/ 2 h 546"/>
                <a:gd name="T38" fmla="*/ 0 w 548"/>
                <a:gd name="T39" fmla="*/ 2 h 546"/>
                <a:gd name="T40" fmla="*/ 0 w 548"/>
                <a:gd name="T41" fmla="*/ 2 h 546"/>
                <a:gd name="T42" fmla="*/ 0 w 548"/>
                <a:gd name="T43" fmla="*/ 2 h 546"/>
                <a:gd name="T44" fmla="*/ 0 w 548"/>
                <a:gd name="T45" fmla="*/ 2 h 546"/>
                <a:gd name="T46" fmla="*/ 0 w 548"/>
                <a:gd name="T47" fmla="*/ 2 h 5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8"/>
                <a:gd name="T73" fmla="*/ 0 h 546"/>
                <a:gd name="T74" fmla="*/ 548 w 548"/>
                <a:gd name="T75" fmla="*/ 546 h 5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8" h="546">
                  <a:moveTo>
                    <a:pt x="0" y="546"/>
                  </a:moveTo>
                  <a:lnTo>
                    <a:pt x="9" y="489"/>
                  </a:lnTo>
                  <a:lnTo>
                    <a:pt x="29" y="384"/>
                  </a:lnTo>
                  <a:lnTo>
                    <a:pt x="61" y="285"/>
                  </a:lnTo>
                  <a:lnTo>
                    <a:pt x="93" y="222"/>
                  </a:lnTo>
                  <a:lnTo>
                    <a:pt x="143" y="157"/>
                  </a:lnTo>
                  <a:lnTo>
                    <a:pt x="208" y="102"/>
                  </a:lnTo>
                  <a:lnTo>
                    <a:pt x="295" y="49"/>
                  </a:lnTo>
                  <a:lnTo>
                    <a:pt x="375" y="18"/>
                  </a:lnTo>
                  <a:lnTo>
                    <a:pt x="467" y="0"/>
                  </a:lnTo>
                  <a:lnTo>
                    <a:pt x="548" y="2"/>
                  </a:lnTo>
                  <a:lnTo>
                    <a:pt x="476" y="11"/>
                  </a:lnTo>
                  <a:lnTo>
                    <a:pt x="388" y="33"/>
                  </a:lnTo>
                  <a:lnTo>
                    <a:pt x="305" y="63"/>
                  </a:lnTo>
                  <a:lnTo>
                    <a:pt x="221" y="115"/>
                  </a:lnTo>
                  <a:lnTo>
                    <a:pt x="159" y="174"/>
                  </a:lnTo>
                  <a:lnTo>
                    <a:pt x="112" y="238"/>
                  </a:lnTo>
                  <a:lnTo>
                    <a:pt x="80" y="300"/>
                  </a:lnTo>
                  <a:lnTo>
                    <a:pt x="50" y="389"/>
                  </a:lnTo>
                  <a:lnTo>
                    <a:pt x="24" y="497"/>
                  </a:lnTo>
                  <a:lnTo>
                    <a:pt x="17" y="537"/>
                  </a:lnTo>
                  <a:lnTo>
                    <a:pt x="0" y="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170"/>
            <p:cNvSpPr>
              <a:spLocks/>
            </p:cNvSpPr>
            <p:nvPr/>
          </p:nvSpPr>
          <p:spPr bwMode="auto">
            <a:xfrm>
              <a:off x="796" y="2787"/>
              <a:ext cx="186" cy="94"/>
            </a:xfrm>
            <a:custGeom>
              <a:avLst/>
              <a:gdLst>
                <a:gd name="T0" fmla="*/ 0 w 557"/>
                <a:gd name="T1" fmla="*/ 0 h 282"/>
                <a:gd name="T2" fmla="*/ 0 w 557"/>
                <a:gd name="T3" fmla="*/ 0 h 282"/>
                <a:gd name="T4" fmla="*/ 0 w 557"/>
                <a:gd name="T5" fmla="*/ 0 h 282"/>
                <a:gd name="T6" fmla="*/ 1 w 557"/>
                <a:gd name="T7" fmla="*/ 0 h 282"/>
                <a:gd name="T8" fmla="*/ 1 w 557"/>
                <a:gd name="T9" fmla="*/ 0 h 282"/>
                <a:gd name="T10" fmla="*/ 1 w 557"/>
                <a:gd name="T11" fmla="*/ 0 h 282"/>
                <a:gd name="T12" fmla="*/ 1 w 557"/>
                <a:gd name="T13" fmla="*/ 0 h 282"/>
                <a:gd name="T14" fmla="*/ 2 w 557"/>
                <a:gd name="T15" fmla="*/ 0 h 282"/>
                <a:gd name="T16" fmla="*/ 2 w 557"/>
                <a:gd name="T17" fmla="*/ 1 h 282"/>
                <a:gd name="T18" fmla="*/ 2 w 557"/>
                <a:gd name="T19" fmla="*/ 1 h 282"/>
                <a:gd name="T20" fmla="*/ 2 w 557"/>
                <a:gd name="T21" fmla="*/ 1 h 282"/>
                <a:gd name="T22" fmla="*/ 2 w 557"/>
                <a:gd name="T23" fmla="*/ 1 h 282"/>
                <a:gd name="T24" fmla="*/ 2 w 557"/>
                <a:gd name="T25" fmla="*/ 1 h 282"/>
                <a:gd name="T26" fmla="*/ 2 w 557"/>
                <a:gd name="T27" fmla="*/ 1 h 282"/>
                <a:gd name="T28" fmla="*/ 1 w 557"/>
                <a:gd name="T29" fmla="*/ 1 h 282"/>
                <a:gd name="T30" fmla="*/ 2 w 557"/>
                <a:gd name="T31" fmla="*/ 1 h 282"/>
                <a:gd name="T32" fmla="*/ 2 w 557"/>
                <a:gd name="T33" fmla="*/ 1 h 282"/>
                <a:gd name="T34" fmla="*/ 2 w 557"/>
                <a:gd name="T35" fmla="*/ 1 h 282"/>
                <a:gd name="T36" fmla="*/ 2 w 557"/>
                <a:gd name="T37" fmla="*/ 1 h 282"/>
                <a:gd name="T38" fmla="*/ 2 w 557"/>
                <a:gd name="T39" fmla="*/ 1 h 282"/>
                <a:gd name="T40" fmla="*/ 2 w 557"/>
                <a:gd name="T41" fmla="*/ 1 h 282"/>
                <a:gd name="T42" fmla="*/ 2 w 557"/>
                <a:gd name="T43" fmla="*/ 1 h 282"/>
                <a:gd name="T44" fmla="*/ 2 w 557"/>
                <a:gd name="T45" fmla="*/ 1 h 282"/>
                <a:gd name="T46" fmla="*/ 1 w 557"/>
                <a:gd name="T47" fmla="*/ 1 h 282"/>
                <a:gd name="T48" fmla="*/ 1 w 557"/>
                <a:gd name="T49" fmla="*/ 1 h 282"/>
                <a:gd name="T50" fmla="*/ 1 w 557"/>
                <a:gd name="T51" fmla="*/ 1 h 282"/>
                <a:gd name="T52" fmla="*/ 1 w 557"/>
                <a:gd name="T53" fmla="*/ 1 h 282"/>
                <a:gd name="T54" fmla="*/ 0 w 557"/>
                <a:gd name="T55" fmla="*/ 1 h 282"/>
                <a:gd name="T56" fmla="*/ 0 w 557"/>
                <a:gd name="T57" fmla="*/ 1 h 282"/>
                <a:gd name="T58" fmla="*/ 0 w 557"/>
                <a:gd name="T59" fmla="*/ 0 h 282"/>
                <a:gd name="T60" fmla="*/ 0 w 557"/>
                <a:gd name="T61" fmla="*/ 0 h 282"/>
                <a:gd name="T62" fmla="*/ 0 w 557"/>
                <a:gd name="T63" fmla="*/ 1 h 282"/>
                <a:gd name="T64" fmla="*/ 1 w 557"/>
                <a:gd name="T65" fmla="*/ 1 h 282"/>
                <a:gd name="T66" fmla="*/ 1 w 557"/>
                <a:gd name="T67" fmla="*/ 1 h 282"/>
                <a:gd name="T68" fmla="*/ 1 w 557"/>
                <a:gd name="T69" fmla="*/ 1 h 282"/>
                <a:gd name="T70" fmla="*/ 1 w 557"/>
                <a:gd name="T71" fmla="*/ 1 h 282"/>
                <a:gd name="T72" fmla="*/ 1 w 557"/>
                <a:gd name="T73" fmla="*/ 1 h 282"/>
                <a:gd name="T74" fmla="*/ 2 w 557"/>
                <a:gd name="T75" fmla="*/ 1 h 282"/>
                <a:gd name="T76" fmla="*/ 1 w 557"/>
                <a:gd name="T77" fmla="*/ 1 h 282"/>
                <a:gd name="T78" fmla="*/ 1 w 557"/>
                <a:gd name="T79" fmla="*/ 0 h 282"/>
                <a:gd name="T80" fmla="*/ 1 w 557"/>
                <a:gd name="T81" fmla="*/ 0 h 282"/>
                <a:gd name="T82" fmla="*/ 1 w 557"/>
                <a:gd name="T83" fmla="*/ 0 h 282"/>
                <a:gd name="T84" fmla="*/ 2 w 557"/>
                <a:gd name="T85" fmla="*/ 0 h 282"/>
                <a:gd name="T86" fmla="*/ 1 w 557"/>
                <a:gd name="T87" fmla="*/ 0 h 282"/>
                <a:gd name="T88" fmla="*/ 1 w 557"/>
                <a:gd name="T89" fmla="*/ 0 h 282"/>
                <a:gd name="T90" fmla="*/ 1 w 557"/>
                <a:gd name="T91" fmla="*/ 0 h 282"/>
                <a:gd name="T92" fmla="*/ 2 w 557"/>
                <a:gd name="T93" fmla="*/ 0 h 282"/>
                <a:gd name="T94" fmla="*/ 1 w 557"/>
                <a:gd name="T95" fmla="*/ 0 h 282"/>
                <a:gd name="T96" fmla="*/ 1 w 557"/>
                <a:gd name="T97" fmla="*/ 0 h 282"/>
                <a:gd name="T98" fmla="*/ 1 w 557"/>
                <a:gd name="T99" fmla="*/ 0 h 282"/>
                <a:gd name="T100" fmla="*/ 2 w 557"/>
                <a:gd name="T101" fmla="*/ 0 h 282"/>
                <a:gd name="T102" fmla="*/ 1 w 557"/>
                <a:gd name="T103" fmla="*/ 0 h 282"/>
                <a:gd name="T104" fmla="*/ 1 w 557"/>
                <a:gd name="T105" fmla="*/ 0 h 282"/>
                <a:gd name="T106" fmla="*/ 1 w 557"/>
                <a:gd name="T107" fmla="*/ 0 h 282"/>
                <a:gd name="T108" fmla="*/ 1 w 557"/>
                <a:gd name="T109" fmla="*/ 0 h 282"/>
                <a:gd name="T110" fmla="*/ 0 w 557"/>
                <a:gd name="T111" fmla="*/ 0 h 282"/>
                <a:gd name="T112" fmla="*/ 0 w 557"/>
                <a:gd name="T113" fmla="*/ 0 h 282"/>
                <a:gd name="T114" fmla="*/ 0 w 557"/>
                <a:gd name="T115" fmla="*/ 0 h 282"/>
                <a:gd name="T116" fmla="*/ 0 w 557"/>
                <a:gd name="T117" fmla="*/ 0 h 282"/>
                <a:gd name="T118" fmla="*/ 0 w 557"/>
                <a:gd name="T119" fmla="*/ 0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282"/>
                <a:gd name="T182" fmla="*/ 557 w 557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282">
                  <a:moveTo>
                    <a:pt x="0" y="50"/>
                  </a:moveTo>
                  <a:lnTo>
                    <a:pt x="42" y="27"/>
                  </a:lnTo>
                  <a:lnTo>
                    <a:pt x="99" y="9"/>
                  </a:lnTo>
                  <a:lnTo>
                    <a:pt x="170" y="0"/>
                  </a:lnTo>
                  <a:lnTo>
                    <a:pt x="238" y="0"/>
                  </a:lnTo>
                  <a:lnTo>
                    <a:pt x="288" y="6"/>
                  </a:lnTo>
                  <a:lnTo>
                    <a:pt x="356" y="27"/>
                  </a:lnTo>
                  <a:lnTo>
                    <a:pt x="430" y="78"/>
                  </a:lnTo>
                  <a:lnTo>
                    <a:pt x="502" y="153"/>
                  </a:lnTo>
                  <a:lnTo>
                    <a:pt x="557" y="277"/>
                  </a:lnTo>
                  <a:lnTo>
                    <a:pt x="507" y="282"/>
                  </a:lnTo>
                  <a:lnTo>
                    <a:pt x="500" y="251"/>
                  </a:lnTo>
                  <a:lnTo>
                    <a:pt x="458" y="198"/>
                  </a:lnTo>
                  <a:lnTo>
                    <a:pt x="415" y="170"/>
                  </a:lnTo>
                  <a:lnTo>
                    <a:pt x="342" y="153"/>
                  </a:lnTo>
                  <a:lnTo>
                    <a:pt x="412" y="188"/>
                  </a:lnTo>
                  <a:lnTo>
                    <a:pt x="448" y="216"/>
                  </a:lnTo>
                  <a:lnTo>
                    <a:pt x="477" y="249"/>
                  </a:lnTo>
                  <a:lnTo>
                    <a:pt x="479" y="259"/>
                  </a:lnTo>
                  <a:lnTo>
                    <a:pt x="471" y="264"/>
                  </a:lnTo>
                  <a:lnTo>
                    <a:pt x="465" y="253"/>
                  </a:lnTo>
                  <a:lnTo>
                    <a:pt x="430" y="221"/>
                  </a:lnTo>
                  <a:lnTo>
                    <a:pt x="397" y="192"/>
                  </a:lnTo>
                  <a:lnTo>
                    <a:pt x="332" y="165"/>
                  </a:lnTo>
                  <a:lnTo>
                    <a:pt x="282" y="155"/>
                  </a:lnTo>
                  <a:lnTo>
                    <a:pt x="193" y="155"/>
                  </a:lnTo>
                  <a:lnTo>
                    <a:pt x="141" y="154"/>
                  </a:lnTo>
                  <a:lnTo>
                    <a:pt x="110" y="152"/>
                  </a:lnTo>
                  <a:lnTo>
                    <a:pt x="66" y="134"/>
                  </a:lnTo>
                  <a:lnTo>
                    <a:pt x="38" y="108"/>
                  </a:lnTo>
                  <a:lnTo>
                    <a:pt x="70" y="120"/>
                  </a:lnTo>
                  <a:lnTo>
                    <a:pt x="100" y="133"/>
                  </a:lnTo>
                  <a:lnTo>
                    <a:pt x="154" y="139"/>
                  </a:lnTo>
                  <a:lnTo>
                    <a:pt x="140" y="126"/>
                  </a:lnTo>
                  <a:lnTo>
                    <a:pt x="192" y="126"/>
                  </a:lnTo>
                  <a:lnTo>
                    <a:pt x="248" y="125"/>
                  </a:lnTo>
                  <a:lnTo>
                    <a:pt x="307" y="129"/>
                  </a:lnTo>
                  <a:lnTo>
                    <a:pt x="409" y="148"/>
                  </a:lnTo>
                  <a:lnTo>
                    <a:pt x="353" y="126"/>
                  </a:lnTo>
                  <a:lnTo>
                    <a:pt x="288" y="109"/>
                  </a:lnTo>
                  <a:lnTo>
                    <a:pt x="193" y="91"/>
                  </a:lnTo>
                  <a:lnTo>
                    <a:pt x="298" y="101"/>
                  </a:lnTo>
                  <a:lnTo>
                    <a:pt x="367" y="105"/>
                  </a:lnTo>
                  <a:lnTo>
                    <a:pt x="300" y="88"/>
                  </a:lnTo>
                  <a:lnTo>
                    <a:pt x="164" y="71"/>
                  </a:lnTo>
                  <a:lnTo>
                    <a:pt x="296" y="73"/>
                  </a:lnTo>
                  <a:lnTo>
                    <a:pt x="374" y="80"/>
                  </a:lnTo>
                  <a:lnTo>
                    <a:pt x="282" y="50"/>
                  </a:lnTo>
                  <a:lnTo>
                    <a:pt x="188" y="31"/>
                  </a:lnTo>
                  <a:lnTo>
                    <a:pt x="281" y="40"/>
                  </a:lnTo>
                  <a:lnTo>
                    <a:pt x="372" y="60"/>
                  </a:lnTo>
                  <a:lnTo>
                    <a:pt x="347" y="39"/>
                  </a:lnTo>
                  <a:lnTo>
                    <a:pt x="283" y="21"/>
                  </a:lnTo>
                  <a:lnTo>
                    <a:pt x="238" y="15"/>
                  </a:lnTo>
                  <a:lnTo>
                    <a:pt x="164" y="17"/>
                  </a:lnTo>
                  <a:lnTo>
                    <a:pt x="106" y="21"/>
                  </a:lnTo>
                  <a:lnTo>
                    <a:pt x="60" y="3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171"/>
            <p:cNvSpPr>
              <a:spLocks/>
            </p:cNvSpPr>
            <p:nvPr/>
          </p:nvSpPr>
          <p:spPr bwMode="auto">
            <a:xfrm>
              <a:off x="991" y="2965"/>
              <a:ext cx="63" cy="178"/>
            </a:xfrm>
            <a:custGeom>
              <a:avLst/>
              <a:gdLst>
                <a:gd name="T0" fmla="*/ 0 w 189"/>
                <a:gd name="T1" fmla="*/ 0 h 532"/>
                <a:gd name="T2" fmla="*/ 0 w 189"/>
                <a:gd name="T3" fmla="*/ 0 h 532"/>
                <a:gd name="T4" fmla="*/ 0 w 189"/>
                <a:gd name="T5" fmla="*/ 0 h 532"/>
                <a:gd name="T6" fmla="*/ 0 w 189"/>
                <a:gd name="T7" fmla="*/ 0 h 532"/>
                <a:gd name="T8" fmla="*/ 0 w 189"/>
                <a:gd name="T9" fmla="*/ 1 h 532"/>
                <a:gd name="T10" fmla="*/ 0 w 189"/>
                <a:gd name="T11" fmla="*/ 1 h 532"/>
                <a:gd name="T12" fmla="*/ 0 w 189"/>
                <a:gd name="T13" fmla="*/ 1 h 532"/>
                <a:gd name="T14" fmla="*/ 0 w 189"/>
                <a:gd name="T15" fmla="*/ 1 h 532"/>
                <a:gd name="T16" fmla="*/ 0 w 189"/>
                <a:gd name="T17" fmla="*/ 1 h 532"/>
                <a:gd name="T18" fmla="*/ 0 w 189"/>
                <a:gd name="T19" fmla="*/ 2 h 532"/>
                <a:gd name="T20" fmla="*/ 0 w 189"/>
                <a:gd name="T21" fmla="*/ 2 h 532"/>
                <a:gd name="T22" fmla="*/ 0 w 189"/>
                <a:gd name="T23" fmla="*/ 2 h 532"/>
                <a:gd name="T24" fmla="*/ 0 w 189"/>
                <a:gd name="T25" fmla="*/ 2 h 532"/>
                <a:gd name="T26" fmla="*/ 0 w 189"/>
                <a:gd name="T27" fmla="*/ 2 h 532"/>
                <a:gd name="T28" fmla="*/ 0 w 189"/>
                <a:gd name="T29" fmla="*/ 2 h 532"/>
                <a:gd name="T30" fmla="*/ 0 w 189"/>
                <a:gd name="T31" fmla="*/ 1 h 532"/>
                <a:gd name="T32" fmla="*/ 0 w 189"/>
                <a:gd name="T33" fmla="*/ 1 h 532"/>
                <a:gd name="T34" fmla="*/ 0 w 189"/>
                <a:gd name="T35" fmla="*/ 1 h 532"/>
                <a:gd name="T36" fmla="*/ 0 w 189"/>
                <a:gd name="T37" fmla="*/ 1 h 532"/>
                <a:gd name="T38" fmla="*/ 0 w 189"/>
                <a:gd name="T39" fmla="*/ 1 h 532"/>
                <a:gd name="T40" fmla="*/ 0 w 189"/>
                <a:gd name="T41" fmla="*/ 1 h 532"/>
                <a:gd name="T42" fmla="*/ 0 w 189"/>
                <a:gd name="T43" fmla="*/ 2 h 532"/>
                <a:gd name="T44" fmla="*/ 1 w 189"/>
                <a:gd name="T45" fmla="*/ 2 h 532"/>
                <a:gd name="T46" fmla="*/ 1 w 189"/>
                <a:gd name="T47" fmla="*/ 2 h 532"/>
                <a:gd name="T48" fmla="*/ 1 w 189"/>
                <a:gd name="T49" fmla="*/ 2 h 532"/>
                <a:gd name="T50" fmla="*/ 1 w 189"/>
                <a:gd name="T51" fmla="*/ 2 h 532"/>
                <a:gd name="T52" fmla="*/ 1 w 189"/>
                <a:gd name="T53" fmla="*/ 2 h 532"/>
                <a:gd name="T54" fmla="*/ 1 w 189"/>
                <a:gd name="T55" fmla="*/ 2 h 532"/>
                <a:gd name="T56" fmla="*/ 1 w 189"/>
                <a:gd name="T57" fmla="*/ 2 h 532"/>
                <a:gd name="T58" fmla="*/ 1 w 189"/>
                <a:gd name="T59" fmla="*/ 1 h 532"/>
                <a:gd name="T60" fmla="*/ 0 w 189"/>
                <a:gd name="T61" fmla="*/ 1 h 532"/>
                <a:gd name="T62" fmla="*/ 0 w 189"/>
                <a:gd name="T63" fmla="*/ 0 h 532"/>
                <a:gd name="T64" fmla="*/ 0 w 189"/>
                <a:gd name="T65" fmla="*/ 0 h 532"/>
                <a:gd name="T66" fmla="*/ 0 w 189"/>
                <a:gd name="T67" fmla="*/ 0 h 532"/>
                <a:gd name="T68" fmla="*/ 0 w 189"/>
                <a:gd name="T69" fmla="*/ 0 h 5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9"/>
                <a:gd name="T106" fmla="*/ 0 h 532"/>
                <a:gd name="T107" fmla="*/ 189 w 189"/>
                <a:gd name="T108" fmla="*/ 532 h 5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9" h="532">
                  <a:moveTo>
                    <a:pt x="0" y="59"/>
                  </a:moveTo>
                  <a:lnTo>
                    <a:pt x="38" y="82"/>
                  </a:lnTo>
                  <a:lnTo>
                    <a:pt x="47" y="111"/>
                  </a:lnTo>
                  <a:lnTo>
                    <a:pt x="13" y="98"/>
                  </a:lnTo>
                  <a:lnTo>
                    <a:pt x="32" y="171"/>
                  </a:lnTo>
                  <a:lnTo>
                    <a:pt x="33" y="232"/>
                  </a:lnTo>
                  <a:lnTo>
                    <a:pt x="28" y="279"/>
                  </a:lnTo>
                  <a:lnTo>
                    <a:pt x="13" y="338"/>
                  </a:lnTo>
                  <a:lnTo>
                    <a:pt x="4" y="358"/>
                  </a:lnTo>
                  <a:lnTo>
                    <a:pt x="7" y="391"/>
                  </a:lnTo>
                  <a:lnTo>
                    <a:pt x="18" y="429"/>
                  </a:lnTo>
                  <a:lnTo>
                    <a:pt x="41" y="470"/>
                  </a:lnTo>
                  <a:lnTo>
                    <a:pt x="43" y="508"/>
                  </a:lnTo>
                  <a:lnTo>
                    <a:pt x="106" y="512"/>
                  </a:lnTo>
                  <a:lnTo>
                    <a:pt x="107" y="430"/>
                  </a:lnTo>
                  <a:lnTo>
                    <a:pt x="86" y="350"/>
                  </a:lnTo>
                  <a:lnTo>
                    <a:pt x="69" y="301"/>
                  </a:lnTo>
                  <a:lnTo>
                    <a:pt x="59" y="255"/>
                  </a:lnTo>
                  <a:lnTo>
                    <a:pt x="69" y="193"/>
                  </a:lnTo>
                  <a:lnTo>
                    <a:pt x="76" y="259"/>
                  </a:lnTo>
                  <a:lnTo>
                    <a:pt x="95" y="307"/>
                  </a:lnTo>
                  <a:lnTo>
                    <a:pt x="112" y="375"/>
                  </a:lnTo>
                  <a:lnTo>
                    <a:pt x="126" y="424"/>
                  </a:lnTo>
                  <a:lnTo>
                    <a:pt x="133" y="489"/>
                  </a:lnTo>
                  <a:lnTo>
                    <a:pt x="130" y="519"/>
                  </a:lnTo>
                  <a:lnTo>
                    <a:pt x="189" y="532"/>
                  </a:lnTo>
                  <a:lnTo>
                    <a:pt x="181" y="482"/>
                  </a:lnTo>
                  <a:lnTo>
                    <a:pt x="176" y="438"/>
                  </a:lnTo>
                  <a:lnTo>
                    <a:pt x="162" y="388"/>
                  </a:lnTo>
                  <a:lnTo>
                    <a:pt x="130" y="299"/>
                  </a:lnTo>
                  <a:lnTo>
                    <a:pt x="80" y="123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172"/>
            <p:cNvSpPr>
              <a:spLocks/>
            </p:cNvSpPr>
            <p:nvPr/>
          </p:nvSpPr>
          <p:spPr bwMode="auto">
            <a:xfrm>
              <a:off x="1009" y="2950"/>
              <a:ext cx="65" cy="212"/>
            </a:xfrm>
            <a:custGeom>
              <a:avLst/>
              <a:gdLst>
                <a:gd name="T0" fmla="*/ 0 w 195"/>
                <a:gd name="T1" fmla="*/ 0 h 635"/>
                <a:gd name="T2" fmla="*/ 0 w 195"/>
                <a:gd name="T3" fmla="*/ 1 h 635"/>
                <a:gd name="T4" fmla="*/ 0 w 195"/>
                <a:gd name="T5" fmla="*/ 1 h 635"/>
                <a:gd name="T6" fmla="*/ 1 w 195"/>
                <a:gd name="T7" fmla="*/ 2 h 635"/>
                <a:gd name="T8" fmla="*/ 1 w 195"/>
                <a:gd name="T9" fmla="*/ 2 h 635"/>
                <a:gd name="T10" fmla="*/ 1 w 195"/>
                <a:gd name="T11" fmla="*/ 2 h 635"/>
                <a:gd name="T12" fmla="*/ 1 w 195"/>
                <a:gd name="T13" fmla="*/ 3 h 635"/>
                <a:gd name="T14" fmla="*/ 1 w 195"/>
                <a:gd name="T15" fmla="*/ 3 h 635"/>
                <a:gd name="T16" fmla="*/ 1 w 195"/>
                <a:gd name="T17" fmla="*/ 2 h 635"/>
                <a:gd name="T18" fmla="*/ 1 w 195"/>
                <a:gd name="T19" fmla="*/ 2 h 635"/>
                <a:gd name="T20" fmla="*/ 1 w 195"/>
                <a:gd name="T21" fmla="*/ 2 h 635"/>
                <a:gd name="T22" fmla="*/ 0 w 195"/>
                <a:gd name="T23" fmla="*/ 1 h 635"/>
                <a:gd name="T24" fmla="*/ 0 w 195"/>
                <a:gd name="T25" fmla="*/ 1 h 635"/>
                <a:gd name="T26" fmla="*/ 0 w 195"/>
                <a:gd name="T27" fmla="*/ 1 h 635"/>
                <a:gd name="T28" fmla="*/ 0 w 195"/>
                <a:gd name="T29" fmla="*/ 0 h 635"/>
                <a:gd name="T30" fmla="*/ 1 w 195"/>
                <a:gd name="T31" fmla="*/ 1 h 635"/>
                <a:gd name="T32" fmla="*/ 1 w 195"/>
                <a:gd name="T33" fmla="*/ 1 h 635"/>
                <a:gd name="T34" fmla="*/ 1 w 195"/>
                <a:gd name="T35" fmla="*/ 1 h 635"/>
                <a:gd name="T36" fmla="*/ 1 w 195"/>
                <a:gd name="T37" fmla="*/ 0 h 635"/>
                <a:gd name="T38" fmla="*/ 0 w 195"/>
                <a:gd name="T39" fmla="*/ 0 h 635"/>
                <a:gd name="T40" fmla="*/ 0 w 195"/>
                <a:gd name="T41" fmla="*/ 0 h 635"/>
                <a:gd name="T42" fmla="*/ 0 w 195"/>
                <a:gd name="T43" fmla="*/ 0 h 635"/>
                <a:gd name="T44" fmla="*/ 0 w 195"/>
                <a:gd name="T45" fmla="*/ 0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95"/>
                <a:gd name="T70" fmla="*/ 0 h 635"/>
                <a:gd name="T71" fmla="*/ 195 w 195"/>
                <a:gd name="T72" fmla="*/ 635 h 6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95" h="635">
                  <a:moveTo>
                    <a:pt x="0" y="45"/>
                  </a:moveTo>
                  <a:lnTo>
                    <a:pt x="59" y="211"/>
                  </a:lnTo>
                  <a:lnTo>
                    <a:pt x="103" y="355"/>
                  </a:lnTo>
                  <a:lnTo>
                    <a:pt x="125" y="410"/>
                  </a:lnTo>
                  <a:lnTo>
                    <a:pt x="155" y="478"/>
                  </a:lnTo>
                  <a:lnTo>
                    <a:pt x="159" y="552"/>
                  </a:lnTo>
                  <a:lnTo>
                    <a:pt x="158" y="617"/>
                  </a:lnTo>
                  <a:lnTo>
                    <a:pt x="195" y="635"/>
                  </a:lnTo>
                  <a:lnTo>
                    <a:pt x="189" y="502"/>
                  </a:lnTo>
                  <a:lnTo>
                    <a:pt x="174" y="464"/>
                  </a:lnTo>
                  <a:lnTo>
                    <a:pt x="144" y="403"/>
                  </a:lnTo>
                  <a:lnTo>
                    <a:pt x="121" y="355"/>
                  </a:lnTo>
                  <a:lnTo>
                    <a:pt x="90" y="225"/>
                  </a:lnTo>
                  <a:lnTo>
                    <a:pt x="98" y="211"/>
                  </a:lnTo>
                  <a:lnTo>
                    <a:pt x="77" y="73"/>
                  </a:lnTo>
                  <a:lnTo>
                    <a:pt x="131" y="204"/>
                  </a:lnTo>
                  <a:lnTo>
                    <a:pt x="131" y="138"/>
                  </a:lnTo>
                  <a:lnTo>
                    <a:pt x="159" y="133"/>
                  </a:lnTo>
                  <a:lnTo>
                    <a:pt x="142" y="73"/>
                  </a:lnTo>
                  <a:lnTo>
                    <a:pt x="101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173"/>
            <p:cNvSpPr>
              <a:spLocks/>
            </p:cNvSpPr>
            <p:nvPr/>
          </p:nvSpPr>
          <p:spPr bwMode="auto">
            <a:xfrm>
              <a:off x="1057" y="2995"/>
              <a:ext cx="103" cy="146"/>
            </a:xfrm>
            <a:custGeom>
              <a:avLst/>
              <a:gdLst>
                <a:gd name="T0" fmla="*/ 0 w 308"/>
                <a:gd name="T1" fmla="*/ 0 h 440"/>
                <a:gd name="T2" fmla="*/ 0 w 308"/>
                <a:gd name="T3" fmla="*/ 0 h 440"/>
                <a:gd name="T4" fmla="*/ 0 w 308"/>
                <a:gd name="T5" fmla="*/ 1 h 440"/>
                <a:gd name="T6" fmla="*/ 0 w 308"/>
                <a:gd name="T7" fmla="*/ 1 h 440"/>
                <a:gd name="T8" fmla="*/ 0 w 308"/>
                <a:gd name="T9" fmla="*/ 1 h 440"/>
                <a:gd name="T10" fmla="*/ 1 w 308"/>
                <a:gd name="T11" fmla="*/ 1 h 440"/>
                <a:gd name="T12" fmla="*/ 1 w 308"/>
                <a:gd name="T13" fmla="*/ 1 h 440"/>
                <a:gd name="T14" fmla="*/ 1 w 308"/>
                <a:gd name="T15" fmla="*/ 1 h 440"/>
                <a:gd name="T16" fmla="*/ 1 w 308"/>
                <a:gd name="T17" fmla="*/ 2 h 440"/>
                <a:gd name="T18" fmla="*/ 1 w 308"/>
                <a:gd name="T19" fmla="*/ 1 h 440"/>
                <a:gd name="T20" fmla="*/ 1 w 308"/>
                <a:gd name="T21" fmla="*/ 1 h 440"/>
                <a:gd name="T22" fmla="*/ 1 w 308"/>
                <a:gd name="T23" fmla="*/ 1 h 440"/>
                <a:gd name="T24" fmla="*/ 0 w 308"/>
                <a:gd name="T25" fmla="*/ 1 h 440"/>
                <a:gd name="T26" fmla="*/ 0 w 308"/>
                <a:gd name="T27" fmla="*/ 1 h 440"/>
                <a:gd name="T28" fmla="*/ 0 w 308"/>
                <a:gd name="T29" fmla="*/ 1 h 440"/>
                <a:gd name="T30" fmla="*/ 1 w 308"/>
                <a:gd name="T31" fmla="*/ 1 h 440"/>
                <a:gd name="T32" fmla="*/ 1 w 308"/>
                <a:gd name="T33" fmla="*/ 1 h 440"/>
                <a:gd name="T34" fmla="*/ 1 w 308"/>
                <a:gd name="T35" fmla="*/ 1 h 440"/>
                <a:gd name="T36" fmla="*/ 1 w 308"/>
                <a:gd name="T37" fmla="*/ 2 h 440"/>
                <a:gd name="T38" fmla="*/ 1 w 308"/>
                <a:gd name="T39" fmla="*/ 2 h 440"/>
                <a:gd name="T40" fmla="*/ 1 w 308"/>
                <a:gd name="T41" fmla="*/ 1 h 440"/>
                <a:gd name="T42" fmla="*/ 1 w 308"/>
                <a:gd name="T43" fmla="*/ 1 h 440"/>
                <a:gd name="T44" fmla="*/ 1 w 308"/>
                <a:gd name="T45" fmla="*/ 1 h 440"/>
                <a:gd name="T46" fmla="*/ 0 w 308"/>
                <a:gd name="T47" fmla="*/ 1 h 440"/>
                <a:gd name="T48" fmla="*/ 0 w 308"/>
                <a:gd name="T49" fmla="*/ 0 h 440"/>
                <a:gd name="T50" fmla="*/ 0 w 308"/>
                <a:gd name="T51" fmla="*/ 0 h 440"/>
                <a:gd name="T52" fmla="*/ 0 w 308"/>
                <a:gd name="T53" fmla="*/ 0 h 440"/>
                <a:gd name="T54" fmla="*/ 0 w 308"/>
                <a:gd name="T55" fmla="*/ 0 h 440"/>
                <a:gd name="T56" fmla="*/ 0 w 308"/>
                <a:gd name="T57" fmla="*/ 0 h 440"/>
                <a:gd name="T58" fmla="*/ 0 w 308"/>
                <a:gd name="T59" fmla="*/ 0 h 4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8"/>
                <a:gd name="T91" fmla="*/ 0 h 440"/>
                <a:gd name="T92" fmla="*/ 308 w 308"/>
                <a:gd name="T93" fmla="*/ 440 h 4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8" h="440">
                  <a:moveTo>
                    <a:pt x="0" y="2"/>
                  </a:moveTo>
                  <a:lnTo>
                    <a:pt x="21" y="89"/>
                  </a:lnTo>
                  <a:lnTo>
                    <a:pt x="48" y="172"/>
                  </a:lnTo>
                  <a:lnTo>
                    <a:pt x="77" y="227"/>
                  </a:lnTo>
                  <a:lnTo>
                    <a:pt x="108" y="268"/>
                  </a:lnTo>
                  <a:lnTo>
                    <a:pt x="128" y="288"/>
                  </a:lnTo>
                  <a:lnTo>
                    <a:pt x="178" y="315"/>
                  </a:lnTo>
                  <a:lnTo>
                    <a:pt x="220" y="356"/>
                  </a:lnTo>
                  <a:lnTo>
                    <a:pt x="264" y="431"/>
                  </a:lnTo>
                  <a:lnTo>
                    <a:pt x="235" y="352"/>
                  </a:lnTo>
                  <a:lnTo>
                    <a:pt x="196" y="310"/>
                  </a:lnTo>
                  <a:lnTo>
                    <a:pt x="138" y="280"/>
                  </a:lnTo>
                  <a:lnTo>
                    <a:pt x="119" y="253"/>
                  </a:lnTo>
                  <a:lnTo>
                    <a:pt x="97" y="219"/>
                  </a:lnTo>
                  <a:lnTo>
                    <a:pt x="75" y="164"/>
                  </a:lnTo>
                  <a:lnTo>
                    <a:pt x="166" y="242"/>
                  </a:lnTo>
                  <a:lnTo>
                    <a:pt x="230" y="296"/>
                  </a:lnTo>
                  <a:lnTo>
                    <a:pt x="277" y="355"/>
                  </a:lnTo>
                  <a:lnTo>
                    <a:pt x="289" y="440"/>
                  </a:lnTo>
                  <a:lnTo>
                    <a:pt x="308" y="438"/>
                  </a:lnTo>
                  <a:lnTo>
                    <a:pt x="295" y="352"/>
                  </a:lnTo>
                  <a:lnTo>
                    <a:pt x="242" y="286"/>
                  </a:lnTo>
                  <a:lnTo>
                    <a:pt x="166" y="224"/>
                  </a:lnTo>
                  <a:lnTo>
                    <a:pt x="77" y="134"/>
                  </a:lnTo>
                  <a:lnTo>
                    <a:pt x="55" y="98"/>
                  </a:lnTo>
                  <a:lnTo>
                    <a:pt x="30" y="48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174"/>
            <p:cNvSpPr>
              <a:spLocks/>
            </p:cNvSpPr>
            <p:nvPr/>
          </p:nvSpPr>
          <p:spPr bwMode="auto">
            <a:xfrm>
              <a:off x="1108" y="3103"/>
              <a:ext cx="29" cy="48"/>
            </a:xfrm>
            <a:custGeom>
              <a:avLst/>
              <a:gdLst>
                <a:gd name="T0" fmla="*/ 0 w 87"/>
                <a:gd name="T1" fmla="*/ 1 h 145"/>
                <a:gd name="T2" fmla="*/ 0 w 87"/>
                <a:gd name="T3" fmla="*/ 0 h 145"/>
                <a:gd name="T4" fmla="*/ 0 w 87"/>
                <a:gd name="T5" fmla="*/ 0 h 145"/>
                <a:gd name="T6" fmla="*/ 0 w 87"/>
                <a:gd name="T7" fmla="*/ 0 h 145"/>
                <a:gd name="T8" fmla="*/ 0 w 87"/>
                <a:gd name="T9" fmla="*/ 0 h 145"/>
                <a:gd name="T10" fmla="*/ 0 w 87"/>
                <a:gd name="T11" fmla="*/ 0 h 145"/>
                <a:gd name="T12" fmla="*/ 0 w 87"/>
                <a:gd name="T13" fmla="*/ 0 h 145"/>
                <a:gd name="T14" fmla="*/ 0 w 87"/>
                <a:gd name="T15" fmla="*/ 1 h 145"/>
                <a:gd name="T16" fmla="*/ 0 w 87"/>
                <a:gd name="T17" fmla="*/ 1 h 145"/>
                <a:gd name="T18" fmla="*/ 0 w 87"/>
                <a:gd name="T19" fmla="*/ 1 h 145"/>
                <a:gd name="T20" fmla="*/ 0 w 87"/>
                <a:gd name="T21" fmla="*/ 1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45"/>
                <a:gd name="T35" fmla="*/ 87 w 8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45">
                  <a:moveTo>
                    <a:pt x="48" y="145"/>
                  </a:moveTo>
                  <a:lnTo>
                    <a:pt x="48" y="116"/>
                  </a:lnTo>
                  <a:lnTo>
                    <a:pt x="13" y="67"/>
                  </a:lnTo>
                  <a:lnTo>
                    <a:pt x="57" y="91"/>
                  </a:lnTo>
                  <a:lnTo>
                    <a:pt x="0" y="0"/>
                  </a:lnTo>
                  <a:lnTo>
                    <a:pt x="73" y="74"/>
                  </a:lnTo>
                  <a:lnTo>
                    <a:pt x="84" y="100"/>
                  </a:lnTo>
                  <a:lnTo>
                    <a:pt x="87" y="136"/>
                  </a:lnTo>
                  <a:lnTo>
                    <a:pt x="48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175"/>
            <p:cNvSpPr>
              <a:spLocks/>
            </p:cNvSpPr>
            <p:nvPr/>
          </p:nvSpPr>
          <p:spPr bwMode="auto">
            <a:xfrm>
              <a:off x="970" y="3132"/>
              <a:ext cx="71" cy="8"/>
            </a:xfrm>
            <a:custGeom>
              <a:avLst/>
              <a:gdLst>
                <a:gd name="T0" fmla="*/ 0 w 212"/>
                <a:gd name="T1" fmla="*/ 0 h 24"/>
                <a:gd name="T2" fmla="*/ 0 w 212"/>
                <a:gd name="T3" fmla="*/ 0 h 24"/>
                <a:gd name="T4" fmla="*/ 1 w 212"/>
                <a:gd name="T5" fmla="*/ 0 h 24"/>
                <a:gd name="T6" fmla="*/ 1 w 212"/>
                <a:gd name="T7" fmla="*/ 0 h 24"/>
                <a:gd name="T8" fmla="*/ 0 w 212"/>
                <a:gd name="T9" fmla="*/ 0 h 24"/>
                <a:gd name="T10" fmla="*/ 0 w 212"/>
                <a:gd name="T11" fmla="*/ 0 h 24"/>
                <a:gd name="T12" fmla="*/ 0 w 212"/>
                <a:gd name="T13" fmla="*/ 0 h 24"/>
                <a:gd name="T14" fmla="*/ 0 w 212"/>
                <a:gd name="T15" fmla="*/ 0 h 24"/>
                <a:gd name="T16" fmla="*/ 0 w 212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2"/>
                <a:gd name="T28" fmla="*/ 0 h 24"/>
                <a:gd name="T29" fmla="*/ 212 w 2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2" h="24">
                  <a:moveTo>
                    <a:pt x="12" y="8"/>
                  </a:moveTo>
                  <a:lnTo>
                    <a:pt x="79" y="0"/>
                  </a:lnTo>
                  <a:lnTo>
                    <a:pt x="212" y="13"/>
                  </a:lnTo>
                  <a:lnTo>
                    <a:pt x="192" y="20"/>
                  </a:lnTo>
                  <a:lnTo>
                    <a:pt x="105" y="9"/>
                  </a:lnTo>
                  <a:lnTo>
                    <a:pt x="0" y="24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176"/>
            <p:cNvSpPr>
              <a:spLocks/>
            </p:cNvSpPr>
            <p:nvPr/>
          </p:nvSpPr>
          <p:spPr bwMode="auto">
            <a:xfrm>
              <a:off x="982" y="3141"/>
              <a:ext cx="93" cy="21"/>
            </a:xfrm>
            <a:custGeom>
              <a:avLst/>
              <a:gdLst>
                <a:gd name="T0" fmla="*/ 0 w 278"/>
                <a:gd name="T1" fmla="*/ 0 h 62"/>
                <a:gd name="T2" fmla="*/ 0 w 278"/>
                <a:gd name="T3" fmla="*/ 0 h 62"/>
                <a:gd name="T4" fmla="*/ 1 w 278"/>
                <a:gd name="T5" fmla="*/ 0 h 62"/>
                <a:gd name="T6" fmla="*/ 1 w 278"/>
                <a:gd name="T7" fmla="*/ 0 h 62"/>
                <a:gd name="T8" fmla="*/ 1 w 278"/>
                <a:gd name="T9" fmla="*/ 0 h 62"/>
                <a:gd name="T10" fmla="*/ 1 w 278"/>
                <a:gd name="T11" fmla="*/ 0 h 62"/>
                <a:gd name="T12" fmla="*/ 1 w 278"/>
                <a:gd name="T13" fmla="*/ 0 h 62"/>
                <a:gd name="T14" fmla="*/ 1 w 278"/>
                <a:gd name="T15" fmla="*/ 0 h 62"/>
                <a:gd name="T16" fmla="*/ 0 w 278"/>
                <a:gd name="T17" fmla="*/ 0 h 62"/>
                <a:gd name="T18" fmla="*/ 0 w 278"/>
                <a:gd name="T19" fmla="*/ 0 h 62"/>
                <a:gd name="T20" fmla="*/ 0 w 278"/>
                <a:gd name="T21" fmla="*/ 0 h 62"/>
                <a:gd name="T22" fmla="*/ 0 w 278"/>
                <a:gd name="T23" fmla="*/ 0 h 62"/>
                <a:gd name="T24" fmla="*/ 0 w 27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8"/>
                <a:gd name="T40" fmla="*/ 0 h 62"/>
                <a:gd name="T41" fmla="*/ 278 w 27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8" h="62">
                  <a:moveTo>
                    <a:pt x="0" y="6"/>
                  </a:moveTo>
                  <a:lnTo>
                    <a:pt x="66" y="0"/>
                  </a:lnTo>
                  <a:lnTo>
                    <a:pt x="131" y="3"/>
                  </a:lnTo>
                  <a:lnTo>
                    <a:pt x="182" y="13"/>
                  </a:lnTo>
                  <a:lnTo>
                    <a:pt x="278" y="52"/>
                  </a:lnTo>
                  <a:lnTo>
                    <a:pt x="276" y="62"/>
                  </a:lnTo>
                  <a:lnTo>
                    <a:pt x="186" y="30"/>
                  </a:lnTo>
                  <a:lnTo>
                    <a:pt x="152" y="19"/>
                  </a:lnTo>
                  <a:lnTo>
                    <a:pt x="108" y="15"/>
                  </a:lnTo>
                  <a:lnTo>
                    <a:pt x="54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177"/>
            <p:cNvSpPr>
              <a:spLocks/>
            </p:cNvSpPr>
            <p:nvPr/>
          </p:nvSpPr>
          <p:spPr bwMode="auto">
            <a:xfrm>
              <a:off x="1031" y="3154"/>
              <a:ext cx="43" cy="22"/>
            </a:xfrm>
            <a:custGeom>
              <a:avLst/>
              <a:gdLst>
                <a:gd name="T0" fmla="*/ 0 w 127"/>
                <a:gd name="T1" fmla="*/ 0 h 65"/>
                <a:gd name="T2" fmla="*/ 0 w 127"/>
                <a:gd name="T3" fmla="*/ 0 h 65"/>
                <a:gd name="T4" fmla="*/ 0 w 127"/>
                <a:gd name="T5" fmla="*/ 0 h 65"/>
                <a:gd name="T6" fmla="*/ 0 w 127"/>
                <a:gd name="T7" fmla="*/ 0 h 65"/>
                <a:gd name="T8" fmla="*/ 0 w 127"/>
                <a:gd name="T9" fmla="*/ 0 h 65"/>
                <a:gd name="T10" fmla="*/ 1 w 127"/>
                <a:gd name="T11" fmla="*/ 0 h 65"/>
                <a:gd name="T12" fmla="*/ 0 w 127"/>
                <a:gd name="T13" fmla="*/ 0 h 65"/>
                <a:gd name="T14" fmla="*/ 0 w 127"/>
                <a:gd name="T15" fmla="*/ 0 h 65"/>
                <a:gd name="T16" fmla="*/ 0 w 127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7"/>
                <a:gd name="T28" fmla="*/ 0 h 65"/>
                <a:gd name="T29" fmla="*/ 127 w 12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7" h="65">
                  <a:moveTo>
                    <a:pt x="111" y="65"/>
                  </a:moveTo>
                  <a:lnTo>
                    <a:pt x="87" y="40"/>
                  </a:lnTo>
                  <a:lnTo>
                    <a:pt x="0" y="0"/>
                  </a:lnTo>
                  <a:lnTo>
                    <a:pt x="92" y="30"/>
                  </a:lnTo>
                  <a:lnTo>
                    <a:pt x="114" y="45"/>
                  </a:lnTo>
                  <a:lnTo>
                    <a:pt x="127" y="60"/>
                  </a:lnTo>
                  <a:lnTo>
                    <a:pt x="111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178"/>
            <p:cNvSpPr>
              <a:spLocks/>
            </p:cNvSpPr>
            <p:nvPr/>
          </p:nvSpPr>
          <p:spPr bwMode="auto">
            <a:xfrm>
              <a:off x="816" y="3089"/>
              <a:ext cx="211" cy="167"/>
            </a:xfrm>
            <a:custGeom>
              <a:avLst/>
              <a:gdLst>
                <a:gd name="T0" fmla="*/ 0 w 631"/>
                <a:gd name="T1" fmla="*/ 0 h 500"/>
                <a:gd name="T2" fmla="*/ 0 w 631"/>
                <a:gd name="T3" fmla="*/ 1 h 500"/>
                <a:gd name="T4" fmla="*/ 0 w 631"/>
                <a:gd name="T5" fmla="*/ 1 h 500"/>
                <a:gd name="T6" fmla="*/ 0 w 631"/>
                <a:gd name="T7" fmla="*/ 1 h 500"/>
                <a:gd name="T8" fmla="*/ 1 w 631"/>
                <a:gd name="T9" fmla="*/ 2 h 500"/>
                <a:gd name="T10" fmla="*/ 0 w 631"/>
                <a:gd name="T11" fmla="*/ 2 h 500"/>
                <a:gd name="T12" fmla="*/ 1 w 631"/>
                <a:gd name="T13" fmla="*/ 2 h 500"/>
                <a:gd name="T14" fmla="*/ 1 w 631"/>
                <a:gd name="T15" fmla="*/ 2 h 500"/>
                <a:gd name="T16" fmla="*/ 2 w 631"/>
                <a:gd name="T17" fmla="*/ 2 h 500"/>
                <a:gd name="T18" fmla="*/ 2 w 631"/>
                <a:gd name="T19" fmla="*/ 2 h 500"/>
                <a:gd name="T20" fmla="*/ 3 w 631"/>
                <a:gd name="T21" fmla="*/ 2 h 500"/>
                <a:gd name="T22" fmla="*/ 2 w 631"/>
                <a:gd name="T23" fmla="*/ 2 h 500"/>
                <a:gd name="T24" fmla="*/ 2 w 631"/>
                <a:gd name="T25" fmla="*/ 1 h 500"/>
                <a:gd name="T26" fmla="*/ 2 w 631"/>
                <a:gd name="T27" fmla="*/ 2 h 500"/>
                <a:gd name="T28" fmla="*/ 2 w 631"/>
                <a:gd name="T29" fmla="*/ 1 h 500"/>
                <a:gd name="T30" fmla="*/ 2 w 631"/>
                <a:gd name="T31" fmla="*/ 2 h 500"/>
                <a:gd name="T32" fmla="*/ 2 w 631"/>
                <a:gd name="T33" fmla="*/ 2 h 500"/>
                <a:gd name="T34" fmla="*/ 1 w 631"/>
                <a:gd name="T35" fmla="*/ 1 h 500"/>
                <a:gd name="T36" fmla="*/ 2 w 631"/>
                <a:gd name="T37" fmla="*/ 1 h 500"/>
                <a:gd name="T38" fmla="*/ 2 w 631"/>
                <a:gd name="T39" fmla="*/ 1 h 500"/>
                <a:gd name="T40" fmla="*/ 2 w 631"/>
                <a:gd name="T41" fmla="*/ 1 h 500"/>
                <a:gd name="T42" fmla="*/ 2 w 631"/>
                <a:gd name="T43" fmla="*/ 0 h 500"/>
                <a:gd name="T44" fmla="*/ 2 w 631"/>
                <a:gd name="T45" fmla="*/ 0 h 500"/>
                <a:gd name="T46" fmla="*/ 2 w 631"/>
                <a:gd name="T47" fmla="*/ 0 h 500"/>
                <a:gd name="T48" fmla="*/ 2 w 631"/>
                <a:gd name="T49" fmla="*/ 1 h 500"/>
                <a:gd name="T50" fmla="*/ 2 w 631"/>
                <a:gd name="T51" fmla="*/ 1 h 500"/>
                <a:gd name="T52" fmla="*/ 1 w 631"/>
                <a:gd name="T53" fmla="*/ 1 h 500"/>
                <a:gd name="T54" fmla="*/ 1 w 631"/>
                <a:gd name="T55" fmla="*/ 1 h 500"/>
                <a:gd name="T56" fmla="*/ 1 w 631"/>
                <a:gd name="T57" fmla="*/ 1 h 500"/>
                <a:gd name="T58" fmla="*/ 0 w 631"/>
                <a:gd name="T59" fmla="*/ 1 h 500"/>
                <a:gd name="T60" fmla="*/ 0 w 631"/>
                <a:gd name="T61" fmla="*/ 1 h 500"/>
                <a:gd name="T62" fmla="*/ 0 w 631"/>
                <a:gd name="T63" fmla="*/ 1 h 500"/>
                <a:gd name="T64" fmla="*/ 0 w 631"/>
                <a:gd name="T65" fmla="*/ 1 h 500"/>
                <a:gd name="T66" fmla="*/ 1 w 631"/>
                <a:gd name="T67" fmla="*/ 0 h 500"/>
                <a:gd name="T68" fmla="*/ 0 w 631"/>
                <a:gd name="T69" fmla="*/ 0 h 500"/>
                <a:gd name="T70" fmla="*/ 0 w 631"/>
                <a:gd name="T71" fmla="*/ 0 h 5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1"/>
                <a:gd name="T109" fmla="*/ 0 h 500"/>
                <a:gd name="T110" fmla="*/ 631 w 631"/>
                <a:gd name="T111" fmla="*/ 500 h 5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1" h="500">
                  <a:moveTo>
                    <a:pt x="80" y="13"/>
                  </a:moveTo>
                  <a:lnTo>
                    <a:pt x="72" y="92"/>
                  </a:lnTo>
                  <a:lnTo>
                    <a:pt x="36" y="120"/>
                  </a:lnTo>
                  <a:lnTo>
                    <a:pt x="11" y="155"/>
                  </a:lnTo>
                  <a:lnTo>
                    <a:pt x="0" y="192"/>
                  </a:lnTo>
                  <a:lnTo>
                    <a:pt x="0" y="230"/>
                  </a:lnTo>
                  <a:lnTo>
                    <a:pt x="1" y="260"/>
                  </a:lnTo>
                  <a:lnTo>
                    <a:pt x="33" y="269"/>
                  </a:lnTo>
                  <a:lnTo>
                    <a:pt x="104" y="308"/>
                  </a:lnTo>
                  <a:lnTo>
                    <a:pt x="175" y="380"/>
                  </a:lnTo>
                  <a:lnTo>
                    <a:pt x="161" y="408"/>
                  </a:lnTo>
                  <a:lnTo>
                    <a:pt x="121" y="476"/>
                  </a:lnTo>
                  <a:lnTo>
                    <a:pt x="134" y="477"/>
                  </a:lnTo>
                  <a:lnTo>
                    <a:pt x="197" y="390"/>
                  </a:lnTo>
                  <a:lnTo>
                    <a:pt x="157" y="476"/>
                  </a:lnTo>
                  <a:lnTo>
                    <a:pt x="195" y="480"/>
                  </a:lnTo>
                  <a:lnTo>
                    <a:pt x="338" y="416"/>
                  </a:lnTo>
                  <a:lnTo>
                    <a:pt x="457" y="448"/>
                  </a:lnTo>
                  <a:lnTo>
                    <a:pt x="496" y="452"/>
                  </a:lnTo>
                  <a:lnTo>
                    <a:pt x="520" y="483"/>
                  </a:lnTo>
                  <a:lnTo>
                    <a:pt x="587" y="498"/>
                  </a:lnTo>
                  <a:lnTo>
                    <a:pt x="618" y="500"/>
                  </a:lnTo>
                  <a:lnTo>
                    <a:pt x="631" y="447"/>
                  </a:lnTo>
                  <a:lnTo>
                    <a:pt x="582" y="421"/>
                  </a:lnTo>
                  <a:lnTo>
                    <a:pt x="527" y="390"/>
                  </a:lnTo>
                  <a:lnTo>
                    <a:pt x="441" y="329"/>
                  </a:lnTo>
                  <a:lnTo>
                    <a:pt x="513" y="397"/>
                  </a:lnTo>
                  <a:lnTo>
                    <a:pt x="555" y="428"/>
                  </a:lnTo>
                  <a:lnTo>
                    <a:pt x="476" y="404"/>
                  </a:lnTo>
                  <a:lnTo>
                    <a:pt x="398" y="347"/>
                  </a:lnTo>
                  <a:lnTo>
                    <a:pt x="453" y="411"/>
                  </a:lnTo>
                  <a:lnTo>
                    <a:pt x="414" y="404"/>
                  </a:lnTo>
                  <a:lnTo>
                    <a:pt x="383" y="377"/>
                  </a:lnTo>
                  <a:lnTo>
                    <a:pt x="375" y="390"/>
                  </a:lnTo>
                  <a:lnTo>
                    <a:pt x="360" y="389"/>
                  </a:lnTo>
                  <a:lnTo>
                    <a:pt x="362" y="348"/>
                  </a:lnTo>
                  <a:lnTo>
                    <a:pt x="375" y="323"/>
                  </a:lnTo>
                  <a:lnTo>
                    <a:pt x="392" y="296"/>
                  </a:lnTo>
                  <a:lnTo>
                    <a:pt x="444" y="265"/>
                  </a:lnTo>
                  <a:lnTo>
                    <a:pt x="452" y="207"/>
                  </a:lnTo>
                  <a:lnTo>
                    <a:pt x="452" y="168"/>
                  </a:lnTo>
                  <a:lnTo>
                    <a:pt x="468" y="146"/>
                  </a:lnTo>
                  <a:lnTo>
                    <a:pt x="480" y="115"/>
                  </a:lnTo>
                  <a:lnTo>
                    <a:pt x="482" y="79"/>
                  </a:lnTo>
                  <a:lnTo>
                    <a:pt x="476" y="39"/>
                  </a:lnTo>
                  <a:lnTo>
                    <a:pt x="416" y="0"/>
                  </a:lnTo>
                  <a:lnTo>
                    <a:pt x="449" y="33"/>
                  </a:lnTo>
                  <a:lnTo>
                    <a:pt x="459" y="63"/>
                  </a:lnTo>
                  <a:lnTo>
                    <a:pt x="456" y="99"/>
                  </a:lnTo>
                  <a:lnTo>
                    <a:pt x="437" y="137"/>
                  </a:lnTo>
                  <a:lnTo>
                    <a:pt x="403" y="161"/>
                  </a:lnTo>
                  <a:lnTo>
                    <a:pt x="375" y="227"/>
                  </a:lnTo>
                  <a:lnTo>
                    <a:pt x="344" y="269"/>
                  </a:lnTo>
                  <a:lnTo>
                    <a:pt x="318" y="288"/>
                  </a:lnTo>
                  <a:lnTo>
                    <a:pt x="266" y="288"/>
                  </a:lnTo>
                  <a:lnTo>
                    <a:pt x="208" y="266"/>
                  </a:lnTo>
                  <a:lnTo>
                    <a:pt x="177" y="253"/>
                  </a:lnTo>
                  <a:lnTo>
                    <a:pt x="141" y="242"/>
                  </a:lnTo>
                  <a:lnTo>
                    <a:pt x="50" y="242"/>
                  </a:lnTo>
                  <a:lnTo>
                    <a:pt x="97" y="197"/>
                  </a:lnTo>
                  <a:lnTo>
                    <a:pt x="48" y="222"/>
                  </a:lnTo>
                  <a:lnTo>
                    <a:pt x="88" y="166"/>
                  </a:lnTo>
                  <a:lnTo>
                    <a:pt x="29" y="197"/>
                  </a:lnTo>
                  <a:lnTo>
                    <a:pt x="74" y="146"/>
                  </a:lnTo>
                  <a:lnTo>
                    <a:pt x="54" y="150"/>
                  </a:lnTo>
                  <a:lnTo>
                    <a:pt x="63" y="126"/>
                  </a:lnTo>
                  <a:lnTo>
                    <a:pt x="85" y="107"/>
                  </a:lnTo>
                  <a:lnTo>
                    <a:pt x="127" y="102"/>
                  </a:lnTo>
                  <a:lnTo>
                    <a:pt x="127" y="58"/>
                  </a:lnTo>
                  <a:lnTo>
                    <a:pt x="109" y="15"/>
                  </a:lnTo>
                  <a:lnTo>
                    <a:pt x="8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179"/>
            <p:cNvSpPr>
              <a:spLocks/>
            </p:cNvSpPr>
            <p:nvPr/>
          </p:nvSpPr>
          <p:spPr bwMode="auto">
            <a:xfrm>
              <a:off x="644" y="3021"/>
              <a:ext cx="59" cy="109"/>
            </a:xfrm>
            <a:custGeom>
              <a:avLst/>
              <a:gdLst>
                <a:gd name="T0" fmla="*/ 0 w 175"/>
                <a:gd name="T1" fmla="*/ 0 h 326"/>
                <a:gd name="T2" fmla="*/ 0 w 175"/>
                <a:gd name="T3" fmla="*/ 1 h 326"/>
                <a:gd name="T4" fmla="*/ 0 w 175"/>
                <a:gd name="T5" fmla="*/ 0 h 326"/>
                <a:gd name="T6" fmla="*/ 0 w 175"/>
                <a:gd name="T7" fmla="*/ 1 h 326"/>
                <a:gd name="T8" fmla="*/ 0 w 175"/>
                <a:gd name="T9" fmla="*/ 0 h 326"/>
                <a:gd name="T10" fmla="*/ 0 w 175"/>
                <a:gd name="T11" fmla="*/ 1 h 326"/>
                <a:gd name="T12" fmla="*/ 0 w 175"/>
                <a:gd name="T13" fmla="*/ 0 h 326"/>
                <a:gd name="T14" fmla="*/ 0 w 175"/>
                <a:gd name="T15" fmla="*/ 1 h 326"/>
                <a:gd name="T16" fmla="*/ 1 w 175"/>
                <a:gd name="T17" fmla="*/ 0 h 326"/>
                <a:gd name="T18" fmla="*/ 1 w 175"/>
                <a:gd name="T19" fmla="*/ 1 h 326"/>
                <a:gd name="T20" fmla="*/ 1 w 175"/>
                <a:gd name="T21" fmla="*/ 0 h 326"/>
                <a:gd name="T22" fmla="*/ 0 w 175"/>
                <a:gd name="T23" fmla="*/ 0 h 326"/>
                <a:gd name="T24" fmla="*/ 0 w 175"/>
                <a:gd name="T25" fmla="*/ 0 h 326"/>
                <a:gd name="T26" fmla="*/ 0 w 175"/>
                <a:gd name="T27" fmla="*/ 0 h 3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26"/>
                <a:gd name="T44" fmla="*/ 175 w 175"/>
                <a:gd name="T45" fmla="*/ 326 h 3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26">
                  <a:moveTo>
                    <a:pt x="32" y="0"/>
                  </a:moveTo>
                  <a:lnTo>
                    <a:pt x="0" y="179"/>
                  </a:lnTo>
                  <a:lnTo>
                    <a:pt x="50" y="15"/>
                  </a:lnTo>
                  <a:lnTo>
                    <a:pt x="19" y="243"/>
                  </a:lnTo>
                  <a:lnTo>
                    <a:pt x="79" y="23"/>
                  </a:lnTo>
                  <a:lnTo>
                    <a:pt x="53" y="326"/>
                  </a:lnTo>
                  <a:lnTo>
                    <a:pt x="109" y="39"/>
                  </a:lnTo>
                  <a:lnTo>
                    <a:pt x="102" y="209"/>
                  </a:lnTo>
                  <a:lnTo>
                    <a:pt x="141" y="43"/>
                  </a:lnTo>
                  <a:lnTo>
                    <a:pt x="126" y="268"/>
                  </a:lnTo>
                  <a:lnTo>
                    <a:pt x="175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180"/>
            <p:cNvSpPr>
              <a:spLocks/>
            </p:cNvSpPr>
            <p:nvPr/>
          </p:nvSpPr>
          <p:spPr bwMode="auto">
            <a:xfrm>
              <a:off x="703" y="3083"/>
              <a:ext cx="61" cy="187"/>
            </a:xfrm>
            <a:custGeom>
              <a:avLst/>
              <a:gdLst>
                <a:gd name="T0" fmla="*/ 0 w 183"/>
                <a:gd name="T1" fmla="*/ 0 h 562"/>
                <a:gd name="T2" fmla="*/ 0 w 183"/>
                <a:gd name="T3" fmla="*/ 2 h 562"/>
                <a:gd name="T4" fmla="*/ 0 w 183"/>
                <a:gd name="T5" fmla="*/ 2 h 562"/>
                <a:gd name="T6" fmla="*/ 0 w 183"/>
                <a:gd name="T7" fmla="*/ 1 h 562"/>
                <a:gd name="T8" fmla="*/ 1 w 183"/>
                <a:gd name="T9" fmla="*/ 1 h 562"/>
                <a:gd name="T10" fmla="*/ 0 w 183"/>
                <a:gd name="T11" fmla="*/ 1 h 562"/>
                <a:gd name="T12" fmla="*/ 0 w 183"/>
                <a:gd name="T13" fmla="*/ 1 h 562"/>
                <a:gd name="T14" fmla="*/ 0 w 183"/>
                <a:gd name="T15" fmla="*/ 1 h 562"/>
                <a:gd name="T16" fmla="*/ 1 w 183"/>
                <a:gd name="T17" fmla="*/ 1 h 562"/>
                <a:gd name="T18" fmla="*/ 1 w 183"/>
                <a:gd name="T19" fmla="*/ 1 h 562"/>
                <a:gd name="T20" fmla="*/ 1 w 183"/>
                <a:gd name="T21" fmla="*/ 1 h 562"/>
                <a:gd name="T22" fmla="*/ 1 w 183"/>
                <a:gd name="T23" fmla="*/ 1 h 562"/>
                <a:gd name="T24" fmla="*/ 1 w 183"/>
                <a:gd name="T25" fmla="*/ 1 h 562"/>
                <a:gd name="T26" fmla="*/ 1 w 183"/>
                <a:gd name="T27" fmla="*/ 1 h 562"/>
                <a:gd name="T28" fmla="*/ 1 w 183"/>
                <a:gd name="T29" fmla="*/ 1 h 562"/>
                <a:gd name="T30" fmla="*/ 0 w 183"/>
                <a:gd name="T31" fmla="*/ 1 h 562"/>
                <a:gd name="T32" fmla="*/ 0 w 183"/>
                <a:gd name="T33" fmla="*/ 1 h 562"/>
                <a:gd name="T34" fmla="*/ 0 w 183"/>
                <a:gd name="T35" fmla="*/ 1 h 562"/>
                <a:gd name="T36" fmla="*/ 0 w 183"/>
                <a:gd name="T37" fmla="*/ 0 h 562"/>
                <a:gd name="T38" fmla="*/ 0 w 183"/>
                <a:gd name="T39" fmla="*/ 0 h 562"/>
                <a:gd name="T40" fmla="*/ 0 w 183"/>
                <a:gd name="T41" fmla="*/ 0 h 562"/>
                <a:gd name="T42" fmla="*/ 0 w 183"/>
                <a:gd name="T43" fmla="*/ 0 h 562"/>
                <a:gd name="T44" fmla="*/ 0 w 183"/>
                <a:gd name="T45" fmla="*/ 0 h 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3"/>
                <a:gd name="T70" fmla="*/ 0 h 562"/>
                <a:gd name="T71" fmla="*/ 183 w 183"/>
                <a:gd name="T72" fmla="*/ 562 h 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3" h="562">
                  <a:moveTo>
                    <a:pt x="0" y="0"/>
                  </a:moveTo>
                  <a:lnTo>
                    <a:pt x="14" y="562"/>
                  </a:lnTo>
                  <a:lnTo>
                    <a:pt x="37" y="525"/>
                  </a:lnTo>
                  <a:lnTo>
                    <a:pt x="39" y="358"/>
                  </a:lnTo>
                  <a:lnTo>
                    <a:pt x="131" y="353"/>
                  </a:lnTo>
                  <a:lnTo>
                    <a:pt x="40" y="207"/>
                  </a:lnTo>
                  <a:lnTo>
                    <a:pt x="89" y="213"/>
                  </a:lnTo>
                  <a:lnTo>
                    <a:pt x="108" y="225"/>
                  </a:lnTo>
                  <a:lnTo>
                    <a:pt x="142" y="248"/>
                  </a:lnTo>
                  <a:lnTo>
                    <a:pt x="160" y="274"/>
                  </a:lnTo>
                  <a:lnTo>
                    <a:pt x="178" y="288"/>
                  </a:lnTo>
                  <a:lnTo>
                    <a:pt x="183" y="276"/>
                  </a:lnTo>
                  <a:lnTo>
                    <a:pt x="176" y="238"/>
                  </a:lnTo>
                  <a:lnTo>
                    <a:pt x="161" y="194"/>
                  </a:lnTo>
                  <a:lnTo>
                    <a:pt x="146" y="174"/>
                  </a:lnTo>
                  <a:lnTo>
                    <a:pt x="106" y="151"/>
                  </a:lnTo>
                  <a:lnTo>
                    <a:pt x="62" y="133"/>
                  </a:lnTo>
                  <a:lnTo>
                    <a:pt x="47" y="124"/>
                  </a:lnTo>
                  <a:lnTo>
                    <a:pt x="18" y="91"/>
                  </a:lnTo>
                  <a:lnTo>
                    <a:pt x="1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81"/>
            <p:cNvSpPr>
              <a:spLocks/>
            </p:cNvSpPr>
            <p:nvPr/>
          </p:nvSpPr>
          <p:spPr bwMode="auto">
            <a:xfrm>
              <a:off x="451" y="3048"/>
              <a:ext cx="144" cy="236"/>
            </a:xfrm>
            <a:custGeom>
              <a:avLst/>
              <a:gdLst>
                <a:gd name="T0" fmla="*/ 2 w 434"/>
                <a:gd name="T1" fmla="*/ 0 h 708"/>
                <a:gd name="T2" fmla="*/ 2 w 434"/>
                <a:gd name="T3" fmla="*/ 0 h 708"/>
                <a:gd name="T4" fmla="*/ 2 w 434"/>
                <a:gd name="T5" fmla="*/ 0 h 708"/>
                <a:gd name="T6" fmla="*/ 2 w 434"/>
                <a:gd name="T7" fmla="*/ 0 h 708"/>
                <a:gd name="T8" fmla="*/ 2 w 434"/>
                <a:gd name="T9" fmla="*/ 1 h 708"/>
                <a:gd name="T10" fmla="*/ 1 w 434"/>
                <a:gd name="T11" fmla="*/ 1 h 708"/>
                <a:gd name="T12" fmla="*/ 1 w 434"/>
                <a:gd name="T13" fmla="*/ 1 h 708"/>
                <a:gd name="T14" fmla="*/ 1 w 434"/>
                <a:gd name="T15" fmla="*/ 1 h 708"/>
                <a:gd name="T16" fmla="*/ 1 w 434"/>
                <a:gd name="T17" fmla="*/ 1 h 708"/>
                <a:gd name="T18" fmla="*/ 1 w 434"/>
                <a:gd name="T19" fmla="*/ 2 h 708"/>
                <a:gd name="T20" fmla="*/ 0 w 434"/>
                <a:gd name="T21" fmla="*/ 2 h 708"/>
                <a:gd name="T22" fmla="*/ 0 w 434"/>
                <a:gd name="T23" fmla="*/ 2 h 708"/>
                <a:gd name="T24" fmla="*/ 0 w 434"/>
                <a:gd name="T25" fmla="*/ 2 h 708"/>
                <a:gd name="T26" fmla="*/ 0 w 434"/>
                <a:gd name="T27" fmla="*/ 3 h 708"/>
                <a:gd name="T28" fmla="*/ 0 w 434"/>
                <a:gd name="T29" fmla="*/ 3 h 708"/>
                <a:gd name="T30" fmla="*/ 0 w 434"/>
                <a:gd name="T31" fmla="*/ 3 h 708"/>
                <a:gd name="T32" fmla="*/ 0 w 434"/>
                <a:gd name="T33" fmla="*/ 3 h 708"/>
                <a:gd name="T34" fmla="*/ 0 w 434"/>
                <a:gd name="T35" fmla="*/ 3 h 708"/>
                <a:gd name="T36" fmla="*/ 0 w 434"/>
                <a:gd name="T37" fmla="*/ 3 h 708"/>
                <a:gd name="T38" fmla="*/ 0 w 434"/>
                <a:gd name="T39" fmla="*/ 2 h 708"/>
                <a:gd name="T40" fmla="*/ 0 w 434"/>
                <a:gd name="T41" fmla="*/ 2 h 708"/>
                <a:gd name="T42" fmla="*/ 1 w 434"/>
                <a:gd name="T43" fmla="*/ 2 h 708"/>
                <a:gd name="T44" fmla="*/ 1 w 434"/>
                <a:gd name="T45" fmla="*/ 2 h 708"/>
                <a:gd name="T46" fmla="*/ 1 w 434"/>
                <a:gd name="T47" fmla="*/ 2 h 708"/>
                <a:gd name="T48" fmla="*/ 2 w 434"/>
                <a:gd name="T49" fmla="*/ 1 h 708"/>
                <a:gd name="T50" fmla="*/ 2 w 434"/>
                <a:gd name="T51" fmla="*/ 1 h 708"/>
                <a:gd name="T52" fmla="*/ 1 w 434"/>
                <a:gd name="T53" fmla="*/ 2 h 708"/>
                <a:gd name="T54" fmla="*/ 1 w 434"/>
                <a:gd name="T55" fmla="*/ 2 h 708"/>
                <a:gd name="T56" fmla="*/ 1 w 434"/>
                <a:gd name="T57" fmla="*/ 2 h 708"/>
                <a:gd name="T58" fmla="*/ 0 w 434"/>
                <a:gd name="T59" fmla="*/ 2 h 708"/>
                <a:gd name="T60" fmla="*/ 0 w 434"/>
                <a:gd name="T61" fmla="*/ 2 h 708"/>
                <a:gd name="T62" fmla="*/ 0 w 434"/>
                <a:gd name="T63" fmla="*/ 3 h 708"/>
                <a:gd name="T64" fmla="*/ 0 w 434"/>
                <a:gd name="T65" fmla="*/ 2 h 708"/>
                <a:gd name="T66" fmla="*/ 0 w 434"/>
                <a:gd name="T67" fmla="*/ 2 h 708"/>
                <a:gd name="T68" fmla="*/ 0 w 434"/>
                <a:gd name="T69" fmla="*/ 2 h 708"/>
                <a:gd name="T70" fmla="*/ 1 w 434"/>
                <a:gd name="T71" fmla="*/ 2 h 708"/>
                <a:gd name="T72" fmla="*/ 1 w 434"/>
                <a:gd name="T73" fmla="*/ 2 h 708"/>
                <a:gd name="T74" fmla="*/ 1 w 434"/>
                <a:gd name="T75" fmla="*/ 1 h 708"/>
                <a:gd name="T76" fmla="*/ 1 w 434"/>
                <a:gd name="T77" fmla="*/ 1 h 708"/>
                <a:gd name="T78" fmla="*/ 2 w 434"/>
                <a:gd name="T79" fmla="*/ 1 h 708"/>
                <a:gd name="T80" fmla="*/ 2 w 434"/>
                <a:gd name="T81" fmla="*/ 1 h 708"/>
                <a:gd name="T82" fmla="*/ 2 w 434"/>
                <a:gd name="T83" fmla="*/ 0 h 708"/>
                <a:gd name="T84" fmla="*/ 2 w 434"/>
                <a:gd name="T85" fmla="*/ 0 h 708"/>
                <a:gd name="T86" fmla="*/ 2 w 434"/>
                <a:gd name="T87" fmla="*/ 0 h 708"/>
                <a:gd name="T88" fmla="*/ 2 w 434"/>
                <a:gd name="T89" fmla="*/ 0 h 708"/>
                <a:gd name="T90" fmla="*/ 2 w 434"/>
                <a:gd name="T91" fmla="*/ 0 h 708"/>
                <a:gd name="T92" fmla="*/ 2 w 434"/>
                <a:gd name="T93" fmla="*/ 0 h 70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34"/>
                <a:gd name="T142" fmla="*/ 0 h 708"/>
                <a:gd name="T143" fmla="*/ 434 w 434"/>
                <a:gd name="T144" fmla="*/ 708 h 70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34" h="708">
                  <a:moveTo>
                    <a:pt x="434" y="0"/>
                  </a:moveTo>
                  <a:lnTo>
                    <a:pt x="409" y="36"/>
                  </a:lnTo>
                  <a:lnTo>
                    <a:pt x="395" y="62"/>
                  </a:lnTo>
                  <a:lnTo>
                    <a:pt x="388" y="98"/>
                  </a:lnTo>
                  <a:lnTo>
                    <a:pt x="380" y="164"/>
                  </a:lnTo>
                  <a:lnTo>
                    <a:pt x="360" y="225"/>
                  </a:lnTo>
                  <a:lnTo>
                    <a:pt x="340" y="278"/>
                  </a:lnTo>
                  <a:lnTo>
                    <a:pt x="299" y="327"/>
                  </a:lnTo>
                  <a:lnTo>
                    <a:pt x="251" y="362"/>
                  </a:lnTo>
                  <a:lnTo>
                    <a:pt x="168" y="416"/>
                  </a:lnTo>
                  <a:lnTo>
                    <a:pt x="97" y="463"/>
                  </a:lnTo>
                  <a:lnTo>
                    <a:pt x="36" y="512"/>
                  </a:lnTo>
                  <a:lnTo>
                    <a:pt x="9" y="552"/>
                  </a:lnTo>
                  <a:lnTo>
                    <a:pt x="0" y="610"/>
                  </a:lnTo>
                  <a:lnTo>
                    <a:pt x="3" y="674"/>
                  </a:lnTo>
                  <a:lnTo>
                    <a:pt x="14" y="703"/>
                  </a:lnTo>
                  <a:lnTo>
                    <a:pt x="36" y="708"/>
                  </a:lnTo>
                  <a:lnTo>
                    <a:pt x="43" y="687"/>
                  </a:lnTo>
                  <a:lnTo>
                    <a:pt x="53" y="633"/>
                  </a:lnTo>
                  <a:lnTo>
                    <a:pt x="70" y="590"/>
                  </a:lnTo>
                  <a:lnTo>
                    <a:pt x="102" y="546"/>
                  </a:lnTo>
                  <a:lnTo>
                    <a:pt x="152" y="502"/>
                  </a:lnTo>
                  <a:lnTo>
                    <a:pt x="192" y="475"/>
                  </a:lnTo>
                  <a:lnTo>
                    <a:pt x="289" y="416"/>
                  </a:lnTo>
                  <a:lnTo>
                    <a:pt x="393" y="334"/>
                  </a:lnTo>
                  <a:lnTo>
                    <a:pt x="383" y="320"/>
                  </a:lnTo>
                  <a:lnTo>
                    <a:pt x="286" y="406"/>
                  </a:lnTo>
                  <a:lnTo>
                    <a:pt x="183" y="463"/>
                  </a:lnTo>
                  <a:lnTo>
                    <a:pt x="141" y="492"/>
                  </a:lnTo>
                  <a:lnTo>
                    <a:pt x="89" y="536"/>
                  </a:lnTo>
                  <a:lnTo>
                    <a:pt x="57" y="584"/>
                  </a:lnTo>
                  <a:lnTo>
                    <a:pt x="30" y="630"/>
                  </a:lnTo>
                  <a:lnTo>
                    <a:pt x="34" y="577"/>
                  </a:lnTo>
                  <a:lnTo>
                    <a:pt x="60" y="527"/>
                  </a:lnTo>
                  <a:lnTo>
                    <a:pt x="110" y="471"/>
                  </a:lnTo>
                  <a:lnTo>
                    <a:pt x="182" y="428"/>
                  </a:lnTo>
                  <a:lnTo>
                    <a:pt x="262" y="376"/>
                  </a:lnTo>
                  <a:lnTo>
                    <a:pt x="319" y="332"/>
                  </a:lnTo>
                  <a:lnTo>
                    <a:pt x="355" y="286"/>
                  </a:lnTo>
                  <a:lnTo>
                    <a:pt x="383" y="225"/>
                  </a:lnTo>
                  <a:lnTo>
                    <a:pt x="397" y="164"/>
                  </a:lnTo>
                  <a:lnTo>
                    <a:pt x="407" y="98"/>
                  </a:lnTo>
                  <a:lnTo>
                    <a:pt x="414" y="62"/>
                  </a:lnTo>
                  <a:lnTo>
                    <a:pt x="427" y="34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82"/>
            <p:cNvSpPr>
              <a:spLocks/>
            </p:cNvSpPr>
            <p:nvPr/>
          </p:nvSpPr>
          <p:spPr bwMode="auto">
            <a:xfrm>
              <a:off x="424" y="3012"/>
              <a:ext cx="231" cy="449"/>
            </a:xfrm>
            <a:custGeom>
              <a:avLst/>
              <a:gdLst>
                <a:gd name="T0" fmla="*/ 2 w 693"/>
                <a:gd name="T1" fmla="*/ 0 h 1349"/>
                <a:gd name="T2" fmla="*/ 2 w 693"/>
                <a:gd name="T3" fmla="*/ 1 h 1349"/>
                <a:gd name="T4" fmla="*/ 2 w 693"/>
                <a:gd name="T5" fmla="*/ 2 h 1349"/>
                <a:gd name="T6" fmla="*/ 2 w 693"/>
                <a:gd name="T7" fmla="*/ 2 h 1349"/>
                <a:gd name="T8" fmla="*/ 1 w 693"/>
                <a:gd name="T9" fmla="*/ 3 h 1349"/>
                <a:gd name="T10" fmla="*/ 1 w 693"/>
                <a:gd name="T11" fmla="*/ 3 h 1349"/>
                <a:gd name="T12" fmla="*/ 1 w 693"/>
                <a:gd name="T13" fmla="*/ 3 h 1349"/>
                <a:gd name="T14" fmla="*/ 1 w 693"/>
                <a:gd name="T15" fmla="*/ 4 h 1349"/>
                <a:gd name="T16" fmla="*/ 1 w 693"/>
                <a:gd name="T17" fmla="*/ 4 h 1349"/>
                <a:gd name="T18" fmla="*/ 1 w 693"/>
                <a:gd name="T19" fmla="*/ 4 h 1349"/>
                <a:gd name="T20" fmla="*/ 0 w 693"/>
                <a:gd name="T21" fmla="*/ 4 h 1349"/>
                <a:gd name="T22" fmla="*/ 0 w 693"/>
                <a:gd name="T23" fmla="*/ 5 h 1349"/>
                <a:gd name="T24" fmla="*/ 0 w 693"/>
                <a:gd name="T25" fmla="*/ 5 h 1349"/>
                <a:gd name="T26" fmla="*/ 0 w 693"/>
                <a:gd name="T27" fmla="*/ 5 h 1349"/>
                <a:gd name="T28" fmla="*/ 0 w 693"/>
                <a:gd name="T29" fmla="*/ 5 h 1349"/>
                <a:gd name="T30" fmla="*/ 0 w 693"/>
                <a:gd name="T31" fmla="*/ 5 h 1349"/>
                <a:gd name="T32" fmla="*/ 0 w 693"/>
                <a:gd name="T33" fmla="*/ 5 h 1349"/>
                <a:gd name="T34" fmla="*/ 0 w 693"/>
                <a:gd name="T35" fmla="*/ 5 h 1349"/>
                <a:gd name="T36" fmla="*/ 0 w 693"/>
                <a:gd name="T37" fmla="*/ 4 h 1349"/>
                <a:gd name="T38" fmla="*/ 1 w 693"/>
                <a:gd name="T39" fmla="*/ 4 h 1349"/>
                <a:gd name="T40" fmla="*/ 1 w 693"/>
                <a:gd name="T41" fmla="*/ 4 h 1349"/>
                <a:gd name="T42" fmla="*/ 1 w 693"/>
                <a:gd name="T43" fmla="*/ 4 h 1349"/>
                <a:gd name="T44" fmla="*/ 1 w 693"/>
                <a:gd name="T45" fmla="*/ 3 h 1349"/>
                <a:gd name="T46" fmla="*/ 1 w 693"/>
                <a:gd name="T47" fmla="*/ 3 h 1349"/>
                <a:gd name="T48" fmla="*/ 1 w 693"/>
                <a:gd name="T49" fmla="*/ 3 h 1349"/>
                <a:gd name="T50" fmla="*/ 2 w 693"/>
                <a:gd name="T51" fmla="*/ 2 h 1349"/>
                <a:gd name="T52" fmla="*/ 2 w 693"/>
                <a:gd name="T53" fmla="*/ 2 h 1349"/>
                <a:gd name="T54" fmla="*/ 2 w 693"/>
                <a:gd name="T55" fmla="*/ 2 h 1349"/>
                <a:gd name="T56" fmla="*/ 3 w 693"/>
                <a:gd name="T57" fmla="*/ 2 h 1349"/>
                <a:gd name="T58" fmla="*/ 3 w 693"/>
                <a:gd name="T59" fmla="*/ 1 h 1349"/>
                <a:gd name="T60" fmla="*/ 3 w 693"/>
                <a:gd name="T61" fmla="*/ 0 h 1349"/>
                <a:gd name="T62" fmla="*/ 3 w 693"/>
                <a:gd name="T63" fmla="*/ 0 h 1349"/>
                <a:gd name="T64" fmla="*/ 3 w 693"/>
                <a:gd name="T65" fmla="*/ 0 h 13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93"/>
                <a:gd name="T100" fmla="*/ 0 h 1349"/>
                <a:gd name="T101" fmla="*/ 693 w 693"/>
                <a:gd name="T102" fmla="*/ 1349 h 13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93" h="1349">
                  <a:moveTo>
                    <a:pt x="630" y="14"/>
                  </a:moveTo>
                  <a:lnTo>
                    <a:pt x="600" y="71"/>
                  </a:lnTo>
                  <a:lnTo>
                    <a:pt x="536" y="247"/>
                  </a:lnTo>
                  <a:lnTo>
                    <a:pt x="509" y="339"/>
                  </a:lnTo>
                  <a:lnTo>
                    <a:pt x="473" y="418"/>
                  </a:lnTo>
                  <a:lnTo>
                    <a:pt x="463" y="429"/>
                  </a:lnTo>
                  <a:lnTo>
                    <a:pt x="473" y="443"/>
                  </a:lnTo>
                  <a:lnTo>
                    <a:pt x="426" y="490"/>
                  </a:lnTo>
                  <a:lnTo>
                    <a:pt x="369" y="555"/>
                  </a:lnTo>
                  <a:lnTo>
                    <a:pt x="290" y="612"/>
                  </a:lnTo>
                  <a:lnTo>
                    <a:pt x="258" y="645"/>
                  </a:lnTo>
                  <a:lnTo>
                    <a:pt x="229" y="684"/>
                  </a:lnTo>
                  <a:lnTo>
                    <a:pt x="206" y="739"/>
                  </a:lnTo>
                  <a:lnTo>
                    <a:pt x="190" y="797"/>
                  </a:lnTo>
                  <a:lnTo>
                    <a:pt x="193" y="848"/>
                  </a:lnTo>
                  <a:lnTo>
                    <a:pt x="197" y="888"/>
                  </a:lnTo>
                  <a:lnTo>
                    <a:pt x="202" y="920"/>
                  </a:lnTo>
                  <a:lnTo>
                    <a:pt x="207" y="949"/>
                  </a:lnTo>
                  <a:lnTo>
                    <a:pt x="193" y="979"/>
                  </a:lnTo>
                  <a:lnTo>
                    <a:pt x="149" y="999"/>
                  </a:lnTo>
                  <a:lnTo>
                    <a:pt x="108" y="1011"/>
                  </a:lnTo>
                  <a:lnTo>
                    <a:pt x="69" y="1043"/>
                  </a:lnTo>
                  <a:lnTo>
                    <a:pt x="54" y="1069"/>
                  </a:lnTo>
                  <a:lnTo>
                    <a:pt x="40" y="1117"/>
                  </a:lnTo>
                  <a:lnTo>
                    <a:pt x="41" y="1169"/>
                  </a:lnTo>
                  <a:lnTo>
                    <a:pt x="57" y="1212"/>
                  </a:lnTo>
                  <a:lnTo>
                    <a:pt x="78" y="1261"/>
                  </a:lnTo>
                  <a:lnTo>
                    <a:pt x="72" y="1299"/>
                  </a:lnTo>
                  <a:lnTo>
                    <a:pt x="0" y="1349"/>
                  </a:lnTo>
                  <a:lnTo>
                    <a:pt x="69" y="1320"/>
                  </a:lnTo>
                  <a:lnTo>
                    <a:pt x="99" y="1292"/>
                  </a:lnTo>
                  <a:lnTo>
                    <a:pt x="106" y="1255"/>
                  </a:lnTo>
                  <a:lnTo>
                    <a:pt x="99" y="1235"/>
                  </a:lnTo>
                  <a:lnTo>
                    <a:pt x="76" y="1197"/>
                  </a:lnTo>
                  <a:lnTo>
                    <a:pt x="64" y="1158"/>
                  </a:lnTo>
                  <a:lnTo>
                    <a:pt x="60" y="1120"/>
                  </a:lnTo>
                  <a:lnTo>
                    <a:pt x="74" y="1075"/>
                  </a:lnTo>
                  <a:lnTo>
                    <a:pt x="94" y="1053"/>
                  </a:lnTo>
                  <a:lnTo>
                    <a:pt x="119" y="1030"/>
                  </a:lnTo>
                  <a:lnTo>
                    <a:pt x="155" y="1014"/>
                  </a:lnTo>
                  <a:lnTo>
                    <a:pt x="201" y="995"/>
                  </a:lnTo>
                  <a:lnTo>
                    <a:pt x="229" y="965"/>
                  </a:lnTo>
                  <a:lnTo>
                    <a:pt x="239" y="942"/>
                  </a:lnTo>
                  <a:lnTo>
                    <a:pt x="236" y="892"/>
                  </a:lnTo>
                  <a:lnTo>
                    <a:pt x="223" y="862"/>
                  </a:lnTo>
                  <a:lnTo>
                    <a:pt x="217" y="809"/>
                  </a:lnTo>
                  <a:lnTo>
                    <a:pt x="229" y="749"/>
                  </a:lnTo>
                  <a:lnTo>
                    <a:pt x="247" y="691"/>
                  </a:lnTo>
                  <a:lnTo>
                    <a:pt x="278" y="655"/>
                  </a:lnTo>
                  <a:lnTo>
                    <a:pt x="302" y="622"/>
                  </a:lnTo>
                  <a:lnTo>
                    <a:pt x="385" y="557"/>
                  </a:lnTo>
                  <a:lnTo>
                    <a:pt x="445" y="496"/>
                  </a:lnTo>
                  <a:lnTo>
                    <a:pt x="570" y="326"/>
                  </a:lnTo>
                  <a:lnTo>
                    <a:pt x="455" y="537"/>
                  </a:lnTo>
                  <a:lnTo>
                    <a:pt x="587" y="369"/>
                  </a:lnTo>
                  <a:lnTo>
                    <a:pt x="473" y="602"/>
                  </a:lnTo>
                  <a:lnTo>
                    <a:pt x="597" y="441"/>
                  </a:lnTo>
                  <a:lnTo>
                    <a:pt x="630" y="439"/>
                  </a:lnTo>
                  <a:lnTo>
                    <a:pt x="630" y="191"/>
                  </a:lnTo>
                  <a:lnTo>
                    <a:pt x="635" y="137"/>
                  </a:lnTo>
                  <a:lnTo>
                    <a:pt x="650" y="89"/>
                  </a:lnTo>
                  <a:lnTo>
                    <a:pt x="676" y="41"/>
                  </a:lnTo>
                  <a:lnTo>
                    <a:pt x="693" y="15"/>
                  </a:lnTo>
                  <a:lnTo>
                    <a:pt x="641" y="0"/>
                  </a:lnTo>
                  <a:lnTo>
                    <a:pt x="63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83"/>
            <p:cNvSpPr>
              <a:spLocks/>
            </p:cNvSpPr>
            <p:nvPr/>
          </p:nvSpPr>
          <p:spPr bwMode="auto">
            <a:xfrm>
              <a:off x="415" y="3281"/>
              <a:ext cx="118" cy="191"/>
            </a:xfrm>
            <a:custGeom>
              <a:avLst/>
              <a:gdLst>
                <a:gd name="T0" fmla="*/ 0 w 353"/>
                <a:gd name="T1" fmla="*/ 2 h 571"/>
                <a:gd name="T2" fmla="*/ 0 w 353"/>
                <a:gd name="T3" fmla="*/ 2 h 571"/>
                <a:gd name="T4" fmla="*/ 0 w 353"/>
                <a:gd name="T5" fmla="*/ 2 h 571"/>
                <a:gd name="T6" fmla="*/ 1 w 353"/>
                <a:gd name="T7" fmla="*/ 2 h 571"/>
                <a:gd name="T8" fmla="*/ 1 w 353"/>
                <a:gd name="T9" fmla="*/ 2 h 571"/>
                <a:gd name="T10" fmla="*/ 1 w 353"/>
                <a:gd name="T11" fmla="*/ 2 h 571"/>
                <a:gd name="T12" fmla="*/ 0 w 353"/>
                <a:gd name="T13" fmla="*/ 1 h 571"/>
                <a:gd name="T14" fmla="*/ 0 w 353"/>
                <a:gd name="T15" fmla="*/ 1 h 571"/>
                <a:gd name="T16" fmla="*/ 1 w 353"/>
                <a:gd name="T17" fmla="*/ 1 h 571"/>
                <a:gd name="T18" fmla="*/ 1 w 353"/>
                <a:gd name="T19" fmla="*/ 1 h 571"/>
                <a:gd name="T20" fmla="*/ 1 w 353"/>
                <a:gd name="T21" fmla="*/ 1 h 571"/>
                <a:gd name="T22" fmla="*/ 1 w 353"/>
                <a:gd name="T23" fmla="*/ 1 h 571"/>
                <a:gd name="T24" fmla="*/ 1 w 353"/>
                <a:gd name="T25" fmla="*/ 1 h 571"/>
                <a:gd name="T26" fmla="*/ 1 w 353"/>
                <a:gd name="T27" fmla="*/ 0 h 571"/>
                <a:gd name="T28" fmla="*/ 1 w 353"/>
                <a:gd name="T29" fmla="*/ 1 h 571"/>
                <a:gd name="T30" fmla="*/ 1 w 353"/>
                <a:gd name="T31" fmla="*/ 1 h 571"/>
                <a:gd name="T32" fmla="*/ 1 w 353"/>
                <a:gd name="T33" fmla="*/ 1 h 571"/>
                <a:gd name="T34" fmla="*/ 1 w 353"/>
                <a:gd name="T35" fmla="*/ 1 h 571"/>
                <a:gd name="T36" fmla="*/ 1 w 353"/>
                <a:gd name="T37" fmla="*/ 1 h 571"/>
                <a:gd name="T38" fmla="*/ 1 w 353"/>
                <a:gd name="T39" fmla="*/ 1 h 571"/>
                <a:gd name="T40" fmla="*/ 1 w 353"/>
                <a:gd name="T41" fmla="*/ 1 h 571"/>
                <a:gd name="T42" fmla="*/ 1 w 353"/>
                <a:gd name="T43" fmla="*/ 1 h 571"/>
                <a:gd name="T44" fmla="*/ 1 w 353"/>
                <a:gd name="T45" fmla="*/ 1 h 571"/>
                <a:gd name="T46" fmla="*/ 1 w 353"/>
                <a:gd name="T47" fmla="*/ 1 h 571"/>
                <a:gd name="T48" fmla="*/ 1 w 353"/>
                <a:gd name="T49" fmla="*/ 2 h 571"/>
                <a:gd name="T50" fmla="*/ 1 w 353"/>
                <a:gd name="T51" fmla="*/ 2 h 571"/>
                <a:gd name="T52" fmla="*/ 1 w 353"/>
                <a:gd name="T53" fmla="*/ 1 h 571"/>
                <a:gd name="T54" fmla="*/ 1 w 353"/>
                <a:gd name="T55" fmla="*/ 1 h 571"/>
                <a:gd name="T56" fmla="*/ 1 w 353"/>
                <a:gd name="T57" fmla="*/ 1 h 571"/>
                <a:gd name="T58" fmla="*/ 1 w 353"/>
                <a:gd name="T59" fmla="*/ 1 h 571"/>
                <a:gd name="T60" fmla="*/ 1 w 353"/>
                <a:gd name="T61" fmla="*/ 1 h 571"/>
                <a:gd name="T62" fmla="*/ 1 w 353"/>
                <a:gd name="T63" fmla="*/ 1 h 571"/>
                <a:gd name="T64" fmla="*/ 1 w 353"/>
                <a:gd name="T65" fmla="*/ 1 h 571"/>
                <a:gd name="T66" fmla="*/ 1 w 353"/>
                <a:gd name="T67" fmla="*/ 1 h 571"/>
                <a:gd name="T68" fmla="*/ 1 w 353"/>
                <a:gd name="T69" fmla="*/ 1 h 571"/>
                <a:gd name="T70" fmla="*/ 1 w 353"/>
                <a:gd name="T71" fmla="*/ 1 h 571"/>
                <a:gd name="T72" fmla="*/ 1 w 353"/>
                <a:gd name="T73" fmla="*/ 1 h 571"/>
                <a:gd name="T74" fmla="*/ 1 w 353"/>
                <a:gd name="T75" fmla="*/ 1 h 571"/>
                <a:gd name="T76" fmla="*/ 1 w 353"/>
                <a:gd name="T77" fmla="*/ 2 h 571"/>
                <a:gd name="T78" fmla="*/ 1 w 353"/>
                <a:gd name="T79" fmla="*/ 2 h 571"/>
                <a:gd name="T80" fmla="*/ 1 w 353"/>
                <a:gd name="T81" fmla="*/ 2 h 571"/>
                <a:gd name="T82" fmla="*/ 1 w 353"/>
                <a:gd name="T83" fmla="*/ 2 h 571"/>
                <a:gd name="T84" fmla="*/ 0 w 353"/>
                <a:gd name="T85" fmla="*/ 2 h 571"/>
                <a:gd name="T86" fmla="*/ 0 w 353"/>
                <a:gd name="T87" fmla="*/ 2 h 571"/>
                <a:gd name="T88" fmla="*/ 0 w 353"/>
                <a:gd name="T89" fmla="*/ 2 h 571"/>
                <a:gd name="T90" fmla="*/ 0 w 353"/>
                <a:gd name="T91" fmla="*/ 2 h 5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3"/>
                <a:gd name="T139" fmla="*/ 0 h 571"/>
                <a:gd name="T140" fmla="*/ 353 w 353"/>
                <a:gd name="T141" fmla="*/ 571 h 57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3" h="571">
                  <a:moveTo>
                    <a:pt x="0" y="571"/>
                  </a:moveTo>
                  <a:lnTo>
                    <a:pt x="64" y="540"/>
                  </a:lnTo>
                  <a:lnTo>
                    <a:pt x="96" y="511"/>
                  </a:lnTo>
                  <a:lnTo>
                    <a:pt x="126" y="468"/>
                  </a:lnTo>
                  <a:lnTo>
                    <a:pt x="141" y="418"/>
                  </a:lnTo>
                  <a:lnTo>
                    <a:pt x="126" y="379"/>
                  </a:lnTo>
                  <a:lnTo>
                    <a:pt x="118" y="340"/>
                  </a:lnTo>
                  <a:lnTo>
                    <a:pt x="118" y="305"/>
                  </a:lnTo>
                  <a:lnTo>
                    <a:pt x="131" y="283"/>
                  </a:lnTo>
                  <a:lnTo>
                    <a:pt x="185" y="255"/>
                  </a:lnTo>
                  <a:lnTo>
                    <a:pt x="233" y="237"/>
                  </a:lnTo>
                  <a:lnTo>
                    <a:pt x="270" y="209"/>
                  </a:lnTo>
                  <a:lnTo>
                    <a:pt x="297" y="173"/>
                  </a:lnTo>
                  <a:lnTo>
                    <a:pt x="304" y="0"/>
                  </a:lnTo>
                  <a:lnTo>
                    <a:pt x="314" y="155"/>
                  </a:lnTo>
                  <a:lnTo>
                    <a:pt x="330" y="209"/>
                  </a:lnTo>
                  <a:lnTo>
                    <a:pt x="353" y="240"/>
                  </a:lnTo>
                  <a:lnTo>
                    <a:pt x="312" y="352"/>
                  </a:lnTo>
                  <a:lnTo>
                    <a:pt x="273" y="340"/>
                  </a:lnTo>
                  <a:lnTo>
                    <a:pt x="276" y="290"/>
                  </a:lnTo>
                  <a:lnTo>
                    <a:pt x="241" y="310"/>
                  </a:lnTo>
                  <a:lnTo>
                    <a:pt x="220" y="314"/>
                  </a:lnTo>
                  <a:lnTo>
                    <a:pt x="196" y="324"/>
                  </a:lnTo>
                  <a:lnTo>
                    <a:pt x="182" y="345"/>
                  </a:lnTo>
                  <a:lnTo>
                    <a:pt x="172" y="383"/>
                  </a:lnTo>
                  <a:lnTo>
                    <a:pt x="158" y="375"/>
                  </a:lnTo>
                  <a:lnTo>
                    <a:pt x="167" y="338"/>
                  </a:lnTo>
                  <a:lnTo>
                    <a:pt x="191" y="311"/>
                  </a:lnTo>
                  <a:lnTo>
                    <a:pt x="256" y="286"/>
                  </a:lnTo>
                  <a:lnTo>
                    <a:pt x="297" y="260"/>
                  </a:lnTo>
                  <a:lnTo>
                    <a:pt x="317" y="225"/>
                  </a:lnTo>
                  <a:lnTo>
                    <a:pt x="304" y="192"/>
                  </a:lnTo>
                  <a:lnTo>
                    <a:pt x="279" y="225"/>
                  </a:lnTo>
                  <a:lnTo>
                    <a:pt x="236" y="252"/>
                  </a:lnTo>
                  <a:lnTo>
                    <a:pt x="185" y="271"/>
                  </a:lnTo>
                  <a:lnTo>
                    <a:pt x="143" y="295"/>
                  </a:lnTo>
                  <a:lnTo>
                    <a:pt x="135" y="320"/>
                  </a:lnTo>
                  <a:lnTo>
                    <a:pt x="137" y="349"/>
                  </a:lnTo>
                  <a:lnTo>
                    <a:pt x="145" y="387"/>
                  </a:lnTo>
                  <a:lnTo>
                    <a:pt x="161" y="419"/>
                  </a:lnTo>
                  <a:lnTo>
                    <a:pt x="146" y="478"/>
                  </a:lnTo>
                  <a:lnTo>
                    <a:pt x="126" y="512"/>
                  </a:lnTo>
                  <a:lnTo>
                    <a:pt x="86" y="543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84"/>
            <p:cNvSpPr>
              <a:spLocks/>
            </p:cNvSpPr>
            <p:nvPr/>
          </p:nvSpPr>
          <p:spPr bwMode="auto">
            <a:xfrm>
              <a:off x="525" y="3158"/>
              <a:ext cx="118" cy="226"/>
            </a:xfrm>
            <a:custGeom>
              <a:avLst/>
              <a:gdLst>
                <a:gd name="T0" fmla="*/ 1 w 354"/>
                <a:gd name="T1" fmla="*/ 0 h 678"/>
                <a:gd name="T2" fmla="*/ 1 w 354"/>
                <a:gd name="T3" fmla="*/ 0 h 678"/>
                <a:gd name="T4" fmla="*/ 1 w 354"/>
                <a:gd name="T5" fmla="*/ 1 h 678"/>
                <a:gd name="T6" fmla="*/ 1 w 354"/>
                <a:gd name="T7" fmla="*/ 1 h 678"/>
                <a:gd name="T8" fmla="*/ 0 w 354"/>
                <a:gd name="T9" fmla="*/ 2 h 678"/>
                <a:gd name="T10" fmla="*/ 0 w 354"/>
                <a:gd name="T11" fmla="*/ 2 h 678"/>
                <a:gd name="T12" fmla="*/ 0 w 354"/>
                <a:gd name="T13" fmla="*/ 1 h 678"/>
                <a:gd name="T14" fmla="*/ 0 w 354"/>
                <a:gd name="T15" fmla="*/ 2 h 678"/>
                <a:gd name="T16" fmla="*/ 0 w 354"/>
                <a:gd name="T17" fmla="*/ 2 h 678"/>
                <a:gd name="T18" fmla="*/ 0 w 354"/>
                <a:gd name="T19" fmla="*/ 2 h 678"/>
                <a:gd name="T20" fmla="*/ 0 w 354"/>
                <a:gd name="T21" fmla="*/ 3 h 678"/>
                <a:gd name="T22" fmla="*/ 0 w 354"/>
                <a:gd name="T23" fmla="*/ 3 h 678"/>
                <a:gd name="T24" fmla="*/ 1 w 354"/>
                <a:gd name="T25" fmla="*/ 1 h 678"/>
                <a:gd name="T26" fmla="*/ 1 w 354"/>
                <a:gd name="T27" fmla="*/ 1 h 678"/>
                <a:gd name="T28" fmla="*/ 1 w 354"/>
                <a:gd name="T29" fmla="*/ 1 h 678"/>
                <a:gd name="T30" fmla="*/ 1 w 354"/>
                <a:gd name="T31" fmla="*/ 2 h 678"/>
                <a:gd name="T32" fmla="*/ 1 w 354"/>
                <a:gd name="T33" fmla="*/ 1 h 678"/>
                <a:gd name="T34" fmla="*/ 1 w 354"/>
                <a:gd name="T35" fmla="*/ 1 h 678"/>
                <a:gd name="T36" fmla="*/ 1 w 354"/>
                <a:gd name="T37" fmla="*/ 2 h 678"/>
                <a:gd name="T38" fmla="*/ 1 w 354"/>
                <a:gd name="T39" fmla="*/ 2 h 678"/>
                <a:gd name="T40" fmla="*/ 1 w 354"/>
                <a:gd name="T41" fmla="*/ 2 h 678"/>
                <a:gd name="T42" fmla="*/ 1 w 354"/>
                <a:gd name="T43" fmla="*/ 3 h 678"/>
                <a:gd name="T44" fmla="*/ 1 w 354"/>
                <a:gd name="T45" fmla="*/ 2 h 678"/>
                <a:gd name="T46" fmla="*/ 1 w 354"/>
                <a:gd name="T47" fmla="*/ 2 h 678"/>
                <a:gd name="T48" fmla="*/ 1 w 354"/>
                <a:gd name="T49" fmla="*/ 2 h 678"/>
                <a:gd name="T50" fmla="*/ 1 w 354"/>
                <a:gd name="T51" fmla="*/ 2 h 678"/>
                <a:gd name="T52" fmla="*/ 1 w 354"/>
                <a:gd name="T53" fmla="*/ 1 h 678"/>
                <a:gd name="T54" fmla="*/ 1 w 354"/>
                <a:gd name="T55" fmla="*/ 1 h 678"/>
                <a:gd name="T56" fmla="*/ 1 w 354"/>
                <a:gd name="T57" fmla="*/ 0 h 678"/>
                <a:gd name="T58" fmla="*/ 1 w 354"/>
                <a:gd name="T59" fmla="*/ 0 h 678"/>
                <a:gd name="T60" fmla="*/ 1 w 354"/>
                <a:gd name="T61" fmla="*/ 0 h 678"/>
                <a:gd name="T62" fmla="*/ 1 w 354"/>
                <a:gd name="T63" fmla="*/ 0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54"/>
                <a:gd name="T97" fmla="*/ 0 h 678"/>
                <a:gd name="T98" fmla="*/ 354 w 354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54" h="678">
                  <a:moveTo>
                    <a:pt x="295" y="2"/>
                  </a:moveTo>
                  <a:lnTo>
                    <a:pt x="274" y="93"/>
                  </a:lnTo>
                  <a:lnTo>
                    <a:pt x="260" y="140"/>
                  </a:lnTo>
                  <a:lnTo>
                    <a:pt x="221" y="210"/>
                  </a:lnTo>
                  <a:lnTo>
                    <a:pt x="32" y="566"/>
                  </a:lnTo>
                  <a:lnTo>
                    <a:pt x="13" y="528"/>
                  </a:lnTo>
                  <a:lnTo>
                    <a:pt x="5" y="353"/>
                  </a:lnTo>
                  <a:lnTo>
                    <a:pt x="0" y="528"/>
                  </a:lnTo>
                  <a:lnTo>
                    <a:pt x="5" y="560"/>
                  </a:lnTo>
                  <a:lnTo>
                    <a:pt x="20" y="590"/>
                  </a:lnTo>
                  <a:lnTo>
                    <a:pt x="5" y="610"/>
                  </a:lnTo>
                  <a:lnTo>
                    <a:pt x="24" y="610"/>
                  </a:lnTo>
                  <a:lnTo>
                    <a:pt x="180" y="326"/>
                  </a:lnTo>
                  <a:lnTo>
                    <a:pt x="211" y="276"/>
                  </a:lnTo>
                  <a:lnTo>
                    <a:pt x="260" y="293"/>
                  </a:lnTo>
                  <a:lnTo>
                    <a:pt x="170" y="501"/>
                  </a:lnTo>
                  <a:lnTo>
                    <a:pt x="310" y="273"/>
                  </a:lnTo>
                  <a:lnTo>
                    <a:pt x="311" y="338"/>
                  </a:lnTo>
                  <a:lnTo>
                    <a:pt x="295" y="432"/>
                  </a:lnTo>
                  <a:lnTo>
                    <a:pt x="284" y="466"/>
                  </a:lnTo>
                  <a:lnTo>
                    <a:pt x="279" y="521"/>
                  </a:lnTo>
                  <a:lnTo>
                    <a:pt x="219" y="678"/>
                  </a:lnTo>
                  <a:lnTo>
                    <a:pt x="288" y="546"/>
                  </a:lnTo>
                  <a:lnTo>
                    <a:pt x="305" y="587"/>
                  </a:lnTo>
                  <a:lnTo>
                    <a:pt x="310" y="517"/>
                  </a:lnTo>
                  <a:lnTo>
                    <a:pt x="343" y="428"/>
                  </a:lnTo>
                  <a:lnTo>
                    <a:pt x="354" y="363"/>
                  </a:lnTo>
                  <a:lnTo>
                    <a:pt x="352" y="261"/>
                  </a:lnTo>
                  <a:lnTo>
                    <a:pt x="328" y="0"/>
                  </a:lnTo>
                  <a:lnTo>
                    <a:pt x="2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85"/>
            <p:cNvSpPr>
              <a:spLocks/>
            </p:cNvSpPr>
            <p:nvPr/>
          </p:nvSpPr>
          <p:spPr bwMode="auto">
            <a:xfrm>
              <a:off x="498" y="3394"/>
              <a:ext cx="21" cy="49"/>
            </a:xfrm>
            <a:custGeom>
              <a:avLst/>
              <a:gdLst>
                <a:gd name="T0" fmla="*/ 0 w 62"/>
                <a:gd name="T1" fmla="*/ 0 h 148"/>
                <a:gd name="T2" fmla="*/ 0 w 62"/>
                <a:gd name="T3" fmla="*/ 0 h 148"/>
                <a:gd name="T4" fmla="*/ 0 w 62"/>
                <a:gd name="T5" fmla="*/ 0 h 148"/>
                <a:gd name="T6" fmla="*/ 0 w 62"/>
                <a:gd name="T7" fmla="*/ 1 h 148"/>
                <a:gd name="T8" fmla="*/ 0 w 62"/>
                <a:gd name="T9" fmla="*/ 1 h 148"/>
                <a:gd name="T10" fmla="*/ 0 w 62"/>
                <a:gd name="T11" fmla="*/ 1 h 148"/>
                <a:gd name="T12" fmla="*/ 0 w 62"/>
                <a:gd name="T13" fmla="*/ 0 h 148"/>
                <a:gd name="T14" fmla="*/ 0 w 62"/>
                <a:gd name="T15" fmla="*/ 0 h 148"/>
                <a:gd name="T16" fmla="*/ 0 w 62"/>
                <a:gd name="T17" fmla="*/ 0 h 148"/>
                <a:gd name="T18" fmla="*/ 0 w 62"/>
                <a:gd name="T19" fmla="*/ 0 h 148"/>
                <a:gd name="T20" fmla="*/ 0 w 62"/>
                <a:gd name="T21" fmla="*/ 0 h 148"/>
                <a:gd name="T22" fmla="*/ 0 w 62"/>
                <a:gd name="T23" fmla="*/ 0 h 1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148"/>
                <a:gd name="T38" fmla="*/ 62 w 62"/>
                <a:gd name="T39" fmla="*/ 148 h 1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148">
                  <a:moveTo>
                    <a:pt x="40" y="0"/>
                  </a:moveTo>
                  <a:lnTo>
                    <a:pt x="13" y="65"/>
                  </a:lnTo>
                  <a:lnTo>
                    <a:pt x="6" y="90"/>
                  </a:lnTo>
                  <a:lnTo>
                    <a:pt x="0" y="130"/>
                  </a:lnTo>
                  <a:lnTo>
                    <a:pt x="5" y="148"/>
                  </a:lnTo>
                  <a:lnTo>
                    <a:pt x="26" y="134"/>
                  </a:lnTo>
                  <a:lnTo>
                    <a:pt x="29" y="111"/>
                  </a:lnTo>
                  <a:lnTo>
                    <a:pt x="35" y="78"/>
                  </a:lnTo>
                  <a:lnTo>
                    <a:pt x="62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86"/>
            <p:cNvSpPr>
              <a:spLocks/>
            </p:cNvSpPr>
            <p:nvPr/>
          </p:nvSpPr>
          <p:spPr bwMode="auto">
            <a:xfrm>
              <a:off x="498" y="3330"/>
              <a:ext cx="105" cy="128"/>
            </a:xfrm>
            <a:custGeom>
              <a:avLst/>
              <a:gdLst>
                <a:gd name="T0" fmla="*/ 1 w 313"/>
                <a:gd name="T1" fmla="*/ 0 h 384"/>
                <a:gd name="T2" fmla="*/ 1 w 313"/>
                <a:gd name="T3" fmla="*/ 1 h 384"/>
                <a:gd name="T4" fmla="*/ 1 w 313"/>
                <a:gd name="T5" fmla="*/ 1 h 384"/>
                <a:gd name="T6" fmla="*/ 1 w 313"/>
                <a:gd name="T7" fmla="*/ 1 h 384"/>
                <a:gd name="T8" fmla="*/ 0 w 313"/>
                <a:gd name="T9" fmla="*/ 1 h 384"/>
                <a:gd name="T10" fmla="*/ 0 w 313"/>
                <a:gd name="T11" fmla="*/ 1 h 384"/>
                <a:gd name="T12" fmla="*/ 0 w 313"/>
                <a:gd name="T13" fmla="*/ 1 h 384"/>
                <a:gd name="T14" fmla="*/ 0 w 313"/>
                <a:gd name="T15" fmla="*/ 1 h 384"/>
                <a:gd name="T16" fmla="*/ 0 w 313"/>
                <a:gd name="T17" fmla="*/ 1 h 384"/>
                <a:gd name="T18" fmla="*/ 1 w 313"/>
                <a:gd name="T19" fmla="*/ 1 h 384"/>
                <a:gd name="T20" fmla="*/ 0 w 313"/>
                <a:gd name="T21" fmla="*/ 2 h 384"/>
                <a:gd name="T22" fmla="*/ 1 w 313"/>
                <a:gd name="T23" fmla="*/ 1 h 384"/>
                <a:gd name="T24" fmla="*/ 1 w 313"/>
                <a:gd name="T25" fmla="*/ 1 h 384"/>
                <a:gd name="T26" fmla="*/ 1 w 313"/>
                <a:gd name="T27" fmla="*/ 1 h 384"/>
                <a:gd name="T28" fmla="*/ 1 w 313"/>
                <a:gd name="T29" fmla="*/ 0 h 384"/>
                <a:gd name="T30" fmla="*/ 1 w 313"/>
                <a:gd name="T31" fmla="*/ 0 h 384"/>
                <a:gd name="T32" fmla="*/ 1 w 313"/>
                <a:gd name="T33" fmla="*/ 0 h 3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3"/>
                <a:gd name="T52" fmla="*/ 0 h 384"/>
                <a:gd name="T53" fmla="*/ 313 w 313"/>
                <a:gd name="T54" fmla="*/ 384 h 3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3" h="384">
                  <a:moveTo>
                    <a:pt x="313" y="0"/>
                  </a:moveTo>
                  <a:lnTo>
                    <a:pt x="236" y="139"/>
                  </a:lnTo>
                  <a:lnTo>
                    <a:pt x="182" y="210"/>
                  </a:lnTo>
                  <a:lnTo>
                    <a:pt x="132" y="250"/>
                  </a:lnTo>
                  <a:lnTo>
                    <a:pt x="44" y="305"/>
                  </a:lnTo>
                  <a:lnTo>
                    <a:pt x="0" y="321"/>
                  </a:lnTo>
                  <a:lnTo>
                    <a:pt x="5" y="339"/>
                  </a:lnTo>
                  <a:lnTo>
                    <a:pt x="26" y="361"/>
                  </a:lnTo>
                  <a:lnTo>
                    <a:pt x="74" y="364"/>
                  </a:lnTo>
                  <a:lnTo>
                    <a:pt x="121" y="336"/>
                  </a:lnTo>
                  <a:lnTo>
                    <a:pt x="89" y="384"/>
                  </a:lnTo>
                  <a:lnTo>
                    <a:pt x="151" y="327"/>
                  </a:lnTo>
                  <a:lnTo>
                    <a:pt x="208" y="260"/>
                  </a:lnTo>
                  <a:lnTo>
                    <a:pt x="260" y="15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87"/>
            <p:cNvSpPr>
              <a:spLocks/>
            </p:cNvSpPr>
            <p:nvPr/>
          </p:nvSpPr>
          <p:spPr bwMode="auto">
            <a:xfrm>
              <a:off x="526" y="3304"/>
              <a:ext cx="65" cy="78"/>
            </a:xfrm>
            <a:custGeom>
              <a:avLst/>
              <a:gdLst>
                <a:gd name="T0" fmla="*/ 0 w 195"/>
                <a:gd name="T1" fmla="*/ 0 h 234"/>
                <a:gd name="T2" fmla="*/ 1 w 195"/>
                <a:gd name="T3" fmla="*/ 0 h 234"/>
                <a:gd name="T4" fmla="*/ 0 w 195"/>
                <a:gd name="T5" fmla="*/ 0 h 234"/>
                <a:gd name="T6" fmla="*/ 1 w 195"/>
                <a:gd name="T7" fmla="*/ 0 h 234"/>
                <a:gd name="T8" fmla="*/ 0 w 195"/>
                <a:gd name="T9" fmla="*/ 1 h 234"/>
                <a:gd name="T10" fmla="*/ 0 w 195"/>
                <a:gd name="T11" fmla="*/ 1 h 234"/>
                <a:gd name="T12" fmla="*/ 0 w 195"/>
                <a:gd name="T13" fmla="*/ 1 h 234"/>
                <a:gd name="T14" fmla="*/ 0 w 195"/>
                <a:gd name="T15" fmla="*/ 1 h 234"/>
                <a:gd name="T16" fmla="*/ 0 w 195"/>
                <a:gd name="T17" fmla="*/ 1 h 234"/>
                <a:gd name="T18" fmla="*/ 0 w 195"/>
                <a:gd name="T19" fmla="*/ 1 h 234"/>
                <a:gd name="T20" fmla="*/ 0 w 195"/>
                <a:gd name="T21" fmla="*/ 1 h 234"/>
                <a:gd name="T22" fmla="*/ 0 w 195"/>
                <a:gd name="T23" fmla="*/ 1 h 234"/>
                <a:gd name="T24" fmla="*/ 0 w 195"/>
                <a:gd name="T25" fmla="*/ 1 h 234"/>
                <a:gd name="T26" fmla="*/ 1 w 195"/>
                <a:gd name="T27" fmla="*/ 1 h 234"/>
                <a:gd name="T28" fmla="*/ 0 w 195"/>
                <a:gd name="T29" fmla="*/ 1 h 234"/>
                <a:gd name="T30" fmla="*/ 1 w 195"/>
                <a:gd name="T31" fmla="*/ 0 h 234"/>
                <a:gd name="T32" fmla="*/ 1 w 195"/>
                <a:gd name="T33" fmla="*/ 0 h 234"/>
                <a:gd name="T34" fmla="*/ 1 w 195"/>
                <a:gd name="T35" fmla="*/ 0 h 234"/>
                <a:gd name="T36" fmla="*/ 0 w 195"/>
                <a:gd name="T37" fmla="*/ 0 h 234"/>
                <a:gd name="T38" fmla="*/ 0 w 195"/>
                <a:gd name="T39" fmla="*/ 0 h 234"/>
                <a:gd name="T40" fmla="*/ 0 w 195"/>
                <a:gd name="T41" fmla="*/ 0 h 234"/>
                <a:gd name="T42" fmla="*/ 0 w 195"/>
                <a:gd name="T43" fmla="*/ 0 h 2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234"/>
                <a:gd name="T68" fmla="*/ 195 w 195"/>
                <a:gd name="T69" fmla="*/ 234 h 2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234">
                  <a:moveTo>
                    <a:pt x="77" y="58"/>
                  </a:moveTo>
                  <a:lnTo>
                    <a:pt x="122" y="22"/>
                  </a:lnTo>
                  <a:lnTo>
                    <a:pt x="113" y="92"/>
                  </a:lnTo>
                  <a:lnTo>
                    <a:pt x="161" y="112"/>
                  </a:lnTo>
                  <a:lnTo>
                    <a:pt x="103" y="140"/>
                  </a:lnTo>
                  <a:lnTo>
                    <a:pt x="103" y="214"/>
                  </a:lnTo>
                  <a:lnTo>
                    <a:pt x="64" y="163"/>
                  </a:lnTo>
                  <a:lnTo>
                    <a:pt x="15" y="207"/>
                  </a:lnTo>
                  <a:lnTo>
                    <a:pt x="19" y="171"/>
                  </a:lnTo>
                  <a:lnTo>
                    <a:pt x="0" y="195"/>
                  </a:lnTo>
                  <a:lnTo>
                    <a:pt x="5" y="230"/>
                  </a:lnTo>
                  <a:lnTo>
                    <a:pt x="62" y="186"/>
                  </a:lnTo>
                  <a:lnTo>
                    <a:pt x="108" y="234"/>
                  </a:lnTo>
                  <a:lnTo>
                    <a:pt x="122" y="230"/>
                  </a:lnTo>
                  <a:lnTo>
                    <a:pt x="119" y="151"/>
                  </a:lnTo>
                  <a:lnTo>
                    <a:pt x="195" y="112"/>
                  </a:lnTo>
                  <a:lnTo>
                    <a:pt x="129" y="83"/>
                  </a:lnTo>
                  <a:lnTo>
                    <a:pt x="132" y="0"/>
                  </a:lnTo>
                  <a:lnTo>
                    <a:pt x="88" y="30"/>
                  </a:lnTo>
                  <a:lnTo>
                    <a:pt x="77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88"/>
            <p:cNvSpPr>
              <a:spLocks/>
            </p:cNvSpPr>
            <p:nvPr/>
          </p:nvSpPr>
          <p:spPr bwMode="auto">
            <a:xfrm>
              <a:off x="441" y="3444"/>
              <a:ext cx="118" cy="87"/>
            </a:xfrm>
            <a:custGeom>
              <a:avLst/>
              <a:gdLst>
                <a:gd name="T0" fmla="*/ 1 w 354"/>
                <a:gd name="T1" fmla="*/ 0 h 260"/>
                <a:gd name="T2" fmla="*/ 0 w 354"/>
                <a:gd name="T3" fmla="*/ 0 h 260"/>
                <a:gd name="T4" fmla="*/ 0 w 354"/>
                <a:gd name="T5" fmla="*/ 0 h 260"/>
                <a:gd name="T6" fmla="*/ 1 w 354"/>
                <a:gd name="T7" fmla="*/ 0 h 260"/>
                <a:gd name="T8" fmla="*/ 1 w 354"/>
                <a:gd name="T9" fmla="*/ 0 h 260"/>
                <a:gd name="T10" fmla="*/ 1 w 354"/>
                <a:gd name="T11" fmla="*/ 0 h 260"/>
                <a:gd name="T12" fmla="*/ 1 w 354"/>
                <a:gd name="T13" fmla="*/ 0 h 260"/>
                <a:gd name="T14" fmla="*/ 1 w 354"/>
                <a:gd name="T15" fmla="*/ 0 h 260"/>
                <a:gd name="T16" fmla="*/ 1 w 354"/>
                <a:gd name="T17" fmla="*/ 1 h 260"/>
                <a:gd name="T18" fmla="*/ 0 w 354"/>
                <a:gd name="T19" fmla="*/ 1 h 260"/>
                <a:gd name="T20" fmla="*/ 0 w 354"/>
                <a:gd name="T21" fmla="*/ 1 h 260"/>
                <a:gd name="T22" fmla="*/ 0 w 354"/>
                <a:gd name="T23" fmla="*/ 1 h 260"/>
                <a:gd name="T24" fmla="*/ 0 w 354"/>
                <a:gd name="T25" fmla="*/ 1 h 260"/>
                <a:gd name="T26" fmla="*/ 0 w 354"/>
                <a:gd name="T27" fmla="*/ 1 h 260"/>
                <a:gd name="T28" fmla="*/ 0 w 354"/>
                <a:gd name="T29" fmla="*/ 1 h 260"/>
                <a:gd name="T30" fmla="*/ 0 w 354"/>
                <a:gd name="T31" fmla="*/ 1 h 260"/>
                <a:gd name="T32" fmla="*/ 0 w 354"/>
                <a:gd name="T33" fmla="*/ 1 h 260"/>
                <a:gd name="T34" fmla="*/ 0 w 354"/>
                <a:gd name="T35" fmla="*/ 1 h 260"/>
                <a:gd name="T36" fmla="*/ 0 w 354"/>
                <a:gd name="T37" fmla="*/ 0 h 260"/>
                <a:gd name="T38" fmla="*/ 1 w 354"/>
                <a:gd name="T39" fmla="*/ 0 h 260"/>
                <a:gd name="T40" fmla="*/ 1 w 354"/>
                <a:gd name="T41" fmla="*/ 0 h 260"/>
                <a:gd name="T42" fmla="*/ 1 w 354"/>
                <a:gd name="T43" fmla="*/ 0 h 260"/>
                <a:gd name="T44" fmla="*/ 1 w 354"/>
                <a:gd name="T45" fmla="*/ 0 h 2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4"/>
                <a:gd name="T70" fmla="*/ 0 h 260"/>
                <a:gd name="T71" fmla="*/ 354 w 354"/>
                <a:gd name="T72" fmla="*/ 260 h 2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4" h="260">
                  <a:moveTo>
                    <a:pt x="148" y="17"/>
                  </a:moveTo>
                  <a:lnTo>
                    <a:pt x="99" y="47"/>
                  </a:lnTo>
                  <a:lnTo>
                    <a:pt x="105" y="89"/>
                  </a:lnTo>
                  <a:lnTo>
                    <a:pt x="178" y="83"/>
                  </a:lnTo>
                  <a:lnTo>
                    <a:pt x="267" y="64"/>
                  </a:lnTo>
                  <a:lnTo>
                    <a:pt x="354" y="53"/>
                  </a:lnTo>
                  <a:lnTo>
                    <a:pt x="294" y="86"/>
                  </a:lnTo>
                  <a:lnTo>
                    <a:pt x="238" y="108"/>
                  </a:lnTo>
                  <a:lnTo>
                    <a:pt x="143" y="160"/>
                  </a:lnTo>
                  <a:lnTo>
                    <a:pt x="90" y="152"/>
                  </a:lnTo>
                  <a:lnTo>
                    <a:pt x="90" y="180"/>
                  </a:lnTo>
                  <a:lnTo>
                    <a:pt x="41" y="183"/>
                  </a:lnTo>
                  <a:lnTo>
                    <a:pt x="33" y="192"/>
                  </a:lnTo>
                  <a:lnTo>
                    <a:pt x="30" y="260"/>
                  </a:lnTo>
                  <a:lnTo>
                    <a:pt x="4" y="255"/>
                  </a:lnTo>
                  <a:lnTo>
                    <a:pt x="0" y="195"/>
                  </a:lnTo>
                  <a:lnTo>
                    <a:pt x="14" y="175"/>
                  </a:lnTo>
                  <a:lnTo>
                    <a:pt x="68" y="163"/>
                  </a:lnTo>
                  <a:lnTo>
                    <a:pt x="79" y="40"/>
                  </a:lnTo>
                  <a:lnTo>
                    <a:pt x="157" y="0"/>
                  </a:lnTo>
                  <a:lnTo>
                    <a:pt x="14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89"/>
            <p:cNvSpPr>
              <a:spLocks/>
            </p:cNvSpPr>
            <p:nvPr/>
          </p:nvSpPr>
          <p:spPr bwMode="auto">
            <a:xfrm>
              <a:off x="454" y="3478"/>
              <a:ext cx="109" cy="63"/>
            </a:xfrm>
            <a:custGeom>
              <a:avLst/>
              <a:gdLst>
                <a:gd name="T0" fmla="*/ 0 w 327"/>
                <a:gd name="T1" fmla="*/ 1 h 188"/>
                <a:gd name="T2" fmla="*/ 0 w 327"/>
                <a:gd name="T3" fmla="*/ 1 h 188"/>
                <a:gd name="T4" fmla="*/ 0 w 327"/>
                <a:gd name="T5" fmla="*/ 1 h 188"/>
                <a:gd name="T6" fmla="*/ 0 w 327"/>
                <a:gd name="T7" fmla="*/ 1 h 188"/>
                <a:gd name="T8" fmla="*/ 0 w 327"/>
                <a:gd name="T9" fmla="*/ 1 h 188"/>
                <a:gd name="T10" fmla="*/ 0 w 327"/>
                <a:gd name="T11" fmla="*/ 1 h 188"/>
                <a:gd name="T12" fmla="*/ 1 w 327"/>
                <a:gd name="T13" fmla="*/ 0 h 188"/>
                <a:gd name="T14" fmla="*/ 1 w 327"/>
                <a:gd name="T15" fmla="*/ 0 h 188"/>
                <a:gd name="T16" fmla="*/ 0 w 327"/>
                <a:gd name="T17" fmla="*/ 0 h 188"/>
                <a:gd name="T18" fmla="*/ 0 w 327"/>
                <a:gd name="T19" fmla="*/ 1 h 188"/>
                <a:gd name="T20" fmla="*/ 0 w 327"/>
                <a:gd name="T21" fmla="*/ 1 h 188"/>
                <a:gd name="T22" fmla="*/ 0 w 327"/>
                <a:gd name="T23" fmla="*/ 1 h 1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7"/>
                <a:gd name="T37" fmla="*/ 0 h 188"/>
                <a:gd name="T38" fmla="*/ 327 w 327"/>
                <a:gd name="T39" fmla="*/ 188 h 18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7" h="188">
                  <a:moveTo>
                    <a:pt x="20" y="127"/>
                  </a:moveTo>
                  <a:lnTo>
                    <a:pt x="3" y="152"/>
                  </a:lnTo>
                  <a:lnTo>
                    <a:pt x="0" y="175"/>
                  </a:lnTo>
                  <a:lnTo>
                    <a:pt x="20" y="188"/>
                  </a:lnTo>
                  <a:lnTo>
                    <a:pt x="46" y="188"/>
                  </a:lnTo>
                  <a:lnTo>
                    <a:pt x="91" y="152"/>
                  </a:lnTo>
                  <a:lnTo>
                    <a:pt x="158" y="96"/>
                  </a:lnTo>
                  <a:lnTo>
                    <a:pt x="327" y="0"/>
                  </a:lnTo>
                  <a:lnTo>
                    <a:pt x="113" y="88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90"/>
            <p:cNvSpPr>
              <a:spLocks/>
            </p:cNvSpPr>
            <p:nvPr/>
          </p:nvSpPr>
          <p:spPr bwMode="auto">
            <a:xfrm>
              <a:off x="689" y="3429"/>
              <a:ext cx="20" cy="172"/>
            </a:xfrm>
            <a:custGeom>
              <a:avLst/>
              <a:gdLst>
                <a:gd name="T0" fmla="*/ 0 w 60"/>
                <a:gd name="T1" fmla="*/ 0 h 518"/>
                <a:gd name="T2" fmla="*/ 0 w 60"/>
                <a:gd name="T3" fmla="*/ 0 h 518"/>
                <a:gd name="T4" fmla="*/ 0 w 60"/>
                <a:gd name="T5" fmla="*/ 1 h 518"/>
                <a:gd name="T6" fmla="*/ 0 w 60"/>
                <a:gd name="T7" fmla="*/ 2 h 518"/>
                <a:gd name="T8" fmla="*/ 0 w 60"/>
                <a:gd name="T9" fmla="*/ 2 h 518"/>
                <a:gd name="T10" fmla="*/ 0 w 60"/>
                <a:gd name="T11" fmla="*/ 2 h 518"/>
                <a:gd name="T12" fmla="*/ 0 w 60"/>
                <a:gd name="T13" fmla="*/ 2 h 518"/>
                <a:gd name="T14" fmla="*/ 0 w 60"/>
                <a:gd name="T15" fmla="*/ 1 h 518"/>
                <a:gd name="T16" fmla="*/ 0 w 60"/>
                <a:gd name="T17" fmla="*/ 0 h 518"/>
                <a:gd name="T18" fmla="*/ 0 w 60"/>
                <a:gd name="T19" fmla="*/ 0 h 518"/>
                <a:gd name="T20" fmla="*/ 0 w 60"/>
                <a:gd name="T21" fmla="*/ 0 h 518"/>
                <a:gd name="T22" fmla="*/ 0 w 60"/>
                <a:gd name="T23" fmla="*/ 0 h 518"/>
                <a:gd name="T24" fmla="*/ 0 w 60"/>
                <a:gd name="T25" fmla="*/ 0 h 5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18"/>
                <a:gd name="T41" fmla="*/ 60 w 60"/>
                <a:gd name="T42" fmla="*/ 518 h 5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18">
                  <a:moveTo>
                    <a:pt x="27" y="15"/>
                  </a:moveTo>
                  <a:lnTo>
                    <a:pt x="8" y="113"/>
                  </a:lnTo>
                  <a:lnTo>
                    <a:pt x="0" y="271"/>
                  </a:lnTo>
                  <a:lnTo>
                    <a:pt x="0" y="460"/>
                  </a:lnTo>
                  <a:lnTo>
                    <a:pt x="14" y="507"/>
                  </a:lnTo>
                  <a:lnTo>
                    <a:pt x="45" y="518"/>
                  </a:lnTo>
                  <a:lnTo>
                    <a:pt x="60" y="488"/>
                  </a:lnTo>
                  <a:lnTo>
                    <a:pt x="38" y="252"/>
                  </a:lnTo>
                  <a:lnTo>
                    <a:pt x="32" y="99"/>
                  </a:lnTo>
                  <a:lnTo>
                    <a:pt x="39" y="0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191"/>
            <p:cNvSpPr>
              <a:spLocks/>
            </p:cNvSpPr>
            <p:nvPr/>
          </p:nvSpPr>
          <p:spPr bwMode="auto">
            <a:xfrm>
              <a:off x="623" y="3466"/>
              <a:ext cx="20" cy="69"/>
            </a:xfrm>
            <a:custGeom>
              <a:avLst/>
              <a:gdLst>
                <a:gd name="T0" fmla="*/ 0 w 59"/>
                <a:gd name="T1" fmla="*/ 0 h 207"/>
                <a:gd name="T2" fmla="*/ 0 w 59"/>
                <a:gd name="T3" fmla="*/ 0 h 207"/>
                <a:gd name="T4" fmla="*/ 0 w 59"/>
                <a:gd name="T5" fmla="*/ 1 h 207"/>
                <a:gd name="T6" fmla="*/ 0 w 59"/>
                <a:gd name="T7" fmla="*/ 0 h 207"/>
                <a:gd name="T8" fmla="*/ 0 w 59"/>
                <a:gd name="T9" fmla="*/ 0 h 207"/>
                <a:gd name="T10" fmla="*/ 0 w 59"/>
                <a:gd name="T11" fmla="*/ 0 h 207"/>
                <a:gd name="T12" fmla="*/ 0 w 59"/>
                <a:gd name="T13" fmla="*/ 0 h 207"/>
                <a:gd name="T14" fmla="*/ 0 w 59"/>
                <a:gd name="T15" fmla="*/ 0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07"/>
                <a:gd name="T26" fmla="*/ 59 w 59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07">
                  <a:moveTo>
                    <a:pt x="59" y="6"/>
                  </a:moveTo>
                  <a:lnTo>
                    <a:pt x="34" y="81"/>
                  </a:lnTo>
                  <a:lnTo>
                    <a:pt x="0" y="207"/>
                  </a:lnTo>
                  <a:lnTo>
                    <a:pt x="23" y="76"/>
                  </a:lnTo>
                  <a:lnTo>
                    <a:pt x="43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192"/>
            <p:cNvSpPr>
              <a:spLocks/>
            </p:cNvSpPr>
            <p:nvPr/>
          </p:nvSpPr>
          <p:spPr bwMode="auto">
            <a:xfrm>
              <a:off x="685" y="3075"/>
              <a:ext cx="63" cy="219"/>
            </a:xfrm>
            <a:custGeom>
              <a:avLst/>
              <a:gdLst>
                <a:gd name="T0" fmla="*/ 0 w 187"/>
                <a:gd name="T1" fmla="*/ 0 h 656"/>
                <a:gd name="T2" fmla="*/ 0 w 187"/>
                <a:gd name="T3" fmla="*/ 1 h 656"/>
                <a:gd name="T4" fmla="*/ 0 w 187"/>
                <a:gd name="T5" fmla="*/ 2 h 656"/>
                <a:gd name="T6" fmla="*/ 0 w 187"/>
                <a:gd name="T7" fmla="*/ 3 h 656"/>
                <a:gd name="T8" fmla="*/ 0 w 187"/>
                <a:gd name="T9" fmla="*/ 3 h 656"/>
                <a:gd name="T10" fmla="*/ 0 w 187"/>
                <a:gd name="T11" fmla="*/ 3 h 656"/>
                <a:gd name="T12" fmla="*/ 0 w 187"/>
                <a:gd name="T13" fmla="*/ 2 h 656"/>
                <a:gd name="T14" fmla="*/ 1 w 187"/>
                <a:gd name="T15" fmla="*/ 2 h 656"/>
                <a:gd name="T16" fmla="*/ 0 w 187"/>
                <a:gd name="T17" fmla="*/ 2 h 656"/>
                <a:gd name="T18" fmla="*/ 0 w 187"/>
                <a:gd name="T19" fmla="*/ 3 h 656"/>
                <a:gd name="T20" fmla="*/ 0 w 187"/>
                <a:gd name="T21" fmla="*/ 1 h 656"/>
                <a:gd name="T22" fmla="*/ 0 w 187"/>
                <a:gd name="T23" fmla="*/ 0 h 656"/>
                <a:gd name="T24" fmla="*/ 0 w 187"/>
                <a:gd name="T25" fmla="*/ 0 h 656"/>
                <a:gd name="T26" fmla="*/ 0 w 187"/>
                <a:gd name="T27" fmla="*/ 0 h 656"/>
                <a:gd name="T28" fmla="*/ 0 w 187"/>
                <a:gd name="T29" fmla="*/ 0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7"/>
                <a:gd name="T46" fmla="*/ 0 h 656"/>
                <a:gd name="T47" fmla="*/ 187 w 18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7" h="656">
                  <a:moveTo>
                    <a:pt x="47" y="0"/>
                  </a:moveTo>
                  <a:lnTo>
                    <a:pt x="19" y="167"/>
                  </a:lnTo>
                  <a:lnTo>
                    <a:pt x="10" y="405"/>
                  </a:lnTo>
                  <a:lnTo>
                    <a:pt x="0" y="653"/>
                  </a:lnTo>
                  <a:lnTo>
                    <a:pt x="25" y="656"/>
                  </a:lnTo>
                  <a:lnTo>
                    <a:pt x="39" y="647"/>
                  </a:lnTo>
                  <a:lnTo>
                    <a:pt x="114" y="596"/>
                  </a:lnTo>
                  <a:lnTo>
                    <a:pt x="187" y="508"/>
                  </a:lnTo>
                  <a:lnTo>
                    <a:pt x="96" y="587"/>
                  </a:lnTo>
                  <a:lnTo>
                    <a:pt x="42" y="613"/>
                  </a:lnTo>
                  <a:lnTo>
                    <a:pt x="42" y="167"/>
                  </a:lnTo>
                  <a:lnTo>
                    <a:pt x="59" y="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193"/>
            <p:cNvSpPr>
              <a:spLocks/>
            </p:cNvSpPr>
            <p:nvPr/>
          </p:nvSpPr>
          <p:spPr bwMode="auto">
            <a:xfrm>
              <a:off x="726" y="3173"/>
              <a:ext cx="103" cy="78"/>
            </a:xfrm>
            <a:custGeom>
              <a:avLst/>
              <a:gdLst>
                <a:gd name="T0" fmla="*/ 1 w 309"/>
                <a:gd name="T1" fmla="*/ 0 h 236"/>
                <a:gd name="T2" fmla="*/ 1 w 309"/>
                <a:gd name="T3" fmla="*/ 0 h 236"/>
                <a:gd name="T4" fmla="*/ 0 w 309"/>
                <a:gd name="T5" fmla="*/ 0 h 236"/>
                <a:gd name="T6" fmla="*/ 0 w 309"/>
                <a:gd name="T7" fmla="*/ 0 h 236"/>
                <a:gd name="T8" fmla="*/ 0 w 309"/>
                <a:gd name="T9" fmla="*/ 1 h 236"/>
                <a:gd name="T10" fmla="*/ 0 w 309"/>
                <a:gd name="T11" fmla="*/ 1 h 236"/>
                <a:gd name="T12" fmla="*/ 0 w 309"/>
                <a:gd name="T13" fmla="*/ 1 h 236"/>
                <a:gd name="T14" fmla="*/ 0 w 309"/>
                <a:gd name="T15" fmla="*/ 0 h 236"/>
                <a:gd name="T16" fmla="*/ 1 w 309"/>
                <a:gd name="T17" fmla="*/ 0 h 236"/>
                <a:gd name="T18" fmla="*/ 1 w 309"/>
                <a:gd name="T19" fmla="*/ 0 h 236"/>
                <a:gd name="T20" fmla="*/ 1 w 309"/>
                <a:gd name="T21" fmla="*/ 0 h 236"/>
                <a:gd name="T22" fmla="*/ 1 w 309"/>
                <a:gd name="T23" fmla="*/ 0 h 236"/>
                <a:gd name="T24" fmla="*/ 1 w 309"/>
                <a:gd name="T25" fmla="*/ 0 h 236"/>
                <a:gd name="T26" fmla="*/ 1 w 309"/>
                <a:gd name="T27" fmla="*/ 0 h 2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9"/>
                <a:gd name="T43" fmla="*/ 0 h 236"/>
                <a:gd name="T44" fmla="*/ 309 w 309"/>
                <a:gd name="T45" fmla="*/ 236 h 2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9" h="236">
                  <a:moveTo>
                    <a:pt x="274" y="0"/>
                  </a:moveTo>
                  <a:lnTo>
                    <a:pt x="181" y="35"/>
                  </a:lnTo>
                  <a:lnTo>
                    <a:pt x="113" y="71"/>
                  </a:lnTo>
                  <a:lnTo>
                    <a:pt x="78" y="99"/>
                  </a:lnTo>
                  <a:lnTo>
                    <a:pt x="39" y="157"/>
                  </a:lnTo>
                  <a:lnTo>
                    <a:pt x="0" y="236"/>
                  </a:lnTo>
                  <a:lnTo>
                    <a:pt x="54" y="170"/>
                  </a:lnTo>
                  <a:lnTo>
                    <a:pt x="96" y="117"/>
                  </a:lnTo>
                  <a:lnTo>
                    <a:pt x="129" y="91"/>
                  </a:lnTo>
                  <a:lnTo>
                    <a:pt x="196" y="52"/>
                  </a:lnTo>
                  <a:lnTo>
                    <a:pt x="309" y="1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194"/>
            <p:cNvSpPr>
              <a:spLocks/>
            </p:cNvSpPr>
            <p:nvPr/>
          </p:nvSpPr>
          <p:spPr bwMode="auto">
            <a:xfrm>
              <a:off x="611" y="3323"/>
              <a:ext cx="37" cy="122"/>
            </a:xfrm>
            <a:custGeom>
              <a:avLst/>
              <a:gdLst>
                <a:gd name="T0" fmla="*/ 0 w 109"/>
                <a:gd name="T1" fmla="*/ 2 h 364"/>
                <a:gd name="T2" fmla="*/ 0 w 109"/>
                <a:gd name="T3" fmla="*/ 1 h 364"/>
                <a:gd name="T4" fmla="*/ 0 w 109"/>
                <a:gd name="T5" fmla="*/ 1 h 364"/>
                <a:gd name="T6" fmla="*/ 0 w 109"/>
                <a:gd name="T7" fmla="*/ 0 h 364"/>
                <a:gd name="T8" fmla="*/ 0 w 109"/>
                <a:gd name="T9" fmla="*/ 1 h 364"/>
                <a:gd name="T10" fmla="*/ 0 w 109"/>
                <a:gd name="T11" fmla="*/ 0 h 364"/>
                <a:gd name="T12" fmla="*/ 0 w 109"/>
                <a:gd name="T13" fmla="*/ 1 h 364"/>
                <a:gd name="T14" fmla="*/ 0 w 109"/>
                <a:gd name="T15" fmla="*/ 1 h 364"/>
                <a:gd name="T16" fmla="*/ 0 w 109"/>
                <a:gd name="T17" fmla="*/ 1 h 364"/>
                <a:gd name="T18" fmla="*/ 0 w 109"/>
                <a:gd name="T19" fmla="*/ 2 h 364"/>
                <a:gd name="T20" fmla="*/ 0 w 109"/>
                <a:gd name="T21" fmla="*/ 2 h 364"/>
                <a:gd name="T22" fmla="*/ 0 w 109"/>
                <a:gd name="T23" fmla="*/ 2 h 364"/>
                <a:gd name="T24" fmla="*/ 0 w 109"/>
                <a:gd name="T25" fmla="*/ 2 h 3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364"/>
                <a:gd name="T41" fmla="*/ 109 w 109"/>
                <a:gd name="T42" fmla="*/ 364 h 3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364">
                  <a:moveTo>
                    <a:pt x="18" y="364"/>
                  </a:moveTo>
                  <a:lnTo>
                    <a:pt x="0" y="291"/>
                  </a:lnTo>
                  <a:lnTo>
                    <a:pt x="8" y="237"/>
                  </a:lnTo>
                  <a:lnTo>
                    <a:pt x="95" y="0"/>
                  </a:lnTo>
                  <a:lnTo>
                    <a:pt x="63" y="125"/>
                  </a:lnTo>
                  <a:lnTo>
                    <a:pt x="109" y="94"/>
                  </a:lnTo>
                  <a:lnTo>
                    <a:pt x="72" y="168"/>
                  </a:lnTo>
                  <a:lnTo>
                    <a:pt x="51" y="227"/>
                  </a:lnTo>
                  <a:lnTo>
                    <a:pt x="54" y="321"/>
                  </a:lnTo>
                  <a:lnTo>
                    <a:pt x="62" y="364"/>
                  </a:lnTo>
                  <a:lnTo>
                    <a:pt x="18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195"/>
            <p:cNvSpPr>
              <a:spLocks/>
            </p:cNvSpPr>
            <p:nvPr/>
          </p:nvSpPr>
          <p:spPr bwMode="auto">
            <a:xfrm>
              <a:off x="636" y="3176"/>
              <a:ext cx="104" cy="269"/>
            </a:xfrm>
            <a:custGeom>
              <a:avLst/>
              <a:gdLst>
                <a:gd name="T0" fmla="*/ 0 w 312"/>
                <a:gd name="T1" fmla="*/ 0 h 807"/>
                <a:gd name="T2" fmla="*/ 0 w 312"/>
                <a:gd name="T3" fmla="*/ 0 h 807"/>
                <a:gd name="T4" fmla="*/ 0 w 312"/>
                <a:gd name="T5" fmla="*/ 1 h 807"/>
                <a:gd name="T6" fmla="*/ 0 w 312"/>
                <a:gd name="T7" fmla="*/ 1 h 807"/>
                <a:gd name="T8" fmla="*/ 0 w 312"/>
                <a:gd name="T9" fmla="*/ 2 h 807"/>
                <a:gd name="T10" fmla="*/ 0 w 312"/>
                <a:gd name="T11" fmla="*/ 2 h 807"/>
                <a:gd name="T12" fmla="*/ 0 w 312"/>
                <a:gd name="T13" fmla="*/ 3 h 807"/>
                <a:gd name="T14" fmla="*/ 0 w 312"/>
                <a:gd name="T15" fmla="*/ 3 h 807"/>
                <a:gd name="T16" fmla="*/ 0 w 312"/>
                <a:gd name="T17" fmla="*/ 3 h 807"/>
                <a:gd name="T18" fmla="*/ 0 w 312"/>
                <a:gd name="T19" fmla="*/ 3 h 807"/>
                <a:gd name="T20" fmla="*/ 0 w 312"/>
                <a:gd name="T21" fmla="*/ 3 h 807"/>
                <a:gd name="T22" fmla="*/ 0 w 312"/>
                <a:gd name="T23" fmla="*/ 2 h 807"/>
                <a:gd name="T24" fmla="*/ 0 w 312"/>
                <a:gd name="T25" fmla="*/ 2 h 807"/>
                <a:gd name="T26" fmla="*/ 1 w 312"/>
                <a:gd name="T27" fmla="*/ 2 h 807"/>
                <a:gd name="T28" fmla="*/ 1 w 312"/>
                <a:gd name="T29" fmla="*/ 1 h 807"/>
                <a:gd name="T30" fmla="*/ 1 w 312"/>
                <a:gd name="T31" fmla="*/ 1 h 807"/>
                <a:gd name="T32" fmla="*/ 1 w 312"/>
                <a:gd name="T33" fmla="*/ 1 h 807"/>
                <a:gd name="T34" fmla="*/ 1 w 312"/>
                <a:gd name="T35" fmla="*/ 2 h 807"/>
                <a:gd name="T36" fmla="*/ 0 w 312"/>
                <a:gd name="T37" fmla="*/ 2 h 807"/>
                <a:gd name="T38" fmla="*/ 0 w 312"/>
                <a:gd name="T39" fmla="*/ 2 h 807"/>
                <a:gd name="T40" fmla="*/ 1 w 312"/>
                <a:gd name="T41" fmla="*/ 1 h 807"/>
                <a:gd name="T42" fmla="*/ 1 w 312"/>
                <a:gd name="T43" fmla="*/ 1 h 807"/>
                <a:gd name="T44" fmla="*/ 1 w 312"/>
                <a:gd name="T45" fmla="*/ 0 h 807"/>
                <a:gd name="T46" fmla="*/ 0 w 312"/>
                <a:gd name="T47" fmla="*/ 0 h 807"/>
                <a:gd name="T48" fmla="*/ 0 w 312"/>
                <a:gd name="T49" fmla="*/ 0 h 807"/>
                <a:gd name="T50" fmla="*/ 0 w 312"/>
                <a:gd name="T51" fmla="*/ 0 h 8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"/>
                <a:gd name="T79" fmla="*/ 0 h 807"/>
                <a:gd name="T80" fmla="*/ 312 w 312"/>
                <a:gd name="T81" fmla="*/ 807 h 8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" h="807">
                  <a:moveTo>
                    <a:pt x="95" y="0"/>
                  </a:moveTo>
                  <a:lnTo>
                    <a:pt x="108" y="60"/>
                  </a:lnTo>
                  <a:lnTo>
                    <a:pt x="115" y="172"/>
                  </a:lnTo>
                  <a:lnTo>
                    <a:pt x="113" y="306"/>
                  </a:lnTo>
                  <a:lnTo>
                    <a:pt x="93" y="391"/>
                  </a:lnTo>
                  <a:lnTo>
                    <a:pt x="61" y="519"/>
                  </a:lnTo>
                  <a:lnTo>
                    <a:pt x="22" y="608"/>
                  </a:lnTo>
                  <a:lnTo>
                    <a:pt x="0" y="711"/>
                  </a:lnTo>
                  <a:lnTo>
                    <a:pt x="5" y="807"/>
                  </a:lnTo>
                  <a:lnTo>
                    <a:pt x="14" y="714"/>
                  </a:lnTo>
                  <a:lnTo>
                    <a:pt x="40" y="608"/>
                  </a:lnTo>
                  <a:lnTo>
                    <a:pt x="74" y="533"/>
                  </a:lnTo>
                  <a:lnTo>
                    <a:pt x="105" y="478"/>
                  </a:lnTo>
                  <a:lnTo>
                    <a:pt x="165" y="411"/>
                  </a:lnTo>
                  <a:lnTo>
                    <a:pt x="252" y="350"/>
                  </a:lnTo>
                  <a:lnTo>
                    <a:pt x="312" y="271"/>
                  </a:lnTo>
                  <a:lnTo>
                    <a:pt x="232" y="341"/>
                  </a:lnTo>
                  <a:lnTo>
                    <a:pt x="154" y="398"/>
                  </a:lnTo>
                  <a:lnTo>
                    <a:pt x="99" y="454"/>
                  </a:lnTo>
                  <a:lnTo>
                    <a:pt x="110" y="398"/>
                  </a:lnTo>
                  <a:lnTo>
                    <a:pt x="132" y="309"/>
                  </a:lnTo>
                  <a:lnTo>
                    <a:pt x="129" y="176"/>
                  </a:lnTo>
                  <a:lnTo>
                    <a:pt x="125" y="5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196"/>
            <p:cNvSpPr>
              <a:spLocks/>
            </p:cNvSpPr>
            <p:nvPr/>
          </p:nvSpPr>
          <p:spPr bwMode="auto">
            <a:xfrm>
              <a:off x="646" y="3296"/>
              <a:ext cx="90" cy="151"/>
            </a:xfrm>
            <a:custGeom>
              <a:avLst/>
              <a:gdLst>
                <a:gd name="T0" fmla="*/ 1 w 271"/>
                <a:gd name="T1" fmla="*/ 0 h 452"/>
                <a:gd name="T2" fmla="*/ 1 w 271"/>
                <a:gd name="T3" fmla="*/ 0 h 452"/>
                <a:gd name="T4" fmla="*/ 0 w 271"/>
                <a:gd name="T5" fmla="*/ 0 h 452"/>
                <a:gd name="T6" fmla="*/ 0 w 271"/>
                <a:gd name="T7" fmla="*/ 1 h 452"/>
                <a:gd name="T8" fmla="*/ 1 w 271"/>
                <a:gd name="T9" fmla="*/ 0 h 452"/>
                <a:gd name="T10" fmla="*/ 1 w 271"/>
                <a:gd name="T11" fmla="*/ 0 h 452"/>
                <a:gd name="T12" fmla="*/ 1 w 271"/>
                <a:gd name="T13" fmla="*/ 1 h 452"/>
                <a:gd name="T14" fmla="*/ 1 w 271"/>
                <a:gd name="T15" fmla="*/ 0 h 452"/>
                <a:gd name="T16" fmla="*/ 0 w 271"/>
                <a:gd name="T17" fmla="*/ 1 h 452"/>
                <a:gd name="T18" fmla="*/ 0 w 271"/>
                <a:gd name="T19" fmla="*/ 1 h 452"/>
                <a:gd name="T20" fmla="*/ 0 w 271"/>
                <a:gd name="T21" fmla="*/ 1 h 452"/>
                <a:gd name="T22" fmla="*/ 0 w 271"/>
                <a:gd name="T23" fmla="*/ 1 h 452"/>
                <a:gd name="T24" fmla="*/ 0 w 271"/>
                <a:gd name="T25" fmla="*/ 1 h 452"/>
                <a:gd name="T26" fmla="*/ 0 w 271"/>
                <a:gd name="T27" fmla="*/ 2 h 452"/>
                <a:gd name="T28" fmla="*/ 0 w 271"/>
                <a:gd name="T29" fmla="*/ 2 h 452"/>
                <a:gd name="T30" fmla="*/ 0 w 271"/>
                <a:gd name="T31" fmla="*/ 2 h 452"/>
                <a:gd name="T32" fmla="*/ 0 w 271"/>
                <a:gd name="T33" fmla="*/ 1 h 452"/>
                <a:gd name="T34" fmla="*/ 0 w 271"/>
                <a:gd name="T35" fmla="*/ 1 h 452"/>
                <a:gd name="T36" fmla="*/ 0 w 271"/>
                <a:gd name="T37" fmla="*/ 2 h 452"/>
                <a:gd name="T38" fmla="*/ 0 w 271"/>
                <a:gd name="T39" fmla="*/ 2 h 452"/>
                <a:gd name="T40" fmla="*/ 0 w 271"/>
                <a:gd name="T41" fmla="*/ 2 h 452"/>
                <a:gd name="T42" fmla="*/ 0 w 271"/>
                <a:gd name="T43" fmla="*/ 1 h 452"/>
                <a:gd name="T44" fmla="*/ 1 w 271"/>
                <a:gd name="T45" fmla="*/ 1 h 452"/>
                <a:gd name="T46" fmla="*/ 1 w 271"/>
                <a:gd name="T47" fmla="*/ 2 h 452"/>
                <a:gd name="T48" fmla="*/ 1 w 271"/>
                <a:gd name="T49" fmla="*/ 1 h 452"/>
                <a:gd name="T50" fmla="*/ 1 w 271"/>
                <a:gd name="T51" fmla="*/ 1 h 452"/>
                <a:gd name="T52" fmla="*/ 1 w 271"/>
                <a:gd name="T53" fmla="*/ 1 h 452"/>
                <a:gd name="T54" fmla="*/ 1 w 271"/>
                <a:gd name="T55" fmla="*/ 1 h 452"/>
                <a:gd name="T56" fmla="*/ 1 w 271"/>
                <a:gd name="T57" fmla="*/ 1 h 452"/>
                <a:gd name="T58" fmla="*/ 1 w 271"/>
                <a:gd name="T59" fmla="*/ 0 h 452"/>
                <a:gd name="T60" fmla="*/ 1 w 271"/>
                <a:gd name="T61" fmla="*/ 0 h 452"/>
                <a:gd name="T62" fmla="*/ 1 w 271"/>
                <a:gd name="T63" fmla="*/ 0 h 452"/>
                <a:gd name="T64" fmla="*/ 1 w 271"/>
                <a:gd name="T65" fmla="*/ 0 h 452"/>
                <a:gd name="T66" fmla="*/ 1 w 271"/>
                <a:gd name="T67" fmla="*/ 0 h 452"/>
                <a:gd name="T68" fmla="*/ 1 w 271"/>
                <a:gd name="T69" fmla="*/ 0 h 452"/>
                <a:gd name="T70" fmla="*/ 1 w 271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1"/>
                <a:gd name="T109" fmla="*/ 0 h 452"/>
                <a:gd name="T110" fmla="*/ 271 w 271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1" h="452">
                  <a:moveTo>
                    <a:pt x="271" y="0"/>
                  </a:moveTo>
                  <a:lnTo>
                    <a:pt x="174" y="50"/>
                  </a:lnTo>
                  <a:lnTo>
                    <a:pt x="108" y="106"/>
                  </a:lnTo>
                  <a:lnTo>
                    <a:pt x="75" y="176"/>
                  </a:lnTo>
                  <a:lnTo>
                    <a:pt x="122" y="119"/>
                  </a:lnTo>
                  <a:lnTo>
                    <a:pt x="225" y="42"/>
                  </a:lnTo>
                  <a:lnTo>
                    <a:pt x="147" y="170"/>
                  </a:lnTo>
                  <a:lnTo>
                    <a:pt x="161" y="111"/>
                  </a:lnTo>
                  <a:lnTo>
                    <a:pt x="113" y="198"/>
                  </a:lnTo>
                  <a:lnTo>
                    <a:pt x="80" y="318"/>
                  </a:lnTo>
                  <a:lnTo>
                    <a:pt x="78" y="210"/>
                  </a:lnTo>
                  <a:lnTo>
                    <a:pt x="35" y="270"/>
                  </a:lnTo>
                  <a:lnTo>
                    <a:pt x="4" y="356"/>
                  </a:lnTo>
                  <a:lnTo>
                    <a:pt x="0" y="452"/>
                  </a:lnTo>
                  <a:lnTo>
                    <a:pt x="18" y="436"/>
                  </a:lnTo>
                  <a:lnTo>
                    <a:pt x="20" y="367"/>
                  </a:lnTo>
                  <a:lnTo>
                    <a:pt x="58" y="267"/>
                  </a:lnTo>
                  <a:lnTo>
                    <a:pt x="55" y="341"/>
                  </a:lnTo>
                  <a:lnTo>
                    <a:pt x="78" y="420"/>
                  </a:lnTo>
                  <a:lnTo>
                    <a:pt x="104" y="409"/>
                  </a:lnTo>
                  <a:lnTo>
                    <a:pt x="99" y="368"/>
                  </a:lnTo>
                  <a:lnTo>
                    <a:pt x="117" y="262"/>
                  </a:lnTo>
                  <a:lnTo>
                    <a:pt x="135" y="339"/>
                  </a:lnTo>
                  <a:lnTo>
                    <a:pt x="187" y="373"/>
                  </a:lnTo>
                  <a:lnTo>
                    <a:pt x="196" y="339"/>
                  </a:lnTo>
                  <a:lnTo>
                    <a:pt x="220" y="313"/>
                  </a:lnTo>
                  <a:lnTo>
                    <a:pt x="203" y="280"/>
                  </a:lnTo>
                  <a:lnTo>
                    <a:pt x="203" y="188"/>
                  </a:lnTo>
                  <a:lnTo>
                    <a:pt x="215" y="150"/>
                  </a:lnTo>
                  <a:lnTo>
                    <a:pt x="231" y="106"/>
                  </a:lnTo>
                  <a:lnTo>
                    <a:pt x="242" y="71"/>
                  </a:lnTo>
                  <a:lnTo>
                    <a:pt x="203" y="112"/>
                  </a:lnTo>
                  <a:lnTo>
                    <a:pt x="240" y="50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197"/>
            <p:cNvSpPr>
              <a:spLocks/>
            </p:cNvSpPr>
            <p:nvPr/>
          </p:nvSpPr>
          <p:spPr bwMode="auto">
            <a:xfrm>
              <a:off x="723" y="3331"/>
              <a:ext cx="20" cy="65"/>
            </a:xfrm>
            <a:custGeom>
              <a:avLst/>
              <a:gdLst>
                <a:gd name="T0" fmla="*/ 0 w 61"/>
                <a:gd name="T1" fmla="*/ 0 h 196"/>
                <a:gd name="T2" fmla="*/ 0 w 61"/>
                <a:gd name="T3" fmla="*/ 0 h 196"/>
                <a:gd name="T4" fmla="*/ 0 w 61"/>
                <a:gd name="T5" fmla="*/ 0 h 196"/>
                <a:gd name="T6" fmla="*/ 0 w 61"/>
                <a:gd name="T7" fmla="*/ 1 h 196"/>
                <a:gd name="T8" fmla="*/ 0 w 61"/>
                <a:gd name="T9" fmla="*/ 1 h 196"/>
                <a:gd name="T10" fmla="*/ 0 w 61"/>
                <a:gd name="T11" fmla="*/ 1 h 196"/>
                <a:gd name="T12" fmla="*/ 0 w 61"/>
                <a:gd name="T13" fmla="*/ 1 h 196"/>
                <a:gd name="T14" fmla="*/ 0 w 61"/>
                <a:gd name="T15" fmla="*/ 0 h 196"/>
                <a:gd name="T16" fmla="*/ 0 w 61"/>
                <a:gd name="T17" fmla="*/ 1 h 196"/>
                <a:gd name="T18" fmla="*/ 0 w 61"/>
                <a:gd name="T19" fmla="*/ 0 h 196"/>
                <a:gd name="T20" fmla="*/ 0 w 61"/>
                <a:gd name="T21" fmla="*/ 0 h 196"/>
                <a:gd name="T22" fmla="*/ 0 w 61"/>
                <a:gd name="T23" fmla="*/ 0 h 196"/>
                <a:gd name="T24" fmla="*/ 0 w 61"/>
                <a:gd name="T25" fmla="*/ 0 h 196"/>
                <a:gd name="T26" fmla="*/ 0 w 61"/>
                <a:gd name="T27" fmla="*/ 0 h 1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196"/>
                <a:gd name="T44" fmla="*/ 61 w 61"/>
                <a:gd name="T45" fmla="*/ 196 h 1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196">
                  <a:moveTo>
                    <a:pt x="27" y="0"/>
                  </a:moveTo>
                  <a:lnTo>
                    <a:pt x="12" y="36"/>
                  </a:lnTo>
                  <a:lnTo>
                    <a:pt x="0" y="117"/>
                  </a:lnTo>
                  <a:lnTo>
                    <a:pt x="5" y="166"/>
                  </a:lnTo>
                  <a:lnTo>
                    <a:pt x="17" y="196"/>
                  </a:lnTo>
                  <a:lnTo>
                    <a:pt x="61" y="177"/>
                  </a:lnTo>
                  <a:lnTo>
                    <a:pt x="56" y="152"/>
                  </a:lnTo>
                  <a:lnTo>
                    <a:pt x="50" y="94"/>
                  </a:lnTo>
                  <a:lnTo>
                    <a:pt x="29" y="152"/>
                  </a:lnTo>
                  <a:lnTo>
                    <a:pt x="25" y="103"/>
                  </a:lnTo>
                  <a:lnTo>
                    <a:pt x="27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198"/>
            <p:cNvSpPr>
              <a:spLocks/>
            </p:cNvSpPr>
            <p:nvPr/>
          </p:nvSpPr>
          <p:spPr bwMode="auto">
            <a:xfrm>
              <a:off x="744" y="3245"/>
              <a:ext cx="137" cy="163"/>
            </a:xfrm>
            <a:custGeom>
              <a:avLst/>
              <a:gdLst>
                <a:gd name="T0" fmla="*/ 2 w 411"/>
                <a:gd name="T1" fmla="*/ 0 h 489"/>
                <a:gd name="T2" fmla="*/ 1 w 411"/>
                <a:gd name="T3" fmla="*/ 0 h 489"/>
                <a:gd name="T4" fmla="*/ 1 w 411"/>
                <a:gd name="T5" fmla="*/ 0 h 489"/>
                <a:gd name="T6" fmla="*/ 1 w 411"/>
                <a:gd name="T7" fmla="*/ 0 h 489"/>
                <a:gd name="T8" fmla="*/ 1 w 411"/>
                <a:gd name="T9" fmla="*/ 1 h 489"/>
                <a:gd name="T10" fmla="*/ 1 w 411"/>
                <a:gd name="T11" fmla="*/ 1 h 489"/>
                <a:gd name="T12" fmla="*/ 0 w 411"/>
                <a:gd name="T13" fmla="*/ 1 h 489"/>
                <a:gd name="T14" fmla="*/ 0 w 411"/>
                <a:gd name="T15" fmla="*/ 2 h 489"/>
                <a:gd name="T16" fmla="*/ 0 w 411"/>
                <a:gd name="T17" fmla="*/ 2 h 489"/>
                <a:gd name="T18" fmla="*/ 0 w 411"/>
                <a:gd name="T19" fmla="*/ 2 h 489"/>
                <a:gd name="T20" fmla="*/ 0 w 411"/>
                <a:gd name="T21" fmla="*/ 1 h 489"/>
                <a:gd name="T22" fmla="*/ 0 w 411"/>
                <a:gd name="T23" fmla="*/ 1 h 489"/>
                <a:gd name="T24" fmla="*/ 0 w 411"/>
                <a:gd name="T25" fmla="*/ 1 h 489"/>
                <a:gd name="T26" fmla="*/ 0 w 411"/>
                <a:gd name="T27" fmla="*/ 0 h 489"/>
                <a:gd name="T28" fmla="*/ 0 w 411"/>
                <a:gd name="T29" fmla="*/ 1 h 489"/>
                <a:gd name="T30" fmla="*/ 0 w 411"/>
                <a:gd name="T31" fmla="*/ 1 h 489"/>
                <a:gd name="T32" fmla="*/ 0 w 411"/>
                <a:gd name="T33" fmla="*/ 1 h 489"/>
                <a:gd name="T34" fmla="*/ 0 w 411"/>
                <a:gd name="T35" fmla="*/ 1 h 489"/>
                <a:gd name="T36" fmla="*/ 0 w 411"/>
                <a:gd name="T37" fmla="*/ 1 h 489"/>
                <a:gd name="T38" fmla="*/ 1 w 411"/>
                <a:gd name="T39" fmla="*/ 0 h 489"/>
                <a:gd name="T40" fmla="*/ 0 w 411"/>
                <a:gd name="T41" fmla="*/ 1 h 489"/>
                <a:gd name="T42" fmla="*/ 0 w 411"/>
                <a:gd name="T43" fmla="*/ 1 h 489"/>
                <a:gd name="T44" fmla="*/ 1 w 411"/>
                <a:gd name="T45" fmla="*/ 1 h 489"/>
                <a:gd name="T46" fmla="*/ 1 w 411"/>
                <a:gd name="T47" fmla="*/ 1 h 489"/>
                <a:gd name="T48" fmla="*/ 1 w 411"/>
                <a:gd name="T49" fmla="*/ 0 h 489"/>
                <a:gd name="T50" fmla="*/ 1 w 411"/>
                <a:gd name="T51" fmla="*/ 0 h 489"/>
                <a:gd name="T52" fmla="*/ 1 w 411"/>
                <a:gd name="T53" fmla="*/ 0 h 489"/>
                <a:gd name="T54" fmla="*/ 1 w 411"/>
                <a:gd name="T55" fmla="*/ 0 h 489"/>
                <a:gd name="T56" fmla="*/ 2 w 411"/>
                <a:gd name="T57" fmla="*/ 0 h 489"/>
                <a:gd name="T58" fmla="*/ 2 w 411"/>
                <a:gd name="T59" fmla="*/ 0 h 489"/>
                <a:gd name="T60" fmla="*/ 2 w 411"/>
                <a:gd name="T61" fmla="*/ 0 h 489"/>
                <a:gd name="T62" fmla="*/ 2 w 411"/>
                <a:gd name="T63" fmla="*/ 0 h 4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1"/>
                <a:gd name="T97" fmla="*/ 0 h 489"/>
                <a:gd name="T98" fmla="*/ 411 w 411"/>
                <a:gd name="T99" fmla="*/ 489 h 4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1" h="489">
                  <a:moveTo>
                    <a:pt x="411" y="13"/>
                  </a:moveTo>
                  <a:lnTo>
                    <a:pt x="337" y="35"/>
                  </a:lnTo>
                  <a:lnTo>
                    <a:pt x="298" y="48"/>
                  </a:lnTo>
                  <a:lnTo>
                    <a:pt x="244" y="99"/>
                  </a:lnTo>
                  <a:lnTo>
                    <a:pt x="220" y="154"/>
                  </a:lnTo>
                  <a:lnTo>
                    <a:pt x="175" y="209"/>
                  </a:lnTo>
                  <a:lnTo>
                    <a:pt x="101" y="315"/>
                  </a:lnTo>
                  <a:lnTo>
                    <a:pt x="44" y="415"/>
                  </a:lnTo>
                  <a:lnTo>
                    <a:pt x="0" y="489"/>
                  </a:lnTo>
                  <a:lnTo>
                    <a:pt x="18" y="404"/>
                  </a:lnTo>
                  <a:lnTo>
                    <a:pt x="13" y="356"/>
                  </a:lnTo>
                  <a:lnTo>
                    <a:pt x="21" y="258"/>
                  </a:lnTo>
                  <a:lnTo>
                    <a:pt x="50" y="162"/>
                  </a:lnTo>
                  <a:lnTo>
                    <a:pt x="109" y="68"/>
                  </a:lnTo>
                  <a:lnTo>
                    <a:pt x="68" y="163"/>
                  </a:lnTo>
                  <a:lnTo>
                    <a:pt x="42" y="256"/>
                  </a:lnTo>
                  <a:lnTo>
                    <a:pt x="45" y="364"/>
                  </a:lnTo>
                  <a:lnTo>
                    <a:pt x="62" y="251"/>
                  </a:lnTo>
                  <a:lnTo>
                    <a:pt x="87" y="173"/>
                  </a:lnTo>
                  <a:lnTo>
                    <a:pt x="124" y="115"/>
                  </a:lnTo>
                  <a:lnTo>
                    <a:pt x="98" y="213"/>
                  </a:lnTo>
                  <a:lnTo>
                    <a:pt x="102" y="273"/>
                  </a:lnTo>
                  <a:lnTo>
                    <a:pt x="157" y="193"/>
                  </a:lnTo>
                  <a:lnTo>
                    <a:pt x="196" y="151"/>
                  </a:lnTo>
                  <a:lnTo>
                    <a:pt x="216" y="94"/>
                  </a:lnTo>
                  <a:lnTo>
                    <a:pt x="250" y="45"/>
                  </a:lnTo>
                  <a:lnTo>
                    <a:pt x="284" y="29"/>
                  </a:lnTo>
                  <a:lnTo>
                    <a:pt x="337" y="9"/>
                  </a:lnTo>
                  <a:lnTo>
                    <a:pt x="396" y="0"/>
                  </a:lnTo>
                  <a:lnTo>
                    <a:pt x="4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199"/>
            <p:cNvSpPr>
              <a:spLocks/>
            </p:cNvSpPr>
            <p:nvPr/>
          </p:nvSpPr>
          <p:spPr bwMode="auto">
            <a:xfrm>
              <a:off x="776" y="3375"/>
              <a:ext cx="61" cy="59"/>
            </a:xfrm>
            <a:custGeom>
              <a:avLst/>
              <a:gdLst>
                <a:gd name="T0" fmla="*/ 1 w 182"/>
                <a:gd name="T1" fmla="*/ 0 h 179"/>
                <a:gd name="T2" fmla="*/ 1 w 182"/>
                <a:gd name="T3" fmla="*/ 0 h 179"/>
                <a:gd name="T4" fmla="*/ 0 w 182"/>
                <a:gd name="T5" fmla="*/ 0 h 179"/>
                <a:gd name="T6" fmla="*/ 0 w 182"/>
                <a:gd name="T7" fmla="*/ 1 h 179"/>
                <a:gd name="T8" fmla="*/ 0 w 182"/>
                <a:gd name="T9" fmla="*/ 1 h 179"/>
                <a:gd name="T10" fmla="*/ 0 w 182"/>
                <a:gd name="T11" fmla="*/ 1 h 179"/>
                <a:gd name="T12" fmla="*/ 0 w 182"/>
                <a:gd name="T13" fmla="*/ 1 h 179"/>
                <a:gd name="T14" fmla="*/ 0 w 182"/>
                <a:gd name="T15" fmla="*/ 1 h 179"/>
                <a:gd name="T16" fmla="*/ 1 w 182"/>
                <a:gd name="T17" fmla="*/ 0 h 179"/>
                <a:gd name="T18" fmla="*/ 1 w 182"/>
                <a:gd name="T19" fmla="*/ 0 h 179"/>
                <a:gd name="T20" fmla="*/ 1 w 182"/>
                <a:gd name="T21" fmla="*/ 0 h 179"/>
                <a:gd name="T22" fmla="*/ 1 w 182"/>
                <a:gd name="T23" fmla="*/ 0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2"/>
                <a:gd name="T37" fmla="*/ 0 h 179"/>
                <a:gd name="T38" fmla="*/ 182 w 18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2" h="179">
                  <a:moveTo>
                    <a:pt x="182" y="0"/>
                  </a:moveTo>
                  <a:lnTo>
                    <a:pt x="131" y="53"/>
                  </a:lnTo>
                  <a:lnTo>
                    <a:pt x="67" y="109"/>
                  </a:lnTo>
                  <a:lnTo>
                    <a:pt x="13" y="146"/>
                  </a:lnTo>
                  <a:lnTo>
                    <a:pt x="0" y="162"/>
                  </a:lnTo>
                  <a:lnTo>
                    <a:pt x="0" y="178"/>
                  </a:lnTo>
                  <a:lnTo>
                    <a:pt x="28" y="179"/>
                  </a:lnTo>
                  <a:lnTo>
                    <a:pt x="90" y="128"/>
                  </a:lnTo>
                  <a:lnTo>
                    <a:pt x="149" y="64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00"/>
            <p:cNvSpPr>
              <a:spLocks/>
            </p:cNvSpPr>
            <p:nvPr/>
          </p:nvSpPr>
          <p:spPr bwMode="auto">
            <a:xfrm>
              <a:off x="450" y="3413"/>
              <a:ext cx="258" cy="190"/>
            </a:xfrm>
            <a:custGeom>
              <a:avLst/>
              <a:gdLst>
                <a:gd name="T0" fmla="*/ 0 w 773"/>
                <a:gd name="T1" fmla="*/ 2 h 572"/>
                <a:gd name="T2" fmla="*/ 0 w 773"/>
                <a:gd name="T3" fmla="*/ 2 h 572"/>
                <a:gd name="T4" fmla="*/ 0 w 773"/>
                <a:gd name="T5" fmla="*/ 2 h 572"/>
                <a:gd name="T6" fmla="*/ 0 w 773"/>
                <a:gd name="T7" fmla="*/ 2 h 572"/>
                <a:gd name="T8" fmla="*/ 1 w 773"/>
                <a:gd name="T9" fmla="*/ 1 h 572"/>
                <a:gd name="T10" fmla="*/ 1 w 773"/>
                <a:gd name="T11" fmla="*/ 1 h 572"/>
                <a:gd name="T12" fmla="*/ 1 w 773"/>
                <a:gd name="T13" fmla="*/ 1 h 572"/>
                <a:gd name="T14" fmla="*/ 1 w 773"/>
                <a:gd name="T15" fmla="*/ 1 h 572"/>
                <a:gd name="T16" fmla="*/ 2 w 773"/>
                <a:gd name="T17" fmla="*/ 1 h 572"/>
                <a:gd name="T18" fmla="*/ 2 w 773"/>
                <a:gd name="T19" fmla="*/ 1 h 572"/>
                <a:gd name="T20" fmla="*/ 2 w 773"/>
                <a:gd name="T21" fmla="*/ 0 h 572"/>
                <a:gd name="T22" fmla="*/ 3 w 773"/>
                <a:gd name="T23" fmla="*/ 0 h 572"/>
                <a:gd name="T24" fmla="*/ 3 w 773"/>
                <a:gd name="T25" fmla="*/ 0 h 572"/>
                <a:gd name="T26" fmla="*/ 3 w 773"/>
                <a:gd name="T27" fmla="*/ 0 h 572"/>
                <a:gd name="T28" fmla="*/ 3 w 773"/>
                <a:gd name="T29" fmla="*/ 0 h 572"/>
                <a:gd name="T30" fmla="*/ 3 w 773"/>
                <a:gd name="T31" fmla="*/ 0 h 572"/>
                <a:gd name="T32" fmla="*/ 3 w 773"/>
                <a:gd name="T33" fmla="*/ 0 h 572"/>
                <a:gd name="T34" fmla="*/ 3 w 773"/>
                <a:gd name="T35" fmla="*/ 1 h 572"/>
                <a:gd name="T36" fmla="*/ 3 w 773"/>
                <a:gd name="T37" fmla="*/ 2 h 572"/>
                <a:gd name="T38" fmla="*/ 3 w 773"/>
                <a:gd name="T39" fmla="*/ 2 h 572"/>
                <a:gd name="T40" fmla="*/ 3 w 773"/>
                <a:gd name="T41" fmla="*/ 2 h 572"/>
                <a:gd name="T42" fmla="*/ 3 w 773"/>
                <a:gd name="T43" fmla="*/ 2 h 572"/>
                <a:gd name="T44" fmla="*/ 3 w 773"/>
                <a:gd name="T45" fmla="*/ 2 h 572"/>
                <a:gd name="T46" fmla="*/ 3 w 773"/>
                <a:gd name="T47" fmla="*/ 1 h 572"/>
                <a:gd name="T48" fmla="*/ 3 w 773"/>
                <a:gd name="T49" fmla="*/ 1 h 572"/>
                <a:gd name="T50" fmla="*/ 3 w 773"/>
                <a:gd name="T51" fmla="*/ 0 h 572"/>
                <a:gd name="T52" fmla="*/ 3 w 773"/>
                <a:gd name="T53" fmla="*/ 0 h 572"/>
                <a:gd name="T54" fmla="*/ 3 w 773"/>
                <a:gd name="T55" fmla="*/ 0 h 572"/>
                <a:gd name="T56" fmla="*/ 2 w 773"/>
                <a:gd name="T57" fmla="*/ 1 h 572"/>
                <a:gd name="T58" fmla="*/ 2 w 773"/>
                <a:gd name="T59" fmla="*/ 1 h 572"/>
                <a:gd name="T60" fmla="*/ 1 w 773"/>
                <a:gd name="T61" fmla="*/ 1 h 572"/>
                <a:gd name="T62" fmla="*/ 1 w 773"/>
                <a:gd name="T63" fmla="*/ 2 h 572"/>
                <a:gd name="T64" fmla="*/ 1 w 773"/>
                <a:gd name="T65" fmla="*/ 1 h 572"/>
                <a:gd name="T66" fmla="*/ 1 w 773"/>
                <a:gd name="T67" fmla="*/ 2 h 572"/>
                <a:gd name="T68" fmla="*/ 0 w 773"/>
                <a:gd name="T69" fmla="*/ 2 h 572"/>
                <a:gd name="T70" fmla="*/ 0 w 773"/>
                <a:gd name="T71" fmla="*/ 2 h 572"/>
                <a:gd name="T72" fmla="*/ 0 w 773"/>
                <a:gd name="T73" fmla="*/ 2 h 572"/>
                <a:gd name="T74" fmla="*/ 0 w 773"/>
                <a:gd name="T75" fmla="*/ 2 h 572"/>
                <a:gd name="T76" fmla="*/ 0 w 773"/>
                <a:gd name="T77" fmla="*/ 2 h 5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3"/>
                <a:gd name="T118" fmla="*/ 0 h 572"/>
                <a:gd name="T119" fmla="*/ 773 w 773"/>
                <a:gd name="T120" fmla="*/ 572 h 57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3" h="572">
                  <a:moveTo>
                    <a:pt x="5" y="562"/>
                  </a:moveTo>
                  <a:lnTo>
                    <a:pt x="0" y="518"/>
                  </a:lnTo>
                  <a:lnTo>
                    <a:pt x="5" y="478"/>
                  </a:lnTo>
                  <a:lnTo>
                    <a:pt x="65" y="428"/>
                  </a:lnTo>
                  <a:lnTo>
                    <a:pt x="170" y="350"/>
                  </a:lnTo>
                  <a:lnTo>
                    <a:pt x="229" y="315"/>
                  </a:lnTo>
                  <a:lnTo>
                    <a:pt x="283" y="291"/>
                  </a:lnTo>
                  <a:lnTo>
                    <a:pt x="301" y="256"/>
                  </a:lnTo>
                  <a:lnTo>
                    <a:pt x="494" y="124"/>
                  </a:lnTo>
                  <a:lnTo>
                    <a:pt x="562" y="124"/>
                  </a:lnTo>
                  <a:lnTo>
                    <a:pt x="581" y="92"/>
                  </a:lnTo>
                  <a:lnTo>
                    <a:pt x="627" y="62"/>
                  </a:lnTo>
                  <a:lnTo>
                    <a:pt x="676" y="48"/>
                  </a:lnTo>
                  <a:lnTo>
                    <a:pt x="705" y="14"/>
                  </a:lnTo>
                  <a:lnTo>
                    <a:pt x="770" y="0"/>
                  </a:lnTo>
                  <a:lnTo>
                    <a:pt x="773" y="23"/>
                  </a:lnTo>
                  <a:lnTo>
                    <a:pt x="724" y="37"/>
                  </a:lnTo>
                  <a:lnTo>
                    <a:pt x="683" y="192"/>
                  </a:lnTo>
                  <a:lnTo>
                    <a:pt x="661" y="403"/>
                  </a:lnTo>
                  <a:lnTo>
                    <a:pt x="654" y="502"/>
                  </a:lnTo>
                  <a:lnTo>
                    <a:pt x="630" y="509"/>
                  </a:lnTo>
                  <a:lnTo>
                    <a:pt x="615" y="489"/>
                  </a:lnTo>
                  <a:lnTo>
                    <a:pt x="615" y="397"/>
                  </a:lnTo>
                  <a:lnTo>
                    <a:pt x="641" y="205"/>
                  </a:lnTo>
                  <a:lnTo>
                    <a:pt x="661" y="198"/>
                  </a:lnTo>
                  <a:lnTo>
                    <a:pt x="693" y="75"/>
                  </a:lnTo>
                  <a:lnTo>
                    <a:pt x="649" y="82"/>
                  </a:lnTo>
                  <a:lnTo>
                    <a:pt x="610" y="99"/>
                  </a:lnTo>
                  <a:lnTo>
                    <a:pt x="578" y="143"/>
                  </a:lnTo>
                  <a:lnTo>
                    <a:pt x="509" y="148"/>
                  </a:lnTo>
                  <a:lnTo>
                    <a:pt x="330" y="267"/>
                  </a:lnTo>
                  <a:lnTo>
                    <a:pt x="232" y="430"/>
                  </a:lnTo>
                  <a:lnTo>
                    <a:pt x="255" y="328"/>
                  </a:lnTo>
                  <a:lnTo>
                    <a:pt x="186" y="385"/>
                  </a:lnTo>
                  <a:lnTo>
                    <a:pt x="93" y="487"/>
                  </a:lnTo>
                  <a:lnTo>
                    <a:pt x="30" y="572"/>
                  </a:lnTo>
                  <a:lnTo>
                    <a:pt x="5" y="5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201"/>
            <p:cNvSpPr>
              <a:spLocks/>
            </p:cNvSpPr>
            <p:nvPr/>
          </p:nvSpPr>
          <p:spPr bwMode="auto">
            <a:xfrm>
              <a:off x="408" y="3538"/>
              <a:ext cx="42" cy="154"/>
            </a:xfrm>
            <a:custGeom>
              <a:avLst/>
              <a:gdLst>
                <a:gd name="T0" fmla="*/ 0 w 126"/>
                <a:gd name="T1" fmla="*/ 0 h 462"/>
                <a:gd name="T2" fmla="*/ 0 w 126"/>
                <a:gd name="T3" fmla="*/ 0 h 462"/>
                <a:gd name="T4" fmla="*/ 0 w 126"/>
                <a:gd name="T5" fmla="*/ 1 h 462"/>
                <a:gd name="T6" fmla="*/ 0 w 126"/>
                <a:gd name="T7" fmla="*/ 1 h 462"/>
                <a:gd name="T8" fmla="*/ 0 w 126"/>
                <a:gd name="T9" fmla="*/ 1 h 462"/>
                <a:gd name="T10" fmla="*/ 0 w 126"/>
                <a:gd name="T11" fmla="*/ 2 h 462"/>
                <a:gd name="T12" fmla="*/ 0 w 126"/>
                <a:gd name="T13" fmla="*/ 2 h 462"/>
                <a:gd name="T14" fmla="*/ 0 w 126"/>
                <a:gd name="T15" fmla="*/ 2 h 462"/>
                <a:gd name="T16" fmla="*/ 1 w 126"/>
                <a:gd name="T17" fmla="*/ 2 h 462"/>
                <a:gd name="T18" fmla="*/ 0 w 126"/>
                <a:gd name="T19" fmla="*/ 2 h 462"/>
                <a:gd name="T20" fmla="*/ 0 w 126"/>
                <a:gd name="T21" fmla="*/ 2 h 462"/>
                <a:gd name="T22" fmla="*/ 0 w 126"/>
                <a:gd name="T23" fmla="*/ 1 h 462"/>
                <a:gd name="T24" fmla="*/ 0 w 126"/>
                <a:gd name="T25" fmla="*/ 1 h 462"/>
                <a:gd name="T26" fmla="*/ 0 w 126"/>
                <a:gd name="T27" fmla="*/ 1 h 462"/>
                <a:gd name="T28" fmla="*/ 0 w 126"/>
                <a:gd name="T29" fmla="*/ 0 h 462"/>
                <a:gd name="T30" fmla="*/ 0 w 126"/>
                <a:gd name="T31" fmla="*/ 0 h 462"/>
                <a:gd name="T32" fmla="*/ 0 w 126"/>
                <a:gd name="T33" fmla="*/ 0 h 462"/>
                <a:gd name="T34" fmla="*/ 0 w 126"/>
                <a:gd name="T35" fmla="*/ 0 h 462"/>
                <a:gd name="T36" fmla="*/ 0 w 126"/>
                <a:gd name="T37" fmla="*/ 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6"/>
                <a:gd name="T58" fmla="*/ 0 h 462"/>
                <a:gd name="T59" fmla="*/ 126 w 126"/>
                <a:gd name="T60" fmla="*/ 462 h 4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6" h="462">
                  <a:moveTo>
                    <a:pt x="82" y="8"/>
                  </a:moveTo>
                  <a:lnTo>
                    <a:pt x="0" y="79"/>
                  </a:lnTo>
                  <a:lnTo>
                    <a:pt x="48" y="200"/>
                  </a:lnTo>
                  <a:lnTo>
                    <a:pt x="45" y="240"/>
                  </a:lnTo>
                  <a:lnTo>
                    <a:pt x="9" y="298"/>
                  </a:lnTo>
                  <a:lnTo>
                    <a:pt x="88" y="372"/>
                  </a:lnTo>
                  <a:lnTo>
                    <a:pt x="84" y="428"/>
                  </a:lnTo>
                  <a:lnTo>
                    <a:pt x="97" y="462"/>
                  </a:lnTo>
                  <a:lnTo>
                    <a:pt x="126" y="459"/>
                  </a:lnTo>
                  <a:lnTo>
                    <a:pt x="114" y="422"/>
                  </a:lnTo>
                  <a:lnTo>
                    <a:pt x="120" y="369"/>
                  </a:lnTo>
                  <a:lnTo>
                    <a:pt x="45" y="295"/>
                  </a:lnTo>
                  <a:lnTo>
                    <a:pt x="75" y="231"/>
                  </a:lnTo>
                  <a:lnTo>
                    <a:pt x="77" y="191"/>
                  </a:lnTo>
                  <a:lnTo>
                    <a:pt x="31" y="89"/>
                  </a:lnTo>
                  <a:lnTo>
                    <a:pt x="105" y="0"/>
                  </a:lnTo>
                  <a:lnTo>
                    <a:pt x="8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202"/>
            <p:cNvSpPr>
              <a:spLocks/>
            </p:cNvSpPr>
            <p:nvPr/>
          </p:nvSpPr>
          <p:spPr bwMode="auto">
            <a:xfrm>
              <a:off x="725" y="3414"/>
              <a:ext cx="112" cy="262"/>
            </a:xfrm>
            <a:custGeom>
              <a:avLst/>
              <a:gdLst>
                <a:gd name="T0" fmla="*/ 0 w 338"/>
                <a:gd name="T1" fmla="*/ 0 h 785"/>
                <a:gd name="T2" fmla="*/ 0 w 338"/>
                <a:gd name="T3" fmla="*/ 0 h 785"/>
                <a:gd name="T4" fmla="*/ 0 w 338"/>
                <a:gd name="T5" fmla="*/ 0 h 785"/>
                <a:gd name="T6" fmla="*/ 0 w 338"/>
                <a:gd name="T7" fmla="*/ 1 h 785"/>
                <a:gd name="T8" fmla="*/ 0 w 338"/>
                <a:gd name="T9" fmla="*/ 1 h 785"/>
                <a:gd name="T10" fmla="*/ 0 w 338"/>
                <a:gd name="T11" fmla="*/ 2 h 785"/>
                <a:gd name="T12" fmla="*/ 0 w 338"/>
                <a:gd name="T13" fmla="*/ 3 h 785"/>
                <a:gd name="T14" fmla="*/ 1 w 338"/>
                <a:gd name="T15" fmla="*/ 3 h 785"/>
                <a:gd name="T16" fmla="*/ 1 w 338"/>
                <a:gd name="T17" fmla="*/ 3 h 785"/>
                <a:gd name="T18" fmla="*/ 1 w 338"/>
                <a:gd name="T19" fmla="*/ 3 h 785"/>
                <a:gd name="T20" fmla="*/ 1 w 338"/>
                <a:gd name="T21" fmla="*/ 3 h 785"/>
                <a:gd name="T22" fmla="*/ 1 w 338"/>
                <a:gd name="T23" fmla="*/ 3 h 785"/>
                <a:gd name="T24" fmla="*/ 1 w 338"/>
                <a:gd name="T25" fmla="*/ 3 h 785"/>
                <a:gd name="T26" fmla="*/ 1 w 338"/>
                <a:gd name="T27" fmla="*/ 2 h 785"/>
                <a:gd name="T28" fmla="*/ 1 w 338"/>
                <a:gd name="T29" fmla="*/ 1 h 785"/>
                <a:gd name="T30" fmla="*/ 0 w 338"/>
                <a:gd name="T31" fmla="*/ 1 h 785"/>
                <a:gd name="T32" fmla="*/ 0 w 338"/>
                <a:gd name="T33" fmla="*/ 1 h 785"/>
                <a:gd name="T34" fmla="*/ 0 w 338"/>
                <a:gd name="T35" fmla="*/ 1 h 785"/>
                <a:gd name="T36" fmla="*/ 0 w 338"/>
                <a:gd name="T37" fmla="*/ 1 h 785"/>
                <a:gd name="T38" fmla="*/ 0 w 338"/>
                <a:gd name="T39" fmla="*/ 0 h 785"/>
                <a:gd name="T40" fmla="*/ 0 w 338"/>
                <a:gd name="T41" fmla="*/ 0 h 785"/>
                <a:gd name="T42" fmla="*/ 0 w 338"/>
                <a:gd name="T43" fmla="*/ 0 h 785"/>
                <a:gd name="T44" fmla="*/ 0 w 338"/>
                <a:gd name="T45" fmla="*/ 0 h 785"/>
                <a:gd name="T46" fmla="*/ 0 w 338"/>
                <a:gd name="T47" fmla="*/ 0 h 785"/>
                <a:gd name="T48" fmla="*/ 0 w 338"/>
                <a:gd name="T49" fmla="*/ 0 h 7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"/>
                <a:gd name="T76" fmla="*/ 0 h 785"/>
                <a:gd name="T77" fmla="*/ 338 w 338"/>
                <a:gd name="T78" fmla="*/ 785 h 7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" h="785">
                  <a:moveTo>
                    <a:pt x="34" y="0"/>
                  </a:moveTo>
                  <a:lnTo>
                    <a:pt x="14" y="23"/>
                  </a:lnTo>
                  <a:lnTo>
                    <a:pt x="3" y="65"/>
                  </a:lnTo>
                  <a:lnTo>
                    <a:pt x="0" y="146"/>
                  </a:lnTo>
                  <a:lnTo>
                    <a:pt x="5" y="226"/>
                  </a:lnTo>
                  <a:lnTo>
                    <a:pt x="65" y="508"/>
                  </a:lnTo>
                  <a:lnTo>
                    <a:pt x="109" y="619"/>
                  </a:lnTo>
                  <a:lnTo>
                    <a:pt x="163" y="657"/>
                  </a:lnTo>
                  <a:lnTo>
                    <a:pt x="227" y="668"/>
                  </a:lnTo>
                  <a:lnTo>
                    <a:pt x="259" y="674"/>
                  </a:lnTo>
                  <a:lnTo>
                    <a:pt x="298" y="719"/>
                  </a:lnTo>
                  <a:lnTo>
                    <a:pt x="338" y="785"/>
                  </a:lnTo>
                  <a:lnTo>
                    <a:pt x="311" y="690"/>
                  </a:lnTo>
                  <a:lnTo>
                    <a:pt x="219" y="464"/>
                  </a:lnTo>
                  <a:lnTo>
                    <a:pt x="126" y="188"/>
                  </a:lnTo>
                  <a:lnTo>
                    <a:pt x="57" y="296"/>
                  </a:lnTo>
                  <a:lnTo>
                    <a:pt x="44" y="269"/>
                  </a:lnTo>
                  <a:lnTo>
                    <a:pt x="34" y="222"/>
                  </a:lnTo>
                  <a:lnTo>
                    <a:pt x="28" y="146"/>
                  </a:lnTo>
                  <a:lnTo>
                    <a:pt x="25" y="68"/>
                  </a:lnTo>
                  <a:lnTo>
                    <a:pt x="30" y="35"/>
                  </a:lnTo>
                  <a:lnTo>
                    <a:pt x="50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203"/>
            <p:cNvSpPr>
              <a:spLocks/>
            </p:cNvSpPr>
            <p:nvPr/>
          </p:nvSpPr>
          <p:spPr bwMode="auto">
            <a:xfrm>
              <a:off x="767" y="3266"/>
              <a:ext cx="195" cy="246"/>
            </a:xfrm>
            <a:custGeom>
              <a:avLst/>
              <a:gdLst>
                <a:gd name="T0" fmla="*/ 0 w 586"/>
                <a:gd name="T1" fmla="*/ 2 h 739"/>
                <a:gd name="T2" fmla="*/ 1 w 586"/>
                <a:gd name="T3" fmla="*/ 2 h 739"/>
                <a:gd name="T4" fmla="*/ 1 w 586"/>
                <a:gd name="T5" fmla="*/ 2 h 739"/>
                <a:gd name="T6" fmla="*/ 1 w 586"/>
                <a:gd name="T7" fmla="*/ 1 h 739"/>
                <a:gd name="T8" fmla="*/ 1 w 586"/>
                <a:gd name="T9" fmla="*/ 1 h 739"/>
                <a:gd name="T10" fmla="*/ 1 w 586"/>
                <a:gd name="T11" fmla="*/ 1 h 739"/>
                <a:gd name="T12" fmla="*/ 1 w 586"/>
                <a:gd name="T13" fmla="*/ 1 h 739"/>
                <a:gd name="T14" fmla="*/ 1 w 586"/>
                <a:gd name="T15" fmla="*/ 2 h 739"/>
                <a:gd name="T16" fmla="*/ 1 w 586"/>
                <a:gd name="T17" fmla="*/ 2 h 739"/>
                <a:gd name="T18" fmla="*/ 1 w 586"/>
                <a:gd name="T19" fmla="*/ 2 h 739"/>
                <a:gd name="T20" fmla="*/ 1 w 586"/>
                <a:gd name="T21" fmla="*/ 2 h 739"/>
                <a:gd name="T22" fmla="*/ 2 w 586"/>
                <a:gd name="T23" fmla="*/ 2 h 739"/>
                <a:gd name="T24" fmla="*/ 2 w 586"/>
                <a:gd name="T25" fmla="*/ 1 h 739"/>
                <a:gd name="T26" fmla="*/ 2 w 586"/>
                <a:gd name="T27" fmla="*/ 1 h 739"/>
                <a:gd name="T28" fmla="*/ 2 w 586"/>
                <a:gd name="T29" fmla="*/ 1 h 739"/>
                <a:gd name="T30" fmla="*/ 2 w 586"/>
                <a:gd name="T31" fmla="*/ 1 h 739"/>
                <a:gd name="T32" fmla="*/ 2 w 586"/>
                <a:gd name="T33" fmla="*/ 1 h 739"/>
                <a:gd name="T34" fmla="*/ 2 w 586"/>
                <a:gd name="T35" fmla="*/ 1 h 739"/>
                <a:gd name="T36" fmla="*/ 2 w 586"/>
                <a:gd name="T37" fmla="*/ 1 h 739"/>
                <a:gd name="T38" fmla="*/ 2 w 586"/>
                <a:gd name="T39" fmla="*/ 1 h 739"/>
                <a:gd name="T40" fmla="*/ 2 w 586"/>
                <a:gd name="T41" fmla="*/ 1 h 739"/>
                <a:gd name="T42" fmla="*/ 2 w 586"/>
                <a:gd name="T43" fmla="*/ 1 h 739"/>
                <a:gd name="T44" fmla="*/ 2 w 586"/>
                <a:gd name="T45" fmla="*/ 1 h 739"/>
                <a:gd name="T46" fmla="*/ 2 w 586"/>
                <a:gd name="T47" fmla="*/ 0 h 739"/>
                <a:gd name="T48" fmla="*/ 2 w 586"/>
                <a:gd name="T49" fmla="*/ 0 h 739"/>
                <a:gd name="T50" fmla="*/ 1 w 586"/>
                <a:gd name="T51" fmla="*/ 0 h 739"/>
                <a:gd name="T52" fmla="*/ 1 w 586"/>
                <a:gd name="T53" fmla="*/ 0 h 739"/>
                <a:gd name="T54" fmla="*/ 1 w 586"/>
                <a:gd name="T55" fmla="*/ 0 h 739"/>
                <a:gd name="T56" fmla="*/ 1 w 586"/>
                <a:gd name="T57" fmla="*/ 0 h 739"/>
                <a:gd name="T58" fmla="*/ 2 w 586"/>
                <a:gd name="T59" fmla="*/ 0 h 739"/>
                <a:gd name="T60" fmla="*/ 2 w 586"/>
                <a:gd name="T61" fmla="*/ 0 h 739"/>
                <a:gd name="T62" fmla="*/ 2 w 586"/>
                <a:gd name="T63" fmla="*/ 1 h 739"/>
                <a:gd name="T64" fmla="*/ 2 w 586"/>
                <a:gd name="T65" fmla="*/ 1 h 739"/>
                <a:gd name="T66" fmla="*/ 2 w 586"/>
                <a:gd name="T67" fmla="*/ 2 h 739"/>
                <a:gd name="T68" fmla="*/ 1 w 586"/>
                <a:gd name="T69" fmla="*/ 2 h 739"/>
                <a:gd name="T70" fmla="*/ 1 w 586"/>
                <a:gd name="T71" fmla="*/ 3 h 739"/>
                <a:gd name="T72" fmla="*/ 1 w 586"/>
                <a:gd name="T73" fmla="*/ 2 h 739"/>
                <a:gd name="T74" fmla="*/ 1 w 586"/>
                <a:gd name="T75" fmla="*/ 3 h 739"/>
                <a:gd name="T76" fmla="*/ 0 w 586"/>
                <a:gd name="T77" fmla="*/ 3 h 739"/>
                <a:gd name="T78" fmla="*/ 0 w 586"/>
                <a:gd name="T79" fmla="*/ 3 h 73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6"/>
                <a:gd name="T121" fmla="*/ 0 h 739"/>
                <a:gd name="T122" fmla="*/ 586 w 586"/>
                <a:gd name="T123" fmla="*/ 739 h 73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6" h="739">
                  <a:moveTo>
                    <a:pt x="0" y="633"/>
                  </a:moveTo>
                  <a:lnTo>
                    <a:pt x="54" y="601"/>
                  </a:lnTo>
                  <a:lnTo>
                    <a:pt x="60" y="526"/>
                  </a:lnTo>
                  <a:lnTo>
                    <a:pt x="147" y="469"/>
                  </a:lnTo>
                  <a:lnTo>
                    <a:pt x="177" y="454"/>
                  </a:lnTo>
                  <a:lnTo>
                    <a:pt x="212" y="383"/>
                  </a:lnTo>
                  <a:lnTo>
                    <a:pt x="234" y="352"/>
                  </a:lnTo>
                  <a:lnTo>
                    <a:pt x="262" y="331"/>
                  </a:lnTo>
                  <a:lnTo>
                    <a:pt x="303" y="321"/>
                  </a:lnTo>
                  <a:lnTo>
                    <a:pt x="331" y="329"/>
                  </a:lnTo>
                  <a:lnTo>
                    <a:pt x="337" y="344"/>
                  </a:lnTo>
                  <a:lnTo>
                    <a:pt x="335" y="360"/>
                  </a:lnTo>
                  <a:lnTo>
                    <a:pt x="317" y="352"/>
                  </a:lnTo>
                  <a:lnTo>
                    <a:pt x="288" y="355"/>
                  </a:lnTo>
                  <a:lnTo>
                    <a:pt x="267" y="364"/>
                  </a:lnTo>
                  <a:lnTo>
                    <a:pt x="248" y="383"/>
                  </a:lnTo>
                  <a:lnTo>
                    <a:pt x="231" y="400"/>
                  </a:lnTo>
                  <a:lnTo>
                    <a:pt x="214" y="419"/>
                  </a:lnTo>
                  <a:lnTo>
                    <a:pt x="219" y="449"/>
                  </a:lnTo>
                  <a:lnTo>
                    <a:pt x="242" y="454"/>
                  </a:lnTo>
                  <a:lnTo>
                    <a:pt x="287" y="434"/>
                  </a:lnTo>
                  <a:lnTo>
                    <a:pt x="345" y="419"/>
                  </a:lnTo>
                  <a:lnTo>
                    <a:pt x="376" y="403"/>
                  </a:lnTo>
                  <a:lnTo>
                    <a:pt x="411" y="374"/>
                  </a:lnTo>
                  <a:lnTo>
                    <a:pt x="433" y="329"/>
                  </a:lnTo>
                  <a:lnTo>
                    <a:pt x="400" y="277"/>
                  </a:lnTo>
                  <a:lnTo>
                    <a:pt x="389" y="240"/>
                  </a:lnTo>
                  <a:lnTo>
                    <a:pt x="380" y="189"/>
                  </a:lnTo>
                  <a:lnTo>
                    <a:pt x="362" y="174"/>
                  </a:lnTo>
                  <a:lnTo>
                    <a:pt x="369" y="157"/>
                  </a:lnTo>
                  <a:lnTo>
                    <a:pt x="389" y="167"/>
                  </a:lnTo>
                  <a:lnTo>
                    <a:pt x="400" y="189"/>
                  </a:lnTo>
                  <a:lnTo>
                    <a:pt x="410" y="240"/>
                  </a:lnTo>
                  <a:lnTo>
                    <a:pt x="444" y="266"/>
                  </a:lnTo>
                  <a:lnTo>
                    <a:pt x="424" y="283"/>
                  </a:lnTo>
                  <a:lnTo>
                    <a:pt x="455" y="329"/>
                  </a:lnTo>
                  <a:lnTo>
                    <a:pt x="478" y="311"/>
                  </a:lnTo>
                  <a:lnTo>
                    <a:pt x="503" y="306"/>
                  </a:lnTo>
                  <a:lnTo>
                    <a:pt x="516" y="248"/>
                  </a:lnTo>
                  <a:lnTo>
                    <a:pt x="514" y="221"/>
                  </a:lnTo>
                  <a:lnTo>
                    <a:pt x="405" y="137"/>
                  </a:lnTo>
                  <a:lnTo>
                    <a:pt x="444" y="145"/>
                  </a:lnTo>
                  <a:lnTo>
                    <a:pt x="528" y="143"/>
                  </a:lnTo>
                  <a:lnTo>
                    <a:pt x="490" y="174"/>
                  </a:lnTo>
                  <a:lnTo>
                    <a:pt x="506" y="198"/>
                  </a:lnTo>
                  <a:lnTo>
                    <a:pt x="527" y="192"/>
                  </a:lnTo>
                  <a:lnTo>
                    <a:pt x="562" y="167"/>
                  </a:lnTo>
                  <a:lnTo>
                    <a:pt x="551" y="95"/>
                  </a:lnTo>
                  <a:lnTo>
                    <a:pt x="531" y="89"/>
                  </a:lnTo>
                  <a:lnTo>
                    <a:pt x="424" y="64"/>
                  </a:lnTo>
                  <a:lnTo>
                    <a:pt x="346" y="30"/>
                  </a:lnTo>
                  <a:lnTo>
                    <a:pt x="317" y="19"/>
                  </a:lnTo>
                  <a:lnTo>
                    <a:pt x="270" y="29"/>
                  </a:lnTo>
                  <a:lnTo>
                    <a:pt x="251" y="44"/>
                  </a:lnTo>
                  <a:lnTo>
                    <a:pt x="237" y="35"/>
                  </a:lnTo>
                  <a:lnTo>
                    <a:pt x="242" y="19"/>
                  </a:lnTo>
                  <a:lnTo>
                    <a:pt x="288" y="0"/>
                  </a:lnTo>
                  <a:lnTo>
                    <a:pt x="331" y="6"/>
                  </a:lnTo>
                  <a:lnTo>
                    <a:pt x="371" y="26"/>
                  </a:lnTo>
                  <a:lnTo>
                    <a:pt x="433" y="53"/>
                  </a:lnTo>
                  <a:lnTo>
                    <a:pt x="557" y="81"/>
                  </a:lnTo>
                  <a:lnTo>
                    <a:pt x="573" y="95"/>
                  </a:lnTo>
                  <a:lnTo>
                    <a:pt x="586" y="132"/>
                  </a:lnTo>
                  <a:lnTo>
                    <a:pt x="585" y="172"/>
                  </a:lnTo>
                  <a:lnTo>
                    <a:pt x="559" y="233"/>
                  </a:lnTo>
                  <a:lnTo>
                    <a:pt x="556" y="331"/>
                  </a:lnTo>
                  <a:lnTo>
                    <a:pt x="489" y="376"/>
                  </a:lnTo>
                  <a:lnTo>
                    <a:pt x="479" y="445"/>
                  </a:lnTo>
                  <a:lnTo>
                    <a:pt x="403" y="468"/>
                  </a:lnTo>
                  <a:lnTo>
                    <a:pt x="329" y="505"/>
                  </a:lnTo>
                  <a:lnTo>
                    <a:pt x="242" y="543"/>
                  </a:lnTo>
                  <a:lnTo>
                    <a:pt x="296" y="682"/>
                  </a:lnTo>
                  <a:lnTo>
                    <a:pt x="189" y="510"/>
                  </a:lnTo>
                  <a:lnTo>
                    <a:pt x="179" y="548"/>
                  </a:lnTo>
                  <a:lnTo>
                    <a:pt x="270" y="739"/>
                  </a:lnTo>
                  <a:lnTo>
                    <a:pt x="183" y="623"/>
                  </a:lnTo>
                  <a:lnTo>
                    <a:pt x="54" y="662"/>
                  </a:lnTo>
                  <a:lnTo>
                    <a:pt x="3" y="65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204"/>
            <p:cNvSpPr>
              <a:spLocks/>
            </p:cNvSpPr>
            <p:nvPr/>
          </p:nvSpPr>
          <p:spPr bwMode="auto">
            <a:xfrm>
              <a:off x="861" y="3345"/>
              <a:ext cx="23" cy="12"/>
            </a:xfrm>
            <a:custGeom>
              <a:avLst/>
              <a:gdLst>
                <a:gd name="T0" fmla="*/ 0 w 69"/>
                <a:gd name="T1" fmla="*/ 0 h 37"/>
                <a:gd name="T2" fmla="*/ 0 w 69"/>
                <a:gd name="T3" fmla="*/ 0 h 37"/>
                <a:gd name="T4" fmla="*/ 0 w 69"/>
                <a:gd name="T5" fmla="*/ 0 h 37"/>
                <a:gd name="T6" fmla="*/ 0 w 69"/>
                <a:gd name="T7" fmla="*/ 0 h 37"/>
                <a:gd name="T8" fmla="*/ 0 w 69"/>
                <a:gd name="T9" fmla="*/ 0 h 37"/>
                <a:gd name="T10" fmla="*/ 0 w 69"/>
                <a:gd name="T11" fmla="*/ 0 h 37"/>
                <a:gd name="T12" fmla="*/ 0 w 69"/>
                <a:gd name="T13" fmla="*/ 0 h 37"/>
                <a:gd name="T14" fmla="*/ 0 w 69"/>
                <a:gd name="T15" fmla="*/ 0 h 37"/>
                <a:gd name="T16" fmla="*/ 0 w 69"/>
                <a:gd name="T17" fmla="*/ 0 h 37"/>
                <a:gd name="T18" fmla="*/ 0 w 69"/>
                <a:gd name="T19" fmla="*/ 0 h 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7"/>
                <a:gd name="T32" fmla="*/ 69 w 69"/>
                <a:gd name="T33" fmla="*/ 37 h 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7">
                  <a:moveTo>
                    <a:pt x="60" y="0"/>
                  </a:moveTo>
                  <a:lnTo>
                    <a:pt x="33" y="6"/>
                  </a:lnTo>
                  <a:lnTo>
                    <a:pt x="3" y="17"/>
                  </a:lnTo>
                  <a:lnTo>
                    <a:pt x="0" y="35"/>
                  </a:lnTo>
                  <a:lnTo>
                    <a:pt x="24" y="37"/>
                  </a:lnTo>
                  <a:lnTo>
                    <a:pt x="55" y="26"/>
                  </a:lnTo>
                  <a:lnTo>
                    <a:pt x="69" y="1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205"/>
            <p:cNvSpPr>
              <a:spLocks/>
            </p:cNvSpPr>
            <p:nvPr/>
          </p:nvSpPr>
          <p:spPr bwMode="auto">
            <a:xfrm>
              <a:off x="853" y="3317"/>
              <a:ext cx="27" cy="13"/>
            </a:xfrm>
            <a:custGeom>
              <a:avLst/>
              <a:gdLst>
                <a:gd name="T0" fmla="*/ 0 w 81"/>
                <a:gd name="T1" fmla="*/ 0 h 38"/>
                <a:gd name="T2" fmla="*/ 0 w 81"/>
                <a:gd name="T3" fmla="*/ 0 h 38"/>
                <a:gd name="T4" fmla="*/ 0 w 81"/>
                <a:gd name="T5" fmla="*/ 0 h 38"/>
                <a:gd name="T6" fmla="*/ 0 w 81"/>
                <a:gd name="T7" fmla="*/ 0 h 38"/>
                <a:gd name="T8" fmla="*/ 0 w 81"/>
                <a:gd name="T9" fmla="*/ 0 h 38"/>
                <a:gd name="T10" fmla="*/ 0 w 81"/>
                <a:gd name="T11" fmla="*/ 0 h 38"/>
                <a:gd name="T12" fmla="*/ 0 w 81"/>
                <a:gd name="T13" fmla="*/ 0 h 38"/>
                <a:gd name="T14" fmla="*/ 0 w 81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38"/>
                <a:gd name="T26" fmla="*/ 81 w 81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38">
                  <a:moveTo>
                    <a:pt x="0" y="18"/>
                  </a:moveTo>
                  <a:lnTo>
                    <a:pt x="17" y="38"/>
                  </a:lnTo>
                  <a:lnTo>
                    <a:pt x="43" y="18"/>
                  </a:lnTo>
                  <a:lnTo>
                    <a:pt x="81" y="3"/>
                  </a:lnTo>
                  <a:lnTo>
                    <a:pt x="4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206"/>
            <p:cNvSpPr>
              <a:spLocks/>
            </p:cNvSpPr>
            <p:nvPr/>
          </p:nvSpPr>
          <p:spPr bwMode="auto">
            <a:xfrm>
              <a:off x="843" y="3288"/>
              <a:ext cx="45" cy="21"/>
            </a:xfrm>
            <a:custGeom>
              <a:avLst/>
              <a:gdLst>
                <a:gd name="T0" fmla="*/ 0 w 136"/>
                <a:gd name="T1" fmla="*/ 0 h 63"/>
                <a:gd name="T2" fmla="*/ 0 w 136"/>
                <a:gd name="T3" fmla="*/ 0 h 63"/>
                <a:gd name="T4" fmla="*/ 0 w 136"/>
                <a:gd name="T5" fmla="*/ 0 h 63"/>
                <a:gd name="T6" fmla="*/ 0 w 136"/>
                <a:gd name="T7" fmla="*/ 0 h 63"/>
                <a:gd name="T8" fmla="*/ 1 w 136"/>
                <a:gd name="T9" fmla="*/ 0 h 63"/>
                <a:gd name="T10" fmla="*/ 0 w 136"/>
                <a:gd name="T11" fmla="*/ 0 h 63"/>
                <a:gd name="T12" fmla="*/ 0 w 136"/>
                <a:gd name="T13" fmla="*/ 0 h 63"/>
                <a:gd name="T14" fmla="*/ 0 w 136"/>
                <a:gd name="T15" fmla="*/ 0 h 63"/>
                <a:gd name="T16" fmla="*/ 0 w 136"/>
                <a:gd name="T17" fmla="*/ 0 h 63"/>
                <a:gd name="T18" fmla="*/ 0 w 136"/>
                <a:gd name="T19" fmla="*/ 0 h 63"/>
                <a:gd name="T20" fmla="*/ 0 w 136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6"/>
                <a:gd name="T34" fmla="*/ 0 h 63"/>
                <a:gd name="T35" fmla="*/ 136 w 136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6" h="63">
                  <a:moveTo>
                    <a:pt x="0" y="63"/>
                  </a:moveTo>
                  <a:lnTo>
                    <a:pt x="34" y="24"/>
                  </a:lnTo>
                  <a:lnTo>
                    <a:pt x="65" y="15"/>
                  </a:lnTo>
                  <a:lnTo>
                    <a:pt x="93" y="21"/>
                  </a:lnTo>
                  <a:lnTo>
                    <a:pt x="136" y="36"/>
                  </a:lnTo>
                  <a:lnTo>
                    <a:pt x="103" y="7"/>
                  </a:lnTo>
                  <a:lnTo>
                    <a:pt x="59" y="0"/>
                  </a:lnTo>
                  <a:lnTo>
                    <a:pt x="30" y="12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207"/>
            <p:cNvSpPr>
              <a:spLocks/>
            </p:cNvSpPr>
            <p:nvPr/>
          </p:nvSpPr>
          <p:spPr bwMode="auto">
            <a:xfrm>
              <a:off x="890" y="3250"/>
              <a:ext cx="132" cy="121"/>
            </a:xfrm>
            <a:custGeom>
              <a:avLst/>
              <a:gdLst>
                <a:gd name="T0" fmla="*/ 0 w 396"/>
                <a:gd name="T1" fmla="*/ 0 h 363"/>
                <a:gd name="T2" fmla="*/ 0 w 396"/>
                <a:gd name="T3" fmla="*/ 0 h 363"/>
                <a:gd name="T4" fmla="*/ 0 w 396"/>
                <a:gd name="T5" fmla="*/ 0 h 363"/>
                <a:gd name="T6" fmla="*/ 1 w 396"/>
                <a:gd name="T7" fmla="*/ 0 h 363"/>
                <a:gd name="T8" fmla="*/ 1 w 396"/>
                <a:gd name="T9" fmla="*/ 0 h 363"/>
                <a:gd name="T10" fmla="*/ 1 w 396"/>
                <a:gd name="T11" fmla="*/ 0 h 363"/>
                <a:gd name="T12" fmla="*/ 1 w 396"/>
                <a:gd name="T13" fmla="*/ 0 h 363"/>
                <a:gd name="T14" fmla="*/ 1 w 396"/>
                <a:gd name="T15" fmla="*/ 0 h 363"/>
                <a:gd name="T16" fmla="*/ 1 w 396"/>
                <a:gd name="T17" fmla="*/ 0 h 363"/>
                <a:gd name="T18" fmla="*/ 1 w 396"/>
                <a:gd name="T19" fmla="*/ 0 h 363"/>
                <a:gd name="T20" fmla="*/ 2 w 396"/>
                <a:gd name="T21" fmla="*/ 0 h 363"/>
                <a:gd name="T22" fmla="*/ 2 w 396"/>
                <a:gd name="T23" fmla="*/ 0 h 363"/>
                <a:gd name="T24" fmla="*/ 2 w 396"/>
                <a:gd name="T25" fmla="*/ 0 h 363"/>
                <a:gd name="T26" fmla="*/ 1 w 396"/>
                <a:gd name="T27" fmla="*/ 0 h 363"/>
                <a:gd name="T28" fmla="*/ 1 w 396"/>
                <a:gd name="T29" fmla="*/ 0 h 363"/>
                <a:gd name="T30" fmla="*/ 1 w 396"/>
                <a:gd name="T31" fmla="*/ 0 h 363"/>
                <a:gd name="T32" fmla="*/ 1 w 396"/>
                <a:gd name="T33" fmla="*/ 0 h 363"/>
                <a:gd name="T34" fmla="*/ 1 w 396"/>
                <a:gd name="T35" fmla="*/ 0 h 363"/>
                <a:gd name="T36" fmla="*/ 1 w 396"/>
                <a:gd name="T37" fmla="*/ 0 h 363"/>
                <a:gd name="T38" fmla="*/ 1 w 396"/>
                <a:gd name="T39" fmla="*/ 1 h 363"/>
                <a:gd name="T40" fmla="*/ 1 w 396"/>
                <a:gd name="T41" fmla="*/ 0 h 363"/>
                <a:gd name="T42" fmla="*/ 1 w 396"/>
                <a:gd name="T43" fmla="*/ 0 h 363"/>
                <a:gd name="T44" fmla="*/ 1 w 396"/>
                <a:gd name="T45" fmla="*/ 0 h 363"/>
                <a:gd name="T46" fmla="*/ 1 w 396"/>
                <a:gd name="T47" fmla="*/ 1 h 363"/>
                <a:gd name="T48" fmla="*/ 0 w 396"/>
                <a:gd name="T49" fmla="*/ 0 h 363"/>
                <a:gd name="T50" fmla="*/ 0 w 396"/>
                <a:gd name="T51" fmla="*/ 0 h 363"/>
                <a:gd name="T52" fmla="*/ 0 w 396"/>
                <a:gd name="T53" fmla="*/ 0 h 363"/>
                <a:gd name="T54" fmla="*/ 0 w 396"/>
                <a:gd name="T55" fmla="*/ 0 h 36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6"/>
                <a:gd name="T85" fmla="*/ 0 h 363"/>
                <a:gd name="T86" fmla="*/ 396 w 396"/>
                <a:gd name="T87" fmla="*/ 363 h 36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6" h="363">
                  <a:moveTo>
                    <a:pt x="0" y="74"/>
                  </a:moveTo>
                  <a:lnTo>
                    <a:pt x="45" y="61"/>
                  </a:lnTo>
                  <a:lnTo>
                    <a:pt x="104" y="37"/>
                  </a:lnTo>
                  <a:lnTo>
                    <a:pt x="165" y="27"/>
                  </a:lnTo>
                  <a:lnTo>
                    <a:pt x="217" y="32"/>
                  </a:lnTo>
                  <a:lnTo>
                    <a:pt x="268" y="40"/>
                  </a:lnTo>
                  <a:lnTo>
                    <a:pt x="294" y="49"/>
                  </a:lnTo>
                  <a:lnTo>
                    <a:pt x="309" y="45"/>
                  </a:lnTo>
                  <a:lnTo>
                    <a:pt x="320" y="32"/>
                  </a:lnTo>
                  <a:lnTo>
                    <a:pt x="298" y="0"/>
                  </a:lnTo>
                  <a:lnTo>
                    <a:pt x="396" y="17"/>
                  </a:lnTo>
                  <a:lnTo>
                    <a:pt x="386" y="69"/>
                  </a:lnTo>
                  <a:lnTo>
                    <a:pt x="378" y="97"/>
                  </a:lnTo>
                  <a:lnTo>
                    <a:pt x="347" y="27"/>
                  </a:lnTo>
                  <a:lnTo>
                    <a:pt x="340" y="94"/>
                  </a:lnTo>
                  <a:lnTo>
                    <a:pt x="311" y="69"/>
                  </a:lnTo>
                  <a:lnTo>
                    <a:pt x="289" y="112"/>
                  </a:lnTo>
                  <a:lnTo>
                    <a:pt x="259" y="74"/>
                  </a:lnTo>
                  <a:lnTo>
                    <a:pt x="247" y="108"/>
                  </a:lnTo>
                  <a:lnTo>
                    <a:pt x="313" y="363"/>
                  </a:lnTo>
                  <a:lnTo>
                    <a:pt x="214" y="94"/>
                  </a:lnTo>
                  <a:lnTo>
                    <a:pt x="196" y="116"/>
                  </a:lnTo>
                  <a:lnTo>
                    <a:pt x="160" y="92"/>
                  </a:lnTo>
                  <a:lnTo>
                    <a:pt x="138" y="126"/>
                  </a:lnTo>
                  <a:lnTo>
                    <a:pt x="37" y="10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208"/>
            <p:cNvSpPr>
              <a:spLocks/>
            </p:cNvSpPr>
            <p:nvPr/>
          </p:nvSpPr>
          <p:spPr bwMode="auto">
            <a:xfrm>
              <a:off x="962" y="3310"/>
              <a:ext cx="18" cy="88"/>
            </a:xfrm>
            <a:custGeom>
              <a:avLst/>
              <a:gdLst>
                <a:gd name="T0" fmla="*/ 0 w 56"/>
                <a:gd name="T1" fmla="*/ 0 h 264"/>
                <a:gd name="T2" fmla="*/ 0 w 56"/>
                <a:gd name="T3" fmla="*/ 0 h 264"/>
                <a:gd name="T4" fmla="*/ 0 w 56"/>
                <a:gd name="T5" fmla="*/ 1 h 264"/>
                <a:gd name="T6" fmla="*/ 0 w 56"/>
                <a:gd name="T7" fmla="*/ 1 h 264"/>
                <a:gd name="T8" fmla="*/ 0 w 56"/>
                <a:gd name="T9" fmla="*/ 1 h 264"/>
                <a:gd name="T10" fmla="*/ 0 w 56"/>
                <a:gd name="T11" fmla="*/ 0 h 264"/>
                <a:gd name="T12" fmla="*/ 0 w 56"/>
                <a:gd name="T13" fmla="*/ 0 h 264"/>
                <a:gd name="T14" fmla="*/ 0 w 56"/>
                <a:gd name="T15" fmla="*/ 0 h 264"/>
                <a:gd name="T16" fmla="*/ 0 w 56"/>
                <a:gd name="T17" fmla="*/ 0 h 264"/>
                <a:gd name="T18" fmla="*/ 0 w 56"/>
                <a:gd name="T19" fmla="*/ 0 h 2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264"/>
                <a:gd name="T32" fmla="*/ 56 w 56"/>
                <a:gd name="T33" fmla="*/ 264 h 2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264">
                  <a:moveTo>
                    <a:pt x="0" y="40"/>
                  </a:moveTo>
                  <a:lnTo>
                    <a:pt x="17" y="89"/>
                  </a:lnTo>
                  <a:lnTo>
                    <a:pt x="35" y="163"/>
                  </a:lnTo>
                  <a:lnTo>
                    <a:pt x="56" y="264"/>
                  </a:lnTo>
                  <a:lnTo>
                    <a:pt x="49" y="163"/>
                  </a:lnTo>
                  <a:lnTo>
                    <a:pt x="31" y="80"/>
                  </a:lnTo>
                  <a:lnTo>
                    <a:pt x="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209"/>
            <p:cNvSpPr>
              <a:spLocks/>
            </p:cNvSpPr>
            <p:nvPr/>
          </p:nvSpPr>
          <p:spPr bwMode="auto">
            <a:xfrm>
              <a:off x="772" y="3480"/>
              <a:ext cx="73" cy="109"/>
            </a:xfrm>
            <a:custGeom>
              <a:avLst/>
              <a:gdLst>
                <a:gd name="T0" fmla="*/ 0 w 220"/>
                <a:gd name="T1" fmla="*/ 0 h 325"/>
                <a:gd name="T2" fmla="*/ 0 w 220"/>
                <a:gd name="T3" fmla="*/ 0 h 325"/>
                <a:gd name="T4" fmla="*/ 0 w 220"/>
                <a:gd name="T5" fmla="*/ 0 h 325"/>
                <a:gd name="T6" fmla="*/ 0 w 220"/>
                <a:gd name="T7" fmla="*/ 1 h 325"/>
                <a:gd name="T8" fmla="*/ 1 w 220"/>
                <a:gd name="T9" fmla="*/ 1 h 325"/>
                <a:gd name="T10" fmla="*/ 1 w 220"/>
                <a:gd name="T11" fmla="*/ 1 h 325"/>
                <a:gd name="T12" fmla="*/ 1 w 220"/>
                <a:gd name="T13" fmla="*/ 1 h 325"/>
                <a:gd name="T14" fmla="*/ 1 w 220"/>
                <a:gd name="T15" fmla="*/ 1 h 325"/>
                <a:gd name="T16" fmla="*/ 1 w 220"/>
                <a:gd name="T17" fmla="*/ 1 h 325"/>
                <a:gd name="T18" fmla="*/ 1 w 220"/>
                <a:gd name="T19" fmla="*/ 1 h 325"/>
                <a:gd name="T20" fmla="*/ 1 w 220"/>
                <a:gd name="T21" fmla="*/ 1 h 325"/>
                <a:gd name="T22" fmla="*/ 0 w 220"/>
                <a:gd name="T23" fmla="*/ 0 h 325"/>
                <a:gd name="T24" fmla="*/ 1 w 220"/>
                <a:gd name="T25" fmla="*/ 1 h 325"/>
                <a:gd name="T26" fmla="*/ 0 w 220"/>
                <a:gd name="T27" fmla="*/ 1 h 325"/>
                <a:gd name="T28" fmla="*/ 0 w 220"/>
                <a:gd name="T29" fmla="*/ 0 h 325"/>
                <a:gd name="T30" fmla="*/ 0 w 220"/>
                <a:gd name="T31" fmla="*/ 0 h 325"/>
                <a:gd name="T32" fmla="*/ 0 w 220"/>
                <a:gd name="T33" fmla="*/ 0 h 325"/>
                <a:gd name="T34" fmla="*/ 0 w 220"/>
                <a:gd name="T35" fmla="*/ 0 h 325"/>
                <a:gd name="T36" fmla="*/ 0 w 220"/>
                <a:gd name="T37" fmla="*/ 0 h 325"/>
                <a:gd name="T38" fmla="*/ 0 w 220"/>
                <a:gd name="T39" fmla="*/ 0 h 3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0"/>
                <a:gd name="T61" fmla="*/ 0 h 325"/>
                <a:gd name="T62" fmla="*/ 220 w 220"/>
                <a:gd name="T63" fmla="*/ 325 h 3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0" h="325">
                  <a:moveTo>
                    <a:pt x="0" y="12"/>
                  </a:moveTo>
                  <a:lnTo>
                    <a:pt x="8" y="46"/>
                  </a:lnTo>
                  <a:lnTo>
                    <a:pt x="33" y="89"/>
                  </a:lnTo>
                  <a:lnTo>
                    <a:pt x="85" y="145"/>
                  </a:lnTo>
                  <a:lnTo>
                    <a:pt x="147" y="199"/>
                  </a:lnTo>
                  <a:lnTo>
                    <a:pt x="162" y="216"/>
                  </a:lnTo>
                  <a:lnTo>
                    <a:pt x="188" y="325"/>
                  </a:lnTo>
                  <a:lnTo>
                    <a:pt x="191" y="253"/>
                  </a:lnTo>
                  <a:lnTo>
                    <a:pt x="220" y="314"/>
                  </a:lnTo>
                  <a:lnTo>
                    <a:pt x="216" y="253"/>
                  </a:lnTo>
                  <a:lnTo>
                    <a:pt x="179" y="185"/>
                  </a:lnTo>
                  <a:lnTo>
                    <a:pt x="85" y="69"/>
                  </a:lnTo>
                  <a:lnTo>
                    <a:pt x="151" y="180"/>
                  </a:lnTo>
                  <a:lnTo>
                    <a:pt x="92" y="126"/>
                  </a:lnTo>
                  <a:lnTo>
                    <a:pt x="46" y="74"/>
                  </a:lnTo>
                  <a:lnTo>
                    <a:pt x="30" y="41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210"/>
            <p:cNvSpPr>
              <a:spLocks/>
            </p:cNvSpPr>
            <p:nvPr/>
          </p:nvSpPr>
          <p:spPr bwMode="auto">
            <a:xfrm>
              <a:off x="808" y="3497"/>
              <a:ext cx="127" cy="202"/>
            </a:xfrm>
            <a:custGeom>
              <a:avLst/>
              <a:gdLst>
                <a:gd name="T0" fmla="*/ 0 w 382"/>
                <a:gd name="T1" fmla="*/ 0 h 606"/>
                <a:gd name="T2" fmla="*/ 0 w 382"/>
                <a:gd name="T3" fmla="*/ 0 h 606"/>
                <a:gd name="T4" fmla="*/ 0 w 382"/>
                <a:gd name="T5" fmla="*/ 1 h 606"/>
                <a:gd name="T6" fmla="*/ 1 w 382"/>
                <a:gd name="T7" fmla="*/ 1 h 606"/>
                <a:gd name="T8" fmla="*/ 1 w 382"/>
                <a:gd name="T9" fmla="*/ 1 h 606"/>
                <a:gd name="T10" fmla="*/ 1 w 382"/>
                <a:gd name="T11" fmla="*/ 1 h 606"/>
                <a:gd name="T12" fmla="*/ 1 w 382"/>
                <a:gd name="T13" fmla="*/ 2 h 606"/>
                <a:gd name="T14" fmla="*/ 1 w 382"/>
                <a:gd name="T15" fmla="*/ 2 h 606"/>
                <a:gd name="T16" fmla="*/ 1 w 382"/>
                <a:gd name="T17" fmla="*/ 2 h 606"/>
                <a:gd name="T18" fmla="*/ 1 w 382"/>
                <a:gd name="T19" fmla="*/ 2 h 606"/>
                <a:gd name="T20" fmla="*/ 1 w 382"/>
                <a:gd name="T21" fmla="*/ 2 h 606"/>
                <a:gd name="T22" fmla="*/ 2 w 382"/>
                <a:gd name="T23" fmla="*/ 2 h 606"/>
                <a:gd name="T24" fmla="*/ 1 w 382"/>
                <a:gd name="T25" fmla="*/ 2 h 606"/>
                <a:gd name="T26" fmla="*/ 1 w 382"/>
                <a:gd name="T27" fmla="*/ 2 h 606"/>
                <a:gd name="T28" fmla="*/ 1 w 382"/>
                <a:gd name="T29" fmla="*/ 2 h 606"/>
                <a:gd name="T30" fmla="*/ 1 w 382"/>
                <a:gd name="T31" fmla="*/ 2 h 606"/>
                <a:gd name="T32" fmla="*/ 1 w 382"/>
                <a:gd name="T33" fmla="*/ 2 h 606"/>
                <a:gd name="T34" fmla="*/ 1 w 382"/>
                <a:gd name="T35" fmla="*/ 1 h 606"/>
                <a:gd name="T36" fmla="*/ 1 w 382"/>
                <a:gd name="T37" fmla="*/ 1 h 606"/>
                <a:gd name="T38" fmla="*/ 1 w 382"/>
                <a:gd name="T39" fmla="*/ 1 h 606"/>
                <a:gd name="T40" fmla="*/ 1 w 382"/>
                <a:gd name="T41" fmla="*/ 1 h 606"/>
                <a:gd name="T42" fmla="*/ 0 w 382"/>
                <a:gd name="T43" fmla="*/ 0 h 606"/>
                <a:gd name="T44" fmla="*/ 0 w 382"/>
                <a:gd name="T45" fmla="*/ 0 h 606"/>
                <a:gd name="T46" fmla="*/ 0 w 382"/>
                <a:gd name="T47" fmla="*/ 0 h 606"/>
                <a:gd name="T48" fmla="*/ 0 w 382"/>
                <a:gd name="T49" fmla="*/ 0 h 606"/>
                <a:gd name="T50" fmla="*/ 0 w 382"/>
                <a:gd name="T51" fmla="*/ 0 h 6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2"/>
                <a:gd name="T79" fmla="*/ 0 h 606"/>
                <a:gd name="T80" fmla="*/ 382 w 382"/>
                <a:gd name="T81" fmla="*/ 606 h 6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2" h="606">
                  <a:moveTo>
                    <a:pt x="0" y="14"/>
                  </a:moveTo>
                  <a:lnTo>
                    <a:pt x="50" y="79"/>
                  </a:lnTo>
                  <a:lnTo>
                    <a:pt x="108" y="158"/>
                  </a:lnTo>
                  <a:lnTo>
                    <a:pt x="171" y="231"/>
                  </a:lnTo>
                  <a:lnTo>
                    <a:pt x="197" y="283"/>
                  </a:lnTo>
                  <a:lnTo>
                    <a:pt x="206" y="321"/>
                  </a:lnTo>
                  <a:lnTo>
                    <a:pt x="208" y="409"/>
                  </a:lnTo>
                  <a:lnTo>
                    <a:pt x="213" y="447"/>
                  </a:lnTo>
                  <a:lnTo>
                    <a:pt x="228" y="491"/>
                  </a:lnTo>
                  <a:lnTo>
                    <a:pt x="253" y="531"/>
                  </a:lnTo>
                  <a:lnTo>
                    <a:pt x="296" y="570"/>
                  </a:lnTo>
                  <a:lnTo>
                    <a:pt x="382" y="606"/>
                  </a:lnTo>
                  <a:lnTo>
                    <a:pt x="311" y="557"/>
                  </a:lnTo>
                  <a:lnTo>
                    <a:pt x="265" y="522"/>
                  </a:lnTo>
                  <a:lnTo>
                    <a:pt x="242" y="479"/>
                  </a:lnTo>
                  <a:lnTo>
                    <a:pt x="228" y="441"/>
                  </a:lnTo>
                  <a:lnTo>
                    <a:pt x="227" y="390"/>
                  </a:lnTo>
                  <a:lnTo>
                    <a:pt x="225" y="314"/>
                  </a:lnTo>
                  <a:lnTo>
                    <a:pt x="213" y="271"/>
                  </a:lnTo>
                  <a:lnTo>
                    <a:pt x="183" y="211"/>
                  </a:lnTo>
                  <a:lnTo>
                    <a:pt x="122" y="142"/>
                  </a:lnTo>
                  <a:lnTo>
                    <a:pt x="60" y="73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211"/>
            <p:cNvSpPr>
              <a:spLocks/>
            </p:cNvSpPr>
            <p:nvPr/>
          </p:nvSpPr>
          <p:spPr bwMode="auto">
            <a:xfrm>
              <a:off x="864" y="3536"/>
              <a:ext cx="56" cy="138"/>
            </a:xfrm>
            <a:custGeom>
              <a:avLst/>
              <a:gdLst>
                <a:gd name="T0" fmla="*/ 0 w 167"/>
                <a:gd name="T1" fmla="*/ 0 h 414"/>
                <a:gd name="T2" fmla="*/ 0 w 167"/>
                <a:gd name="T3" fmla="*/ 0 h 414"/>
                <a:gd name="T4" fmla="*/ 0 w 167"/>
                <a:gd name="T5" fmla="*/ 1 h 414"/>
                <a:gd name="T6" fmla="*/ 0 w 167"/>
                <a:gd name="T7" fmla="*/ 1 h 414"/>
                <a:gd name="T8" fmla="*/ 0 w 167"/>
                <a:gd name="T9" fmla="*/ 1 h 414"/>
                <a:gd name="T10" fmla="*/ 0 w 167"/>
                <a:gd name="T11" fmla="*/ 1 h 414"/>
                <a:gd name="T12" fmla="*/ 0 w 167"/>
                <a:gd name="T13" fmla="*/ 1 h 414"/>
                <a:gd name="T14" fmla="*/ 1 w 167"/>
                <a:gd name="T15" fmla="*/ 2 h 414"/>
                <a:gd name="T16" fmla="*/ 0 w 167"/>
                <a:gd name="T17" fmla="*/ 1 h 414"/>
                <a:gd name="T18" fmla="*/ 0 w 167"/>
                <a:gd name="T19" fmla="*/ 1 h 414"/>
                <a:gd name="T20" fmla="*/ 0 w 167"/>
                <a:gd name="T21" fmla="*/ 1 h 414"/>
                <a:gd name="T22" fmla="*/ 0 w 167"/>
                <a:gd name="T23" fmla="*/ 1 h 414"/>
                <a:gd name="T24" fmla="*/ 0 w 167"/>
                <a:gd name="T25" fmla="*/ 1 h 414"/>
                <a:gd name="T26" fmla="*/ 0 w 167"/>
                <a:gd name="T27" fmla="*/ 0 h 414"/>
                <a:gd name="T28" fmla="*/ 0 w 167"/>
                <a:gd name="T29" fmla="*/ 0 h 414"/>
                <a:gd name="T30" fmla="*/ 0 w 167"/>
                <a:gd name="T31" fmla="*/ 0 h 414"/>
                <a:gd name="T32" fmla="*/ 0 w 167"/>
                <a:gd name="T33" fmla="*/ 0 h 414"/>
                <a:gd name="T34" fmla="*/ 0 w 167"/>
                <a:gd name="T35" fmla="*/ 0 h 4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414"/>
                <a:gd name="T56" fmla="*/ 167 w 167"/>
                <a:gd name="T57" fmla="*/ 414 h 4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414">
                  <a:moveTo>
                    <a:pt x="0" y="14"/>
                  </a:moveTo>
                  <a:lnTo>
                    <a:pt x="53" y="96"/>
                  </a:lnTo>
                  <a:lnTo>
                    <a:pt x="73" y="143"/>
                  </a:lnTo>
                  <a:lnTo>
                    <a:pt x="78" y="186"/>
                  </a:lnTo>
                  <a:lnTo>
                    <a:pt x="83" y="248"/>
                  </a:lnTo>
                  <a:lnTo>
                    <a:pt x="87" y="324"/>
                  </a:lnTo>
                  <a:lnTo>
                    <a:pt x="101" y="360"/>
                  </a:lnTo>
                  <a:lnTo>
                    <a:pt x="167" y="414"/>
                  </a:lnTo>
                  <a:lnTo>
                    <a:pt x="115" y="352"/>
                  </a:lnTo>
                  <a:lnTo>
                    <a:pt x="103" y="312"/>
                  </a:lnTo>
                  <a:lnTo>
                    <a:pt x="98" y="241"/>
                  </a:lnTo>
                  <a:lnTo>
                    <a:pt x="101" y="172"/>
                  </a:lnTo>
                  <a:lnTo>
                    <a:pt x="93" y="137"/>
                  </a:lnTo>
                  <a:lnTo>
                    <a:pt x="78" y="90"/>
                  </a:lnTo>
                  <a:lnTo>
                    <a:pt x="1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212"/>
            <p:cNvSpPr>
              <a:spLocks/>
            </p:cNvSpPr>
            <p:nvPr/>
          </p:nvSpPr>
          <p:spPr bwMode="auto">
            <a:xfrm>
              <a:off x="880" y="3538"/>
              <a:ext cx="84" cy="185"/>
            </a:xfrm>
            <a:custGeom>
              <a:avLst/>
              <a:gdLst>
                <a:gd name="T0" fmla="*/ 0 w 252"/>
                <a:gd name="T1" fmla="*/ 0 h 553"/>
                <a:gd name="T2" fmla="*/ 0 w 252"/>
                <a:gd name="T3" fmla="*/ 0 h 553"/>
                <a:gd name="T4" fmla="*/ 0 w 252"/>
                <a:gd name="T5" fmla="*/ 0 h 553"/>
                <a:gd name="T6" fmla="*/ 0 w 252"/>
                <a:gd name="T7" fmla="*/ 1 h 553"/>
                <a:gd name="T8" fmla="*/ 0 w 252"/>
                <a:gd name="T9" fmla="*/ 1 h 553"/>
                <a:gd name="T10" fmla="*/ 0 w 252"/>
                <a:gd name="T11" fmla="*/ 1 h 553"/>
                <a:gd name="T12" fmla="*/ 0 w 252"/>
                <a:gd name="T13" fmla="*/ 1 h 553"/>
                <a:gd name="T14" fmla="*/ 1 w 252"/>
                <a:gd name="T15" fmla="*/ 1 h 553"/>
                <a:gd name="T16" fmla="*/ 1 w 252"/>
                <a:gd name="T17" fmla="*/ 2 h 553"/>
                <a:gd name="T18" fmla="*/ 1 w 252"/>
                <a:gd name="T19" fmla="*/ 2 h 553"/>
                <a:gd name="T20" fmla="*/ 1 w 252"/>
                <a:gd name="T21" fmla="*/ 2 h 553"/>
                <a:gd name="T22" fmla="*/ 1 w 252"/>
                <a:gd name="T23" fmla="*/ 2 h 553"/>
                <a:gd name="T24" fmla="*/ 1 w 252"/>
                <a:gd name="T25" fmla="*/ 2 h 553"/>
                <a:gd name="T26" fmla="*/ 1 w 252"/>
                <a:gd name="T27" fmla="*/ 2 h 553"/>
                <a:gd name="T28" fmla="*/ 1 w 252"/>
                <a:gd name="T29" fmla="*/ 2 h 553"/>
                <a:gd name="T30" fmla="*/ 1 w 252"/>
                <a:gd name="T31" fmla="*/ 2 h 553"/>
                <a:gd name="T32" fmla="*/ 1 w 252"/>
                <a:gd name="T33" fmla="*/ 2 h 553"/>
                <a:gd name="T34" fmla="*/ 1 w 252"/>
                <a:gd name="T35" fmla="*/ 2 h 553"/>
                <a:gd name="T36" fmla="*/ 1 w 252"/>
                <a:gd name="T37" fmla="*/ 2 h 553"/>
                <a:gd name="T38" fmla="*/ 1 w 252"/>
                <a:gd name="T39" fmla="*/ 1 h 553"/>
                <a:gd name="T40" fmla="*/ 0 w 252"/>
                <a:gd name="T41" fmla="*/ 1 h 553"/>
                <a:gd name="T42" fmla="*/ 0 w 252"/>
                <a:gd name="T43" fmla="*/ 1 h 553"/>
                <a:gd name="T44" fmla="*/ 0 w 252"/>
                <a:gd name="T45" fmla="*/ 1 h 553"/>
                <a:gd name="T46" fmla="*/ 0 w 252"/>
                <a:gd name="T47" fmla="*/ 1 h 553"/>
                <a:gd name="T48" fmla="*/ 0 w 252"/>
                <a:gd name="T49" fmla="*/ 0 h 553"/>
                <a:gd name="T50" fmla="*/ 0 w 252"/>
                <a:gd name="T51" fmla="*/ 0 h 553"/>
                <a:gd name="T52" fmla="*/ 0 w 252"/>
                <a:gd name="T53" fmla="*/ 0 h 553"/>
                <a:gd name="T54" fmla="*/ 0 w 252"/>
                <a:gd name="T55" fmla="*/ 0 h 553"/>
                <a:gd name="T56" fmla="*/ 0 w 252"/>
                <a:gd name="T57" fmla="*/ 0 h 553"/>
                <a:gd name="T58" fmla="*/ 0 w 25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2"/>
                <a:gd name="T91" fmla="*/ 0 h 553"/>
                <a:gd name="T92" fmla="*/ 252 w 25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2" h="553">
                  <a:moveTo>
                    <a:pt x="0" y="11"/>
                  </a:moveTo>
                  <a:lnTo>
                    <a:pt x="36" y="58"/>
                  </a:lnTo>
                  <a:lnTo>
                    <a:pt x="64" y="115"/>
                  </a:lnTo>
                  <a:lnTo>
                    <a:pt x="72" y="149"/>
                  </a:lnTo>
                  <a:lnTo>
                    <a:pt x="79" y="211"/>
                  </a:lnTo>
                  <a:lnTo>
                    <a:pt x="77" y="258"/>
                  </a:lnTo>
                  <a:lnTo>
                    <a:pt x="85" y="302"/>
                  </a:lnTo>
                  <a:lnTo>
                    <a:pt x="124" y="352"/>
                  </a:lnTo>
                  <a:lnTo>
                    <a:pt x="149" y="382"/>
                  </a:lnTo>
                  <a:lnTo>
                    <a:pt x="196" y="422"/>
                  </a:lnTo>
                  <a:lnTo>
                    <a:pt x="225" y="450"/>
                  </a:lnTo>
                  <a:lnTo>
                    <a:pt x="234" y="484"/>
                  </a:lnTo>
                  <a:lnTo>
                    <a:pt x="236" y="521"/>
                  </a:lnTo>
                  <a:lnTo>
                    <a:pt x="227" y="553"/>
                  </a:lnTo>
                  <a:lnTo>
                    <a:pt x="250" y="528"/>
                  </a:lnTo>
                  <a:lnTo>
                    <a:pt x="252" y="490"/>
                  </a:lnTo>
                  <a:lnTo>
                    <a:pt x="242" y="446"/>
                  </a:lnTo>
                  <a:lnTo>
                    <a:pt x="208" y="408"/>
                  </a:lnTo>
                  <a:lnTo>
                    <a:pt x="161" y="367"/>
                  </a:lnTo>
                  <a:lnTo>
                    <a:pt x="138" y="342"/>
                  </a:lnTo>
                  <a:lnTo>
                    <a:pt x="108" y="298"/>
                  </a:lnTo>
                  <a:lnTo>
                    <a:pt x="97" y="262"/>
                  </a:lnTo>
                  <a:lnTo>
                    <a:pt x="97" y="210"/>
                  </a:lnTo>
                  <a:lnTo>
                    <a:pt x="94" y="144"/>
                  </a:lnTo>
                  <a:lnTo>
                    <a:pt x="80" y="95"/>
                  </a:lnTo>
                  <a:lnTo>
                    <a:pt x="57" y="46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213"/>
            <p:cNvSpPr>
              <a:spLocks/>
            </p:cNvSpPr>
            <p:nvPr/>
          </p:nvSpPr>
          <p:spPr bwMode="auto">
            <a:xfrm>
              <a:off x="919" y="3511"/>
              <a:ext cx="62" cy="199"/>
            </a:xfrm>
            <a:custGeom>
              <a:avLst/>
              <a:gdLst>
                <a:gd name="T0" fmla="*/ 0 w 184"/>
                <a:gd name="T1" fmla="*/ 0 h 598"/>
                <a:gd name="T2" fmla="*/ 0 w 184"/>
                <a:gd name="T3" fmla="*/ 0 h 598"/>
                <a:gd name="T4" fmla="*/ 0 w 184"/>
                <a:gd name="T5" fmla="*/ 1 h 598"/>
                <a:gd name="T6" fmla="*/ 0 w 184"/>
                <a:gd name="T7" fmla="*/ 1 h 598"/>
                <a:gd name="T8" fmla="*/ 0 w 184"/>
                <a:gd name="T9" fmla="*/ 1 h 598"/>
                <a:gd name="T10" fmla="*/ 0 w 184"/>
                <a:gd name="T11" fmla="*/ 1 h 598"/>
                <a:gd name="T12" fmla="*/ 0 w 184"/>
                <a:gd name="T13" fmla="*/ 2 h 598"/>
                <a:gd name="T14" fmla="*/ 0 w 184"/>
                <a:gd name="T15" fmla="*/ 2 h 598"/>
                <a:gd name="T16" fmla="*/ 1 w 184"/>
                <a:gd name="T17" fmla="*/ 2 h 598"/>
                <a:gd name="T18" fmla="*/ 1 w 184"/>
                <a:gd name="T19" fmla="*/ 2 h 598"/>
                <a:gd name="T20" fmla="*/ 1 w 184"/>
                <a:gd name="T21" fmla="*/ 2 h 598"/>
                <a:gd name="T22" fmla="*/ 1 w 184"/>
                <a:gd name="T23" fmla="*/ 2 h 598"/>
                <a:gd name="T24" fmla="*/ 1 w 184"/>
                <a:gd name="T25" fmla="*/ 2 h 598"/>
                <a:gd name="T26" fmla="*/ 0 w 184"/>
                <a:gd name="T27" fmla="*/ 2 h 598"/>
                <a:gd name="T28" fmla="*/ 0 w 184"/>
                <a:gd name="T29" fmla="*/ 2 h 598"/>
                <a:gd name="T30" fmla="*/ 0 w 184"/>
                <a:gd name="T31" fmla="*/ 1 h 598"/>
                <a:gd name="T32" fmla="*/ 0 w 184"/>
                <a:gd name="T33" fmla="*/ 1 h 598"/>
                <a:gd name="T34" fmla="*/ 0 w 184"/>
                <a:gd name="T35" fmla="*/ 1 h 598"/>
                <a:gd name="T36" fmla="*/ 0 w 184"/>
                <a:gd name="T37" fmla="*/ 1 h 598"/>
                <a:gd name="T38" fmla="*/ 0 w 184"/>
                <a:gd name="T39" fmla="*/ 0 h 598"/>
                <a:gd name="T40" fmla="*/ 0 w 184"/>
                <a:gd name="T41" fmla="*/ 0 h 598"/>
                <a:gd name="T42" fmla="*/ 0 w 184"/>
                <a:gd name="T43" fmla="*/ 0 h 598"/>
                <a:gd name="T44" fmla="*/ 0 w 184"/>
                <a:gd name="T45" fmla="*/ 0 h 598"/>
                <a:gd name="T46" fmla="*/ 0 w 184"/>
                <a:gd name="T47" fmla="*/ 0 h 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4"/>
                <a:gd name="T73" fmla="*/ 0 h 598"/>
                <a:gd name="T74" fmla="*/ 184 w 184"/>
                <a:gd name="T75" fmla="*/ 598 h 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4" h="598">
                  <a:moveTo>
                    <a:pt x="0" y="11"/>
                  </a:moveTo>
                  <a:lnTo>
                    <a:pt x="34" y="120"/>
                  </a:lnTo>
                  <a:lnTo>
                    <a:pt x="39" y="181"/>
                  </a:lnTo>
                  <a:lnTo>
                    <a:pt x="41" y="248"/>
                  </a:lnTo>
                  <a:lnTo>
                    <a:pt x="32" y="306"/>
                  </a:lnTo>
                  <a:lnTo>
                    <a:pt x="25" y="341"/>
                  </a:lnTo>
                  <a:lnTo>
                    <a:pt x="39" y="372"/>
                  </a:lnTo>
                  <a:lnTo>
                    <a:pt x="74" y="431"/>
                  </a:lnTo>
                  <a:lnTo>
                    <a:pt x="133" y="494"/>
                  </a:lnTo>
                  <a:lnTo>
                    <a:pt x="169" y="536"/>
                  </a:lnTo>
                  <a:lnTo>
                    <a:pt x="184" y="598"/>
                  </a:lnTo>
                  <a:lnTo>
                    <a:pt x="184" y="533"/>
                  </a:lnTo>
                  <a:lnTo>
                    <a:pt x="150" y="482"/>
                  </a:lnTo>
                  <a:lnTo>
                    <a:pt x="99" y="420"/>
                  </a:lnTo>
                  <a:lnTo>
                    <a:pt x="64" y="367"/>
                  </a:lnTo>
                  <a:lnTo>
                    <a:pt x="53" y="334"/>
                  </a:lnTo>
                  <a:lnTo>
                    <a:pt x="50" y="297"/>
                  </a:lnTo>
                  <a:lnTo>
                    <a:pt x="61" y="248"/>
                  </a:lnTo>
                  <a:lnTo>
                    <a:pt x="61" y="179"/>
                  </a:lnTo>
                  <a:lnTo>
                    <a:pt x="53" y="113"/>
                  </a:lnTo>
                  <a:lnTo>
                    <a:pt x="1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214"/>
            <p:cNvSpPr>
              <a:spLocks/>
            </p:cNvSpPr>
            <p:nvPr/>
          </p:nvSpPr>
          <p:spPr bwMode="auto">
            <a:xfrm>
              <a:off x="931" y="3494"/>
              <a:ext cx="28" cy="141"/>
            </a:xfrm>
            <a:custGeom>
              <a:avLst/>
              <a:gdLst>
                <a:gd name="T0" fmla="*/ 0 w 83"/>
                <a:gd name="T1" fmla="*/ 0 h 422"/>
                <a:gd name="T2" fmla="*/ 0 w 83"/>
                <a:gd name="T3" fmla="*/ 0 h 422"/>
                <a:gd name="T4" fmla="*/ 0 w 83"/>
                <a:gd name="T5" fmla="*/ 1 h 422"/>
                <a:gd name="T6" fmla="*/ 0 w 83"/>
                <a:gd name="T7" fmla="*/ 1 h 422"/>
                <a:gd name="T8" fmla="*/ 0 w 83"/>
                <a:gd name="T9" fmla="*/ 1 h 422"/>
                <a:gd name="T10" fmla="*/ 0 w 83"/>
                <a:gd name="T11" fmla="*/ 2 h 422"/>
                <a:gd name="T12" fmla="*/ 0 w 83"/>
                <a:gd name="T13" fmla="*/ 1 h 422"/>
                <a:gd name="T14" fmla="*/ 0 w 83"/>
                <a:gd name="T15" fmla="*/ 1 h 422"/>
                <a:gd name="T16" fmla="*/ 0 w 83"/>
                <a:gd name="T17" fmla="*/ 1 h 422"/>
                <a:gd name="T18" fmla="*/ 0 w 83"/>
                <a:gd name="T19" fmla="*/ 0 h 422"/>
                <a:gd name="T20" fmla="*/ 0 w 83"/>
                <a:gd name="T21" fmla="*/ 0 h 422"/>
                <a:gd name="T22" fmla="*/ 0 w 83"/>
                <a:gd name="T23" fmla="*/ 0 h 422"/>
                <a:gd name="T24" fmla="*/ 0 w 83"/>
                <a:gd name="T25" fmla="*/ 0 h 422"/>
                <a:gd name="T26" fmla="*/ 0 w 83"/>
                <a:gd name="T27" fmla="*/ 0 h 4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"/>
                <a:gd name="T43" fmla="*/ 0 h 422"/>
                <a:gd name="T44" fmla="*/ 83 w 83"/>
                <a:gd name="T45" fmla="*/ 422 h 4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" h="422">
                  <a:moveTo>
                    <a:pt x="0" y="24"/>
                  </a:moveTo>
                  <a:lnTo>
                    <a:pt x="34" y="86"/>
                  </a:lnTo>
                  <a:lnTo>
                    <a:pt x="55" y="163"/>
                  </a:lnTo>
                  <a:lnTo>
                    <a:pt x="60" y="190"/>
                  </a:lnTo>
                  <a:lnTo>
                    <a:pt x="63" y="236"/>
                  </a:lnTo>
                  <a:lnTo>
                    <a:pt x="65" y="422"/>
                  </a:lnTo>
                  <a:lnTo>
                    <a:pt x="83" y="231"/>
                  </a:lnTo>
                  <a:lnTo>
                    <a:pt x="79" y="188"/>
                  </a:lnTo>
                  <a:lnTo>
                    <a:pt x="74" y="152"/>
                  </a:lnTo>
                  <a:lnTo>
                    <a:pt x="52" y="78"/>
                  </a:lnTo>
                  <a:lnTo>
                    <a:pt x="17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215"/>
            <p:cNvSpPr>
              <a:spLocks/>
            </p:cNvSpPr>
            <p:nvPr/>
          </p:nvSpPr>
          <p:spPr bwMode="auto">
            <a:xfrm>
              <a:off x="949" y="3498"/>
              <a:ext cx="54" cy="184"/>
            </a:xfrm>
            <a:custGeom>
              <a:avLst/>
              <a:gdLst>
                <a:gd name="T0" fmla="*/ 0 w 162"/>
                <a:gd name="T1" fmla="*/ 0 h 553"/>
                <a:gd name="T2" fmla="*/ 0 w 162"/>
                <a:gd name="T3" fmla="*/ 0 h 553"/>
                <a:gd name="T4" fmla="*/ 0 w 162"/>
                <a:gd name="T5" fmla="*/ 1 h 553"/>
                <a:gd name="T6" fmla="*/ 0 w 162"/>
                <a:gd name="T7" fmla="*/ 1 h 553"/>
                <a:gd name="T8" fmla="*/ 0 w 162"/>
                <a:gd name="T9" fmla="*/ 1 h 553"/>
                <a:gd name="T10" fmla="*/ 0 w 162"/>
                <a:gd name="T11" fmla="*/ 2 h 553"/>
                <a:gd name="T12" fmla="*/ 0 w 162"/>
                <a:gd name="T13" fmla="*/ 2 h 553"/>
                <a:gd name="T14" fmla="*/ 0 w 162"/>
                <a:gd name="T15" fmla="*/ 2 h 553"/>
                <a:gd name="T16" fmla="*/ 1 w 162"/>
                <a:gd name="T17" fmla="*/ 2 h 553"/>
                <a:gd name="T18" fmla="*/ 0 w 162"/>
                <a:gd name="T19" fmla="*/ 2 h 553"/>
                <a:gd name="T20" fmla="*/ 0 w 162"/>
                <a:gd name="T21" fmla="*/ 2 h 553"/>
                <a:gd name="T22" fmla="*/ 0 w 162"/>
                <a:gd name="T23" fmla="*/ 2 h 553"/>
                <a:gd name="T24" fmla="*/ 0 w 162"/>
                <a:gd name="T25" fmla="*/ 1 h 553"/>
                <a:gd name="T26" fmla="*/ 0 w 162"/>
                <a:gd name="T27" fmla="*/ 1 h 553"/>
                <a:gd name="T28" fmla="*/ 0 w 162"/>
                <a:gd name="T29" fmla="*/ 1 h 553"/>
                <a:gd name="T30" fmla="*/ 0 w 162"/>
                <a:gd name="T31" fmla="*/ 0 h 553"/>
                <a:gd name="T32" fmla="*/ 0 w 162"/>
                <a:gd name="T33" fmla="*/ 0 h 553"/>
                <a:gd name="T34" fmla="*/ 0 w 162"/>
                <a:gd name="T35" fmla="*/ 0 h 553"/>
                <a:gd name="T36" fmla="*/ 0 w 162"/>
                <a:gd name="T37" fmla="*/ 0 h 553"/>
                <a:gd name="T38" fmla="*/ 0 w 162"/>
                <a:gd name="T39" fmla="*/ 0 h 5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2"/>
                <a:gd name="T61" fmla="*/ 0 h 553"/>
                <a:gd name="T62" fmla="*/ 162 w 162"/>
                <a:gd name="T63" fmla="*/ 553 h 55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2" h="553">
                  <a:moveTo>
                    <a:pt x="0" y="13"/>
                  </a:moveTo>
                  <a:lnTo>
                    <a:pt x="29" y="87"/>
                  </a:lnTo>
                  <a:lnTo>
                    <a:pt x="47" y="167"/>
                  </a:lnTo>
                  <a:lnTo>
                    <a:pt x="51" y="236"/>
                  </a:lnTo>
                  <a:lnTo>
                    <a:pt x="51" y="322"/>
                  </a:lnTo>
                  <a:lnTo>
                    <a:pt x="56" y="389"/>
                  </a:lnTo>
                  <a:lnTo>
                    <a:pt x="62" y="429"/>
                  </a:lnTo>
                  <a:lnTo>
                    <a:pt x="79" y="483"/>
                  </a:lnTo>
                  <a:lnTo>
                    <a:pt x="162" y="553"/>
                  </a:lnTo>
                  <a:lnTo>
                    <a:pt x="95" y="470"/>
                  </a:lnTo>
                  <a:lnTo>
                    <a:pt x="84" y="420"/>
                  </a:lnTo>
                  <a:lnTo>
                    <a:pt x="74" y="371"/>
                  </a:lnTo>
                  <a:lnTo>
                    <a:pt x="74" y="322"/>
                  </a:lnTo>
                  <a:lnTo>
                    <a:pt x="70" y="231"/>
                  </a:lnTo>
                  <a:lnTo>
                    <a:pt x="70" y="166"/>
                  </a:lnTo>
                  <a:lnTo>
                    <a:pt x="51" y="75"/>
                  </a:lnTo>
                  <a:lnTo>
                    <a:pt x="25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216"/>
            <p:cNvSpPr>
              <a:spLocks/>
            </p:cNvSpPr>
            <p:nvPr/>
          </p:nvSpPr>
          <p:spPr bwMode="auto">
            <a:xfrm>
              <a:off x="1003" y="3690"/>
              <a:ext cx="12" cy="27"/>
            </a:xfrm>
            <a:custGeom>
              <a:avLst/>
              <a:gdLst>
                <a:gd name="T0" fmla="*/ 0 w 37"/>
                <a:gd name="T1" fmla="*/ 0 h 79"/>
                <a:gd name="T2" fmla="*/ 0 w 37"/>
                <a:gd name="T3" fmla="*/ 0 h 79"/>
                <a:gd name="T4" fmla="*/ 0 w 37"/>
                <a:gd name="T5" fmla="*/ 0 h 79"/>
                <a:gd name="T6" fmla="*/ 0 w 37"/>
                <a:gd name="T7" fmla="*/ 0 h 79"/>
                <a:gd name="T8" fmla="*/ 0 w 37"/>
                <a:gd name="T9" fmla="*/ 0 h 79"/>
                <a:gd name="T10" fmla="*/ 0 w 37"/>
                <a:gd name="T11" fmla="*/ 0 h 79"/>
                <a:gd name="T12" fmla="*/ 0 w 37"/>
                <a:gd name="T13" fmla="*/ 0 h 79"/>
                <a:gd name="T14" fmla="*/ 0 w 37"/>
                <a:gd name="T15" fmla="*/ 0 h 79"/>
                <a:gd name="T16" fmla="*/ 0 w 37"/>
                <a:gd name="T17" fmla="*/ 0 h 79"/>
                <a:gd name="T18" fmla="*/ 0 w 37"/>
                <a:gd name="T19" fmla="*/ 0 h 79"/>
                <a:gd name="T20" fmla="*/ 0 w 37"/>
                <a:gd name="T21" fmla="*/ 0 h 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79"/>
                <a:gd name="T35" fmla="*/ 37 w 37"/>
                <a:gd name="T36" fmla="*/ 79 h 7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79">
                  <a:moveTo>
                    <a:pt x="11" y="14"/>
                  </a:moveTo>
                  <a:lnTo>
                    <a:pt x="20" y="28"/>
                  </a:lnTo>
                  <a:lnTo>
                    <a:pt x="25" y="49"/>
                  </a:lnTo>
                  <a:lnTo>
                    <a:pt x="16" y="63"/>
                  </a:lnTo>
                  <a:lnTo>
                    <a:pt x="0" y="79"/>
                  </a:lnTo>
                  <a:lnTo>
                    <a:pt x="31" y="63"/>
                  </a:lnTo>
                  <a:lnTo>
                    <a:pt x="37" y="34"/>
                  </a:lnTo>
                  <a:lnTo>
                    <a:pt x="31" y="0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217"/>
            <p:cNvSpPr>
              <a:spLocks/>
            </p:cNvSpPr>
            <p:nvPr/>
          </p:nvSpPr>
          <p:spPr bwMode="auto">
            <a:xfrm>
              <a:off x="1003" y="3539"/>
              <a:ext cx="55" cy="173"/>
            </a:xfrm>
            <a:custGeom>
              <a:avLst/>
              <a:gdLst>
                <a:gd name="T0" fmla="*/ 0 w 165"/>
                <a:gd name="T1" fmla="*/ 2 h 519"/>
                <a:gd name="T2" fmla="*/ 0 w 165"/>
                <a:gd name="T3" fmla="*/ 2 h 519"/>
                <a:gd name="T4" fmla="*/ 0 w 165"/>
                <a:gd name="T5" fmla="*/ 2 h 519"/>
                <a:gd name="T6" fmla="*/ 0 w 165"/>
                <a:gd name="T7" fmla="*/ 2 h 519"/>
                <a:gd name="T8" fmla="*/ 0 w 165"/>
                <a:gd name="T9" fmla="*/ 1 h 519"/>
                <a:gd name="T10" fmla="*/ 0 w 165"/>
                <a:gd name="T11" fmla="*/ 1 h 519"/>
                <a:gd name="T12" fmla="*/ 0 w 165"/>
                <a:gd name="T13" fmla="*/ 1 h 519"/>
                <a:gd name="T14" fmla="*/ 0 w 165"/>
                <a:gd name="T15" fmla="*/ 1 h 519"/>
                <a:gd name="T16" fmla="*/ 0 w 165"/>
                <a:gd name="T17" fmla="*/ 1 h 519"/>
                <a:gd name="T18" fmla="*/ 0 w 165"/>
                <a:gd name="T19" fmla="*/ 1 h 519"/>
                <a:gd name="T20" fmla="*/ 0 w 165"/>
                <a:gd name="T21" fmla="*/ 1 h 519"/>
                <a:gd name="T22" fmla="*/ 0 w 165"/>
                <a:gd name="T23" fmla="*/ 1 h 519"/>
                <a:gd name="T24" fmla="*/ 0 w 165"/>
                <a:gd name="T25" fmla="*/ 2 h 519"/>
                <a:gd name="T26" fmla="*/ 0 w 165"/>
                <a:gd name="T27" fmla="*/ 1 h 519"/>
                <a:gd name="T28" fmla="*/ 0 w 165"/>
                <a:gd name="T29" fmla="*/ 1 h 519"/>
                <a:gd name="T30" fmla="*/ 0 w 165"/>
                <a:gd name="T31" fmla="*/ 1 h 519"/>
                <a:gd name="T32" fmla="*/ 1 w 165"/>
                <a:gd name="T33" fmla="*/ 1 h 519"/>
                <a:gd name="T34" fmla="*/ 1 w 165"/>
                <a:gd name="T35" fmla="*/ 0 h 519"/>
                <a:gd name="T36" fmla="*/ 1 w 165"/>
                <a:gd name="T37" fmla="*/ 0 h 519"/>
                <a:gd name="T38" fmla="*/ 1 w 165"/>
                <a:gd name="T39" fmla="*/ 0 h 519"/>
                <a:gd name="T40" fmla="*/ 1 w 165"/>
                <a:gd name="T41" fmla="*/ 1 h 519"/>
                <a:gd name="T42" fmla="*/ 1 w 165"/>
                <a:gd name="T43" fmla="*/ 1 h 519"/>
                <a:gd name="T44" fmla="*/ 1 w 165"/>
                <a:gd name="T45" fmla="*/ 1 h 519"/>
                <a:gd name="T46" fmla="*/ 0 w 165"/>
                <a:gd name="T47" fmla="*/ 1 h 519"/>
                <a:gd name="T48" fmla="*/ 0 w 165"/>
                <a:gd name="T49" fmla="*/ 1 h 519"/>
                <a:gd name="T50" fmla="*/ 1 w 165"/>
                <a:gd name="T51" fmla="*/ 2 h 519"/>
                <a:gd name="T52" fmla="*/ 0 w 165"/>
                <a:gd name="T53" fmla="*/ 2 h 519"/>
                <a:gd name="T54" fmla="*/ 0 w 165"/>
                <a:gd name="T55" fmla="*/ 1 h 519"/>
                <a:gd name="T56" fmla="*/ 0 w 165"/>
                <a:gd name="T57" fmla="*/ 1 h 519"/>
                <a:gd name="T58" fmla="*/ 0 w 165"/>
                <a:gd name="T59" fmla="*/ 1 h 519"/>
                <a:gd name="T60" fmla="*/ 0 w 165"/>
                <a:gd name="T61" fmla="*/ 1 h 519"/>
                <a:gd name="T62" fmla="*/ 0 w 165"/>
                <a:gd name="T63" fmla="*/ 1 h 519"/>
                <a:gd name="T64" fmla="*/ 0 w 165"/>
                <a:gd name="T65" fmla="*/ 2 h 519"/>
                <a:gd name="T66" fmla="*/ 0 w 165"/>
                <a:gd name="T67" fmla="*/ 2 h 519"/>
                <a:gd name="T68" fmla="*/ 0 w 165"/>
                <a:gd name="T69" fmla="*/ 2 h 519"/>
                <a:gd name="T70" fmla="*/ 0 w 165"/>
                <a:gd name="T71" fmla="*/ 2 h 519"/>
                <a:gd name="T72" fmla="*/ 0 w 165"/>
                <a:gd name="T73" fmla="*/ 2 h 5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519"/>
                <a:gd name="T113" fmla="*/ 165 w 165"/>
                <a:gd name="T114" fmla="*/ 519 h 5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519">
                  <a:moveTo>
                    <a:pt x="61" y="519"/>
                  </a:moveTo>
                  <a:lnTo>
                    <a:pt x="60" y="448"/>
                  </a:lnTo>
                  <a:lnTo>
                    <a:pt x="45" y="409"/>
                  </a:lnTo>
                  <a:lnTo>
                    <a:pt x="8" y="368"/>
                  </a:lnTo>
                  <a:lnTo>
                    <a:pt x="0" y="344"/>
                  </a:lnTo>
                  <a:lnTo>
                    <a:pt x="3" y="321"/>
                  </a:lnTo>
                  <a:lnTo>
                    <a:pt x="11" y="294"/>
                  </a:lnTo>
                  <a:lnTo>
                    <a:pt x="49" y="246"/>
                  </a:lnTo>
                  <a:lnTo>
                    <a:pt x="69" y="181"/>
                  </a:lnTo>
                  <a:lnTo>
                    <a:pt x="77" y="214"/>
                  </a:lnTo>
                  <a:lnTo>
                    <a:pt x="77" y="250"/>
                  </a:lnTo>
                  <a:lnTo>
                    <a:pt x="80" y="309"/>
                  </a:lnTo>
                  <a:lnTo>
                    <a:pt x="109" y="365"/>
                  </a:lnTo>
                  <a:lnTo>
                    <a:pt x="94" y="297"/>
                  </a:lnTo>
                  <a:lnTo>
                    <a:pt x="96" y="242"/>
                  </a:lnTo>
                  <a:lnTo>
                    <a:pt x="118" y="192"/>
                  </a:lnTo>
                  <a:lnTo>
                    <a:pt x="141" y="139"/>
                  </a:lnTo>
                  <a:lnTo>
                    <a:pt x="153" y="75"/>
                  </a:lnTo>
                  <a:lnTo>
                    <a:pt x="162" y="0"/>
                  </a:lnTo>
                  <a:lnTo>
                    <a:pt x="165" y="77"/>
                  </a:lnTo>
                  <a:lnTo>
                    <a:pt x="156" y="151"/>
                  </a:lnTo>
                  <a:lnTo>
                    <a:pt x="136" y="199"/>
                  </a:lnTo>
                  <a:lnTo>
                    <a:pt x="125" y="220"/>
                  </a:lnTo>
                  <a:lnTo>
                    <a:pt x="120" y="248"/>
                  </a:lnTo>
                  <a:lnTo>
                    <a:pt x="116" y="302"/>
                  </a:lnTo>
                  <a:lnTo>
                    <a:pt x="134" y="415"/>
                  </a:lnTo>
                  <a:lnTo>
                    <a:pt x="86" y="376"/>
                  </a:lnTo>
                  <a:lnTo>
                    <a:pt x="69" y="340"/>
                  </a:lnTo>
                  <a:lnTo>
                    <a:pt x="60" y="280"/>
                  </a:lnTo>
                  <a:lnTo>
                    <a:pt x="36" y="302"/>
                  </a:lnTo>
                  <a:lnTo>
                    <a:pt x="25" y="330"/>
                  </a:lnTo>
                  <a:lnTo>
                    <a:pt x="33" y="364"/>
                  </a:lnTo>
                  <a:lnTo>
                    <a:pt x="71" y="413"/>
                  </a:lnTo>
                  <a:lnTo>
                    <a:pt x="80" y="435"/>
                  </a:lnTo>
                  <a:lnTo>
                    <a:pt x="61" y="5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218"/>
            <p:cNvSpPr>
              <a:spLocks/>
            </p:cNvSpPr>
            <p:nvPr/>
          </p:nvSpPr>
          <p:spPr bwMode="auto">
            <a:xfrm>
              <a:off x="1012" y="3430"/>
              <a:ext cx="20" cy="61"/>
            </a:xfrm>
            <a:custGeom>
              <a:avLst/>
              <a:gdLst>
                <a:gd name="T0" fmla="*/ 0 w 62"/>
                <a:gd name="T1" fmla="*/ 0 h 183"/>
                <a:gd name="T2" fmla="*/ 0 w 62"/>
                <a:gd name="T3" fmla="*/ 0 h 183"/>
                <a:gd name="T4" fmla="*/ 0 w 62"/>
                <a:gd name="T5" fmla="*/ 0 h 183"/>
                <a:gd name="T6" fmla="*/ 0 w 62"/>
                <a:gd name="T7" fmla="*/ 1 h 183"/>
                <a:gd name="T8" fmla="*/ 0 w 62"/>
                <a:gd name="T9" fmla="*/ 0 h 183"/>
                <a:gd name="T10" fmla="*/ 0 w 62"/>
                <a:gd name="T11" fmla="*/ 0 h 183"/>
                <a:gd name="T12" fmla="*/ 0 w 62"/>
                <a:gd name="T13" fmla="*/ 0 h 183"/>
                <a:gd name="T14" fmla="*/ 0 w 62"/>
                <a:gd name="T15" fmla="*/ 0 h 183"/>
                <a:gd name="T16" fmla="*/ 0 w 62"/>
                <a:gd name="T17" fmla="*/ 0 h 183"/>
                <a:gd name="T18" fmla="*/ 0 w 62"/>
                <a:gd name="T19" fmla="*/ 0 h 1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83"/>
                <a:gd name="T32" fmla="*/ 62 w 62"/>
                <a:gd name="T33" fmla="*/ 183 h 1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83">
                  <a:moveTo>
                    <a:pt x="0" y="5"/>
                  </a:moveTo>
                  <a:lnTo>
                    <a:pt x="4" y="36"/>
                  </a:lnTo>
                  <a:lnTo>
                    <a:pt x="20" y="101"/>
                  </a:lnTo>
                  <a:lnTo>
                    <a:pt x="62" y="183"/>
                  </a:lnTo>
                  <a:lnTo>
                    <a:pt x="33" y="94"/>
                  </a:lnTo>
                  <a:lnTo>
                    <a:pt x="20" y="34"/>
                  </a:lnTo>
                  <a:lnTo>
                    <a:pt x="1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219"/>
            <p:cNvSpPr>
              <a:spLocks/>
            </p:cNvSpPr>
            <p:nvPr/>
          </p:nvSpPr>
          <p:spPr bwMode="auto">
            <a:xfrm>
              <a:off x="1019" y="3414"/>
              <a:ext cx="31" cy="92"/>
            </a:xfrm>
            <a:custGeom>
              <a:avLst/>
              <a:gdLst>
                <a:gd name="T0" fmla="*/ 0 w 93"/>
                <a:gd name="T1" fmla="*/ 0 h 277"/>
                <a:gd name="T2" fmla="*/ 0 w 93"/>
                <a:gd name="T3" fmla="*/ 0 h 277"/>
                <a:gd name="T4" fmla="*/ 0 w 93"/>
                <a:gd name="T5" fmla="*/ 1 h 277"/>
                <a:gd name="T6" fmla="*/ 0 w 93"/>
                <a:gd name="T7" fmla="*/ 1 h 277"/>
                <a:gd name="T8" fmla="*/ 0 w 93"/>
                <a:gd name="T9" fmla="*/ 1 h 277"/>
                <a:gd name="T10" fmla="*/ 0 w 93"/>
                <a:gd name="T11" fmla="*/ 0 h 277"/>
                <a:gd name="T12" fmla="*/ 0 w 93"/>
                <a:gd name="T13" fmla="*/ 0 h 277"/>
                <a:gd name="T14" fmla="*/ 0 w 93"/>
                <a:gd name="T15" fmla="*/ 0 h 277"/>
                <a:gd name="T16" fmla="*/ 0 w 93"/>
                <a:gd name="T17" fmla="*/ 0 h 277"/>
                <a:gd name="T18" fmla="*/ 0 w 93"/>
                <a:gd name="T19" fmla="*/ 0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277"/>
                <a:gd name="T32" fmla="*/ 93 w 93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277">
                  <a:moveTo>
                    <a:pt x="0" y="2"/>
                  </a:moveTo>
                  <a:lnTo>
                    <a:pt x="10" y="66"/>
                  </a:lnTo>
                  <a:lnTo>
                    <a:pt x="32" y="153"/>
                  </a:lnTo>
                  <a:lnTo>
                    <a:pt x="93" y="277"/>
                  </a:lnTo>
                  <a:lnTo>
                    <a:pt x="47" y="149"/>
                  </a:lnTo>
                  <a:lnTo>
                    <a:pt x="25" y="64"/>
                  </a:lnTo>
                  <a:lnTo>
                    <a:pt x="1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220"/>
            <p:cNvSpPr>
              <a:spLocks/>
            </p:cNvSpPr>
            <p:nvPr/>
          </p:nvSpPr>
          <p:spPr bwMode="auto">
            <a:xfrm>
              <a:off x="1023" y="3389"/>
              <a:ext cx="38" cy="112"/>
            </a:xfrm>
            <a:custGeom>
              <a:avLst/>
              <a:gdLst>
                <a:gd name="T0" fmla="*/ 0 w 113"/>
                <a:gd name="T1" fmla="*/ 0 h 334"/>
                <a:gd name="T2" fmla="*/ 0 w 113"/>
                <a:gd name="T3" fmla="*/ 0 h 334"/>
                <a:gd name="T4" fmla="*/ 0 w 113"/>
                <a:gd name="T5" fmla="*/ 0 h 334"/>
                <a:gd name="T6" fmla="*/ 0 w 113"/>
                <a:gd name="T7" fmla="*/ 1 h 334"/>
                <a:gd name="T8" fmla="*/ 0 w 113"/>
                <a:gd name="T9" fmla="*/ 1 h 334"/>
                <a:gd name="T10" fmla="*/ 0 w 113"/>
                <a:gd name="T11" fmla="*/ 1 h 334"/>
                <a:gd name="T12" fmla="*/ 0 w 113"/>
                <a:gd name="T13" fmla="*/ 1 h 334"/>
                <a:gd name="T14" fmla="*/ 0 w 113"/>
                <a:gd name="T15" fmla="*/ 1 h 334"/>
                <a:gd name="T16" fmla="*/ 0 w 113"/>
                <a:gd name="T17" fmla="*/ 0 h 334"/>
                <a:gd name="T18" fmla="*/ 0 w 113"/>
                <a:gd name="T19" fmla="*/ 0 h 334"/>
                <a:gd name="T20" fmla="*/ 0 w 113"/>
                <a:gd name="T21" fmla="*/ 0 h 334"/>
                <a:gd name="T22" fmla="*/ 0 w 113"/>
                <a:gd name="T23" fmla="*/ 0 h 3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"/>
                <a:gd name="T37" fmla="*/ 0 h 334"/>
                <a:gd name="T38" fmla="*/ 113 w 113"/>
                <a:gd name="T39" fmla="*/ 334 h 3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" h="334">
                  <a:moveTo>
                    <a:pt x="16" y="0"/>
                  </a:moveTo>
                  <a:lnTo>
                    <a:pt x="0" y="2"/>
                  </a:lnTo>
                  <a:lnTo>
                    <a:pt x="14" y="58"/>
                  </a:lnTo>
                  <a:lnTo>
                    <a:pt x="36" y="158"/>
                  </a:lnTo>
                  <a:lnTo>
                    <a:pt x="62" y="235"/>
                  </a:lnTo>
                  <a:lnTo>
                    <a:pt x="113" y="334"/>
                  </a:lnTo>
                  <a:lnTo>
                    <a:pt x="75" y="230"/>
                  </a:lnTo>
                  <a:lnTo>
                    <a:pt x="53" y="156"/>
                  </a:lnTo>
                  <a:lnTo>
                    <a:pt x="30" y="6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221"/>
            <p:cNvSpPr>
              <a:spLocks/>
            </p:cNvSpPr>
            <p:nvPr/>
          </p:nvSpPr>
          <p:spPr bwMode="auto">
            <a:xfrm>
              <a:off x="1038" y="3386"/>
              <a:ext cx="176" cy="246"/>
            </a:xfrm>
            <a:custGeom>
              <a:avLst/>
              <a:gdLst>
                <a:gd name="T0" fmla="*/ 0 w 527"/>
                <a:gd name="T1" fmla="*/ 0 h 739"/>
                <a:gd name="T2" fmla="*/ 0 w 527"/>
                <a:gd name="T3" fmla="*/ 0 h 739"/>
                <a:gd name="T4" fmla="*/ 0 w 527"/>
                <a:gd name="T5" fmla="*/ 0 h 739"/>
                <a:gd name="T6" fmla="*/ 0 w 527"/>
                <a:gd name="T7" fmla="*/ 1 h 739"/>
                <a:gd name="T8" fmla="*/ 0 w 527"/>
                <a:gd name="T9" fmla="*/ 1 h 739"/>
                <a:gd name="T10" fmla="*/ 0 w 527"/>
                <a:gd name="T11" fmla="*/ 1 h 739"/>
                <a:gd name="T12" fmla="*/ 0 w 527"/>
                <a:gd name="T13" fmla="*/ 1 h 739"/>
                <a:gd name="T14" fmla="*/ 0 w 527"/>
                <a:gd name="T15" fmla="*/ 2 h 739"/>
                <a:gd name="T16" fmla="*/ 0 w 527"/>
                <a:gd name="T17" fmla="*/ 1 h 739"/>
                <a:gd name="T18" fmla="*/ 0 w 527"/>
                <a:gd name="T19" fmla="*/ 1 h 739"/>
                <a:gd name="T20" fmla="*/ 1 w 527"/>
                <a:gd name="T21" fmla="*/ 1 h 739"/>
                <a:gd name="T22" fmla="*/ 1 w 527"/>
                <a:gd name="T23" fmla="*/ 1 h 739"/>
                <a:gd name="T24" fmla="*/ 1 w 527"/>
                <a:gd name="T25" fmla="*/ 2 h 739"/>
                <a:gd name="T26" fmla="*/ 1 w 527"/>
                <a:gd name="T27" fmla="*/ 2 h 739"/>
                <a:gd name="T28" fmla="*/ 0 w 527"/>
                <a:gd name="T29" fmla="*/ 2 h 739"/>
                <a:gd name="T30" fmla="*/ 0 w 527"/>
                <a:gd name="T31" fmla="*/ 3 h 739"/>
                <a:gd name="T32" fmla="*/ 0 w 527"/>
                <a:gd name="T33" fmla="*/ 3 h 739"/>
                <a:gd name="T34" fmla="*/ 0 w 527"/>
                <a:gd name="T35" fmla="*/ 3 h 739"/>
                <a:gd name="T36" fmla="*/ 1 w 527"/>
                <a:gd name="T37" fmla="*/ 2 h 739"/>
                <a:gd name="T38" fmla="*/ 1 w 527"/>
                <a:gd name="T39" fmla="*/ 2 h 739"/>
                <a:gd name="T40" fmla="*/ 1 w 527"/>
                <a:gd name="T41" fmla="*/ 2 h 739"/>
                <a:gd name="T42" fmla="*/ 1 w 527"/>
                <a:gd name="T43" fmla="*/ 1 h 739"/>
                <a:gd name="T44" fmla="*/ 1 w 527"/>
                <a:gd name="T45" fmla="*/ 1 h 739"/>
                <a:gd name="T46" fmla="*/ 1 w 527"/>
                <a:gd name="T47" fmla="*/ 2 h 739"/>
                <a:gd name="T48" fmla="*/ 1 w 527"/>
                <a:gd name="T49" fmla="*/ 2 h 739"/>
                <a:gd name="T50" fmla="*/ 1 w 527"/>
                <a:gd name="T51" fmla="*/ 2 h 739"/>
                <a:gd name="T52" fmla="*/ 1 w 527"/>
                <a:gd name="T53" fmla="*/ 3 h 739"/>
                <a:gd name="T54" fmla="*/ 1 w 527"/>
                <a:gd name="T55" fmla="*/ 2 h 739"/>
                <a:gd name="T56" fmla="*/ 1 w 527"/>
                <a:gd name="T57" fmla="*/ 2 h 739"/>
                <a:gd name="T58" fmla="*/ 1 w 527"/>
                <a:gd name="T59" fmla="*/ 2 h 739"/>
                <a:gd name="T60" fmla="*/ 1 w 527"/>
                <a:gd name="T61" fmla="*/ 1 h 739"/>
                <a:gd name="T62" fmla="*/ 2 w 527"/>
                <a:gd name="T63" fmla="*/ 2 h 739"/>
                <a:gd name="T64" fmla="*/ 1 w 527"/>
                <a:gd name="T65" fmla="*/ 2 h 739"/>
                <a:gd name="T66" fmla="*/ 1 w 527"/>
                <a:gd name="T67" fmla="*/ 3 h 739"/>
                <a:gd name="T68" fmla="*/ 1 w 527"/>
                <a:gd name="T69" fmla="*/ 2 h 739"/>
                <a:gd name="T70" fmla="*/ 2 w 527"/>
                <a:gd name="T71" fmla="*/ 2 h 739"/>
                <a:gd name="T72" fmla="*/ 1 w 527"/>
                <a:gd name="T73" fmla="*/ 3 h 739"/>
                <a:gd name="T74" fmla="*/ 2 w 527"/>
                <a:gd name="T75" fmla="*/ 2 h 739"/>
                <a:gd name="T76" fmla="*/ 2 w 527"/>
                <a:gd name="T77" fmla="*/ 2 h 739"/>
                <a:gd name="T78" fmla="*/ 2 w 527"/>
                <a:gd name="T79" fmla="*/ 1 h 739"/>
                <a:gd name="T80" fmla="*/ 2 w 527"/>
                <a:gd name="T81" fmla="*/ 1 h 739"/>
                <a:gd name="T82" fmla="*/ 2 w 527"/>
                <a:gd name="T83" fmla="*/ 1 h 739"/>
                <a:gd name="T84" fmla="*/ 1 w 527"/>
                <a:gd name="T85" fmla="*/ 1 h 739"/>
                <a:gd name="T86" fmla="*/ 1 w 527"/>
                <a:gd name="T87" fmla="*/ 1 h 739"/>
                <a:gd name="T88" fmla="*/ 1 w 527"/>
                <a:gd name="T89" fmla="*/ 1 h 739"/>
                <a:gd name="T90" fmla="*/ 1 w 527"/>
                <a:gd name="T91" fmla="*/ 1 h 739"/>
                <a:gd name="T92" fmla="*/ 1 w 527"/>
                <a:gd name="T93" fmla="*/ 1 h 739"/>
                <a:gd name="T94" fmla="*/ 1 w 527"/>
                <a:gd name="T95" fmla="*/ 1 h 739"/>
                <a:gd name="T96" fmla="*/ 1 w 527"/>
                <a:gd name="T97" fmla="*/ 1 h 739"/>
                <a:gd name="T98" fmla="*/ 0 w 527"/>
                <a:gd name="T99" fmla="*/ 0 h 739"/>
                <a:gd name="T100" fmla="*/ 0 w 527"/>
                <a:gd name="T101" fmla="*/ 0 h 739"/>
                <a:gd name="T102" fmla="*/ 0 w 527"/>
                <a:gd name="T103" fmla="*/ 0 h 739"/>
                <a:gd name="T104" fmla="*/ 0 w 527"/>
                <a:gd name="T105" fmla="*/ 0 h 739"/>
                <a:gd name="T106" fmla="*/ 0 w 527"/>
                <a:gd name="T107" fmla="*/ 0 h 7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7"/>
                <a:gd name="T163" fmla="*/ 0 h 739"/>
                <a:gd name="T164" fmla="*/ 527 w 527"/>
                <a:gd name="T165" fmla="*/ 739 h 73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7" h="739">
                  <a:moveTo>
                    <a:pt x="0" y="0"/>
                  </a:moveTo>
                  <a:lnTo>
                    <a:pt x="0" y="41"/>
                  </a:lnTo>
                  <a:lnTo>
                    <a:pt x="10" y="98"/>
                  </a:lnTo>
                  <a:lnTo>
                    <a:pt x="22" y="160"/>
                  </a:lnTo>
                  <a:lnTo>
                    <a:pt x="47" y="223"/>
                  </a:lnTo>
                  <a:lnTo>
                    <a:pt x="88" y="263"/>
                  </a:lnTo>
                  <a:lnTo>
                    <a:pt x="102" y="315"/>
                  </a:lnTo>
                  <a:lnTo>
                    <a:pt x="108" y="423"/>
                  </a:lnTo>
                  <a:lnTo>
                    <a:pt x="118" y="310"/>
                  </a:lnTo>
                  <a:lnTo>
                    <a:pt x="104" y="213"/>
                  </a:lnTo>
                  <a:lnTo>
                    <a:pt x="125" y="217"/>
                  </a:lnTo>
                  <a:lnTo>
                    <a:pt x="140" y="256"/>
                  </a:lnTo>
                  <a:lnTo>
                    <a:pt x="150" y="370"/>
                  </a:lnTo>
                  <a:lnTo>
                    <a:pt x="138" y="499"/>
                  </a:lnTo>
                  <a:lnTo>
                    <a:pt x="106" y="583"/>
                  </a:lnTo>
                  <a:lnTo>
                    <a:pt x="69" y="651"/>
                  </a:lnTo>
                  <a:lnTo>
                    <a:pt x="44" y="695"/>
                  </a:lnTo>
                  <a:lnTo>
                    <a:pt x="83" y="656"/>
                  </a:lnTo>
                  <a:lnTo>
                    <a:pt x="127" y="592"/>
                  </a:lnTo>
                  <a:lnTo>
                    <a:pt x="156" y="499"/>
                  </a:lnTo>
                  <a:lnTo>
                    <a:pt x="165" y="370"/>
                  </a:lnTo>
                  <a:lnTo>
                    <a:pt x="165" y="257"/>
                  </a:lnTo>
                  <a:lnTo>
                    <a:pt x="177" y="297"/>
                  </a:lnTo>
                  <a:lnTo>
                    <a:pt x="185" y="377"/>
                  </a:lnTo>
                  <a:lnTo>
                    <a:pt x="182" y="459"/>
                  </a:lnTo>
                  <a:lnTo>
                    <a:pt x="163" y="527"/>
                  </a:lnTo>
                  <a:lnTo>
                    <a:pt x="138" y="621"/>
                  </a:lnTo>
                  <a:lnTo>
                    <a:pt x="182" y="534"/>
                  </a:lnTo>
                  <a:lnTo>
                    <a:pt x="200" y="459"/>
                  </a:lnTo>
                  <a:lnTo>
                    <a:pt x="209" y="384"/>
                  </a:lnTo>
                  <a:lnTo>
                    <a:pt x="209" y="281"/>
                  </a:lnTo>
                  <a:lnTo>
                    <a:pt x="364" y="365"/>
                  </a:lnTo>
                  <a:lnTo>
                    <a:pt x="333" y="439"/>
                  </a:lnTo>
                  <a:lnTo>
                    <a:pt x="281" y="615"/>
                  </a:lnTo>
                  <a:lnTo>
                    <a:pt x="358" y="450"/>
                  </a:lnTo>
                  <a:lnTo>
                    <a:pt x="383" y="463"/>
                  </a:lnTo>
                  <a:lnTo>
                    <a:pt x="358" y="739"/>
                  </a:lnTo>
                  <a:lnTo>
                    <a:pt x="397" y="583"/>
                  </a:lnTo>
                  <a:lnTo>
                    <a:pt x="452" y="420"/>
                  </a:lnTo>
                  <a:lnTo>
                    <a:pt x="527" y="312"/>
                  </a:lnTo>
                  <a:lnTo>
                    <a:pt x="447" y="321"/>
                  </a:lnTo>
                  <a:lnTo>
                    <a:pt x="367" y="300"/>
                  </a:lnTo>
                  <a:lnTo>
                    <a:pt x="324" y="315"/>
                  </a:lnTo>
                  <a:lnTo>
                    <a:pt x="302" y="312"/>
                  </a:lnTo>
                  <a:lnTo>
                    <a:pt x="293" y="297"/>
                  </a:lnTo>
                  <a:lnTo>
                    <a:pt x="261" y="256"/>
                  </a:lnTo>
                  <a:lnTo>
                    <a:pt x="216" y="208"/>
                  </a:lnTo>
                  <a:lnTo>
                    <a:pt x="219" y="166"/>
                  </a:lnTo>
                  <a:lnTo>
                    <a:pt x="163" y="145"/>
                  </a:lnTo>
                  <a:lnTo>
                    <a:pt x="91" y="95"/>
                  </a:lnTo>
                  <a:lnTo>
                    <a:pt x="24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222"/>
            <p:cNvSpPr>
              <a:spLocks/>
            </p:cNvSpPr>
            <p:nvPr/>
          </p:nvSpPr>
          <p:spPr bwMode="auto">
            <a:xfrm>
              <a:off x="1092" y="3368"/>
              <a:ext cx="136" cy="90"/>
            </a:xfrm>
            <a:custGeom>
              <a:avLst/>
              <a:gdLst>
                <a:gd name="T0" fmla="*/ 0 w 407"/>
                <a:gd name="T1" fmla="*/ 1 h 271"/>
                <a:gd name="T2" fmla="*/ 0 w 407"/>
                <a:gd name="T3" fmla="*/ 1 h 271"/>
                <a:gd name="T4" fmla="*/ 1 w 407"/>
                <a:gd name="T5" fmla="*/ 1 h 271"/>
                <a:gd name="T6" fmla="*/ 1 w 407"/>
                <a:gd name="T7" fmla="*/ 1 h 271"/>
                <a:gd name="T8" fmla="*/ 1 w 407"/>
                <a:gd name="T9" fmla="*/ 1 h 271"/>
                <a:gd name="T10" fmla="*/ 2 w 407"/>
                <a:gd name="T11" fmla="*/ 1 h 271"/>
                <a:gd name="T12" fmla="*/ 2 w 407"/>
                <a:gd name="T13" fmla="*/ 0 h 271"/>
                <a:gd name="T14" fmla="*/ 2 w 407"/>
                <a:gd name="T15" fmla="*/ 0 h 271"/>
                <a:gd name="T16" fmla="*/ 2 w 407"/>
                <a:gd name="T17" fmla="*/ 0 h 271"/>
                <a:gd name="T18" fmla="*/ 2 w 407"/>
                <a:gd name="T19" fmla="*/ 1 h 271"/>
                <a:gd name="T20" fmla="*/ 2 w 407"/>
                <a:gd name="T21" fmla="*/ 1 h 271"/>
                <a:gd name="T22" fmla="*/ 1 w 407"/>
                <a:gd name="T23" fmla="*/ 1 h 271"/>
                <a:gd name="T24" fmla="*/ 1 w 407"/>
                <a:gd name="T25" fmla="*/ 1 h 271"/>
                <a:gd name="T26" fmla="*/ 1 w 407"/>
                <a:gd name="T27" fmla="*/ 1 h 271"/>
                <a:gd name="T28" fmla="*/ 1 w 407"/>
                <a:gd name="T29" fmla="*/ 1 h 271"/>
                <a:gd name="T30" fmla="*/ 0 w 407"/>
                <a:gd name="T31" fmla="*/ 1 h 271"/>
                <a:gd name="T32" fmla="*/ 0 w 407"/>
                <a:gd name="T33" fmla="*/ 1 h 271"/>
                <a:gd name="T34" fmla="*/ 0 w 407"/>
                <a:gd name="T35" fmla="*/ 1 h 271"/>
                <a:gd name="T36" fmla="*/ 0 w 407"/>
                <a:gd name="T37" fmla="*/ 1 h 271"/>
                <a:gd name="T38" fmla="*/ 0 w 407"/>
                <a:gd name="T39" fmla="*/ 1 h 2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7"/>
                <a:gd name="T61" fmla="*/ 0 h 271"/>
                <a:gd name="T62" fmla="*/ 407 w 407"/>
                <a:gd name="T63" fmla="*/ 271 h 2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7" h="271">
                  <a:moveTo>
                    <a:pt x="0" y="199"/>
                  </a:moveTo>
                  <a:lnTo>
                    <a:pt x="116" y="217"/>
                  </a:lnTo>
                  <a:lnTo>
                    <a:pt x="171" y="222"/>
                  </a:lnTo>
                  <a:lnTo>
                    <a:pt x="240" y="214"/>
                  </a:lnTo>
                  <a:lnTo>
                    <a:pt x="302" y="197"/>
                  </a:lnTo>
                  <a:lnTo>
                    <a:pt x="376" y="153"/>
                  </a:lnTo>
                  <a:lnTo>
                    <a:pt x="373" y="38"/>
                  </a:lnTo>
                  <a:lnTo>
                    <a:pt x="407" y="0"/>
                  </a:lnTo>
                  <a:lnTo>
                    <a:pt x="390" y="40"/>
                  </a:lnTo>
                  <a:lnTo>
                    <a:pt x="397" y="161"/>
                  </a:lnTo>
                  <a:lnTo>
                    <a:pt x="371" y="178"/>
                  </a:lnTo>
                  <a:lnTo>
                    <a:pt x="307" y="217"/>
                  </a:lnTo>
                  <a:lnTo>
                    <a:pt x="248" y="231"/>
                  </a:lnTo>
                  <a:lnTo>
                    <a:pt x="142" y="271"/>
                  </a:lnTo>
                  <a:lnTo>
                    <a:pt x="131" y="237"/>
                  </a:lnTo>
                  <a:lnTo>
                    <a:pt x="107" y="233"/>
                  </a:lnTo>
                  <a:lnTo>
                    <a:pt x="39" y="22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223"/>
            <p:cNvSpPr>
              <a:spLocks/>
            </p:cNvSpPr>
            <p:nvPr/>
          </p:nvSpPr>
          <p:spPr bwMode="auto">
            <a:xfrm>
              <a:off x="1156" y="3355"/>
              <a:ext cx="236" cy="280"/>
            </a:xfrm>
            <a:custGeom>
              <a:avLst/>
              <a:gdLst>
                <a:gd name="T0" fmla="*/ 1 w 706"/>
                <a:gd name="T1" fmla="*/ 0 h 840"/>
                <a:gd name="T2" fmla="*/ 1 w 706"/>
                <a:gd name="T3" fmla="*/ 0 h 840"/>
                <a:gd name="T4" fmla="*/ 1 w 706"/>
                <a:gd name="T5" fmla="*/ 0 h 840"/>
                <a:gd name="T6" fmla="*/ 1 w 706"/>
                <a:gd name="T7" fmla="*/ 1 h 840"/>
                <a:gd name="T8" fmla="*/ 1 w 706"/>
                <a:gd name="T9" fmla="*/ 1 h 840"/>
                <a:gd name="T10" fmla="*/ 1 w 706"/>
                <a:gd name="T11" fmla="*/ 1 h 840"/>
                <a:gd name="T12" fmla="*/ 1 w 706"/>
                <a:gd name="T13" fmla="*/ 1 h 840"/>
                <a:gd name="T14" fmla="*/ 0 w 706"/>
                <a:gd name="T15" fmla="*/ 1 h 840"/>
                <a:gd name="T16" fmla="*/ 0 w 706"/>
                <a:gd name="T17" fmla="*/ 2 h 840"/>
                <a:gd name="T18" fmla="*/ 0 w 706"/>
                <a:gd name="T19" fmla="*/ 2 h 840"/>
                <a:gd name="T20" fmla="*/ 1 w 706"/>
                <a:gd name="T21" fmla="*/ 2 h 840"/>
                <a:gd name="T22" fmla="*/ 1 w 706"/>
                <a:gd name="T23" fmla="*/ 1 h 840"/>
                <a:gd name="T24" fmla="*/ 1 w 706"/>
                <a:gd name="T25" fmla="*/ 1 h 840"/>
                <a:gd name="T26" fmla="*/ 1 w 706"/>
                <a:gd name="T27" fmla="*/ 2 h 840"/>
                <a:gd name="T28" fmla="*/ 1 w 706"/>
                <a:gd name="T29" fmla="*/ 3 h 840"/>
                <a:gd name="T30" fmla="*/ 1 w 706"/>
                <a:gd name="T31" fmla="*/ 3 h 840"/>
                <a:gd name="T32" fmla="*/ 1 w 706"/>
                <a:gd name="T33" fmla="*/ 3 h 840"/>
                <a:gd name="T34" fmla="*/ 1 w 706"/>
                <a:gd name="T35" fmla="*/ 3 h 840"/>
                <a:gd name="T36" fmla="*/ 1 w 706"/>
                <a:gd name="T37" fmla="*/ 3 h 840"/>
                <a:gd name="T38" fmla="*/ 2 w 706"/>
                <a:gd name="T39" fmla="*/ 2 h 840"/>
                <a:gd name="T40" fmla="*/ 2 w 706"/>
                <a:gd name="T41" fmla="*/ 2 h 840"/>
                <a:gd name="T42" fmla="*/ 2 w 706"/>
                <a:gd name="T43" fmla="*/ 2 h 840"/>
                <a:gd name="T44" fmla="*/ 2 w 706"/>
                <a:gd name="T45" fmla="*/ 2 h 840"/>
                <a:gd name="T46" fmla="*/ 2 w 706"/>
                <a:gd name="T47" fmla="*/ 2 h 840"/>
                <a:gd name="T48" fmla="*/ 2 w 706"/>
                <a:gd name="T49" fmla="*/ 3 h 840"/>
                <a:gd name="T50" fmla="*/ 2 w 706"/>
                <a:gd name="T51" fmla="*/ 3 h 840"/>
                <a:gd name="T52" fmla="*/ 2 w 706"/>
                <a:gd name="T53" fmla="*/ 2 h 840"/>
                <a:gd name="T54" fmla="*/ 2 w 706"/>
                <a:gd name="T55" fmla="*/ 2 h 840"/>
                <a:gd name="T56" fmla="*/ 2 w 706"/>
                <a:gd name="T57" fmla="*/ 2 h 840"/>
                <a:gd name="T58" fmla="*/ 2 w 706"/>
                <a:gd name="T59" fmla="*/ 2 h 840"/>
                <a:gd name="T60" fmla="*/ 2 w 706"/>
                <a:gd name="T61" fmla="*/ 3 h 840"/>
                <a:gd name="T62" fmla="*/ 3 w 706"/>
                <a:gd name="T63" fmla="*/ 3 h 840"/>
                <a:gd name="T64" fmla="*/ 3 w 706"/>
                <a:gd name="T65" fmla="*/ 3 h 840"/>
                <a:gd name="T66" fmla="*/ 3 w 706"/>
                <a:gd name="T67" fmla="*/ 3 h 840"/>
                <a:gd name="T68" fmla="*/ 3 w 706"/>
                <a:gd name="T69" fmla="*/ 3 h 840"/>
                <a:gd name="T70" fmla="*/ 3 w 706"/>
                <a:gd name="T71" fmla="*/ 3 h 840"/>
                <a:gd name="T72" fmla="*/ 3 w 706"/>
                <a:gd name="T73" fmla="*/ 3 h 840"/>
                <a:gd name="T74" fmla="*/ 3 w 706"/>
                <a:gd name="T75" fmla="*/ 3 h 840"/>
                <a:gd name="T76" fmla="*/ 3 w 706"/>
                <a:gd name="T77" fmla="*/ 3 h 840"/>
                <a:gd name="T78" fmla="*/ 3 w 706"/>
                <a:gd name="T79" fmla="*/ 3 h 840"/>
                <a:gd name="T80" fmla="*/ 3 w 706"/>
                <a:gd name="T81" fmla="*/ 2 h 840"/>
                <a:gd name="T82" fmla="*/ 3 w 706"/>
                <a:gd name="T83" fmla="*/ 2 h 840"/>
                <a:gd name="T84" fmla="*/ 3 w 706"/>
                <a:gd name="T85" fmla="*/ 2 h 840"/>
                <a:gd name="T86" fmla="*/ 2 w 706"/>
                <a:gd name="T87" fmla="*/ 1 h 840"/>
                <a:gd name="T88" fmla="*/ 2 w 706"/>
                <a:gd name="T89" fmla="*/ 1 h 840"/>
                <a:gd name="T90" fmla="*/ 2 w 706"/>
                <a:gd name="T91" fmla="*/ 1 h 840"/>
                <a:gd name="T92" fmla="*/ 1 w 706"/>
                <a:gd name="T93" fmla="*/ 1 h 840"/>
                <a:gd name="T94" fmla="*/ 1 w 706"/>
                <a:gd name="T95" fmla="*/ 1 h 840"/>
                <a:gd name="T96" fmla="*/ 1 w 706"/>
                <a:gd name="T97" fmla="*/ 0 h 840"/>
                <a:gd name="T98" fmla="*/ 1 w 706"/>
                <a:gd name="T99" fmla="*/ 0 h 840"/>
                <a:gd name="T100" fmla="*/ 1 w 706"/>
                <a:gd name="T101" fmla="*/ 0 h 840"/>
                <a:gd name="T102" fmla="*/ 1 w 706"/>
                <a:gd name="T103" fmla="*/ 0 h 840"/>
                <a:gd name="T104" fmla="*/ 1 w 706"/>
                <a:gd name="T105" fmla="*/ 0 h 8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6"/>
                <a:gd name="T160" fmla="*/ 0 h 840"/>
                <a:gd name="T161" fmla="*/ 706 w 706"/>
                <a:gd name="T162" fmla="*/ 840 h 8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6" h="840">
                  <a:moveTo>
                    <a:pt x="257" y="4"/>
                  </a:moveTo>
                  <a:lnTo>
                    <a:pt x="262" y="50"/>
                  </a:lnTo>
                  <a:lnTo>
                    <a:pt x="257" y="90"/>
                  </a:lnTo>
                  <a:lnTo>
                    <a:pt x="257" y="166"/>
                  </a:lnTo>
                  <a:lnTo>
                    <a:pt x="252" y="220"/>
                  </a:lnTo>
                  <a:lnTo>
                    <a:pt x="231" y="253"/>
                  </a:lnTo>
                  <a:lnTo>
                    <a:pt x="195" y="290"/>
                  </a:lnTo>
                  <a:lnTo>
                    <a:pt x="92" y="349"/>
                  </a:lnTo>
                  <a:lnTo>
                    <a:pt x="0" y="393"/>
                  </a:lnTo>
                  <a:lnTo>
                    <a:pt x="117" y="434"/>
                  </a:lnTo>
                  <a:lnTo>
                    <a:pt x="172" y="405"/>
                  </a:lnTo>
                  <a:lnTo>
                    <a:pt x="316" y="261"/>
                  </a:lnTo>
                  <a:lnTo>
                    <a:pt x="337" y="243"/>
                  </a:lnTo>
                  <a:lnTo>
                    <a:pt x="323" y="489"/>
                  </a:lnTo>
                  <a:lnTo>
                    <a:pt x="314" y="608"/>
                  </a:lnTo>
                  <a:lnTo>
                    <a:pt x="309" y="721"/>
                  </a:lnTo>
                  <a:lnTo>
                    <a:pt x="307" y="749"/>
                  </a:lnTo>
                  <a:lnTo>
                    <a:pt x="334" y="708"/>
                  </a:lnTo>
                  <a:lnTo>
                    <a:pt x="357" y="634"/>
                  </a:lnTo>
                  <a:lnTo>
                    <a:pt x="376" y="533"/>
                  </a:lnTo>
                  <a:lnTo>
                    <a:pt x="393" y="368"/>
                  </a:lnTo>
                  <a:lnTo>
                    <a:pt x="415" y="378"/>
                  </a:lnTo>
                  <a:lnTo>
                    <a:pt x="421" y="394"/>
                  </a:lnTo>
                  <a:lnTo>
                    <a:pt x="435" y="470"/>
                  </a:lnTo>
                  <a:lnTo>
                    <a:pt x="462" y="691"/>
                  </a:lnTo>
                  <a:lnTo>
                    <a:pt x="482" y="616"/>
                  </a:lnTo>
                  <a:lnTo>
                    <a:pt x="494" y="501"/>
                  </a:lnTo>
                  <a:lnTo>
                    <a:pt x="501" y="378"/>
                  </a:lnTo>
                  <a:lnTo>
                    <a:pt x="531" y="448"/>
                  </a:lnTo>
                  <a:lnTo>
                    <a:pt x="560" y="536"/>
                  </a:lnTo>
                  <a:lnTo>
                    <a:pt x="594" y="640"/>
                  </a:lnTo>
                  <a:lnTo>
                    <a:pt x="628" y="685"/>
                  </a:lnTo>
                  <a:lnTo>
                    <a:pt x="629" y="739"/>
                  </a:lnTo>
                  <a:lnTo>
                    <a:pt x="646" y="783"/>
                  </a:lnTo>
                  <a:lnTo>
                    <a:pt x="677" y="809"/>
                  </a:lnTo>
                  <a:lnTo>
                    <a:pt x="673" y="840"/>
                  </a:lnTo>
                  <a:lnTo>
                    <a:pt x="698" y="809"/>
                  </a:lnTo>
                  <a:lnTo>
                    <a:pt x="706" y="774"/>
                  </a:lnTo>
                  <a:lnTo>
                    <a:pt x="682" y="714"/>
                  </a:lnTo>
                  <a:lnTo>
                    <a:pt x="673" y="676"/>
                  </a:lnTo>
                  <a:lnTo>
                    <a:pt x="683" y="567"/>
                  </a:lnTo>
                  <a:lnTo>
                    <a:pt x="646" y="492"/>
                  </a:lnTo>
                  <a:lnTo>
                    <a:pt x="648" y="394"/>
                  </a:lnTo>
                  <a:lnTo>
                    <a:pt x="541" y="281"/>
                  </a:lnTo>
                  <a:lnTo>
                    <a:pt x="440" y="169"/>
                  </a:lnTo>
                  <a:lnTo>
                    <a:pt x="395" y="166"/>
                  </a:lnTo>
                  <a:lnTo>
                    <a:pt x="312" y="206"/>
                  </a:lnTo>
                  <a:lnTo>
                    <a:pt x="314" y="151"/>
                  </a:lnTo>
                  <a:lnTo>
                    <a:pt x="299" y="74"/>
                  </a:lnTo>
                  <a:lnTo>
                    <a:pt x="270" y="0"/>
                  </a:lnTo>
                  <a:lnTo>
                    <a:pt x="25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224"/>
            <p:cNvSpPr>
              <a:spLocks/>
            </p:cNvSpPr>
            <p:nvPr/>
          </p:nvSpPr>
          <p:spPr bwMode="auto">
            <a:xfrm>
              <a:off x="1256" y="3285"/>
              <a:ext cx="67" cy="133"/>
            </a:xfrm>
            <a:custGeom>
              <a:avLst/>
              <a:gdLst>
                <a:gd name="T0" fmla="*/ 0 w 200"/>
                <a:gd name="T1" fmla="*/ 2 h 397"/>
                <a:gd name="T2" fmla="*/ 0 w 200"/>
                <a:gd name="T3" fmla="*/ 1 h 397"/>
                <a:gd name="T4" fmla="*/ 0 w 200"/>
                <a:gd name="T5" fmla="*/ 1 h 397"/>
                <a:gd name="T6" fmla="*/ 0 w 200"/>
                <a:gd name="T7" fmla="*/ 1 h 397"/>
                <a:gd name="T8" fmla="*/ 0 w 200"/>
                <a:gd name="T9" fmla="*/ 1 h 397"/>
                <a:gd name="T10" fmla="*/ 0 w 200"/>
                <a:gd name="T11" fmla="*/ 0 h 397"/>
                <a:gd name="T12" fmla="*/ 0 w 200"/>
                <a:gd name="T13" fmla="*/ 0 h 397"/>
                <a:gd name="T14" fmla="*/ 0 w 200"/>
                <a:gd name="T15" fmla="*/ 0 h 397"/>
                <a:gd name="T16" fmla="*/ 0 w 200"/>
                <a:gd name="T17" fmla="*/ 0 h 397"/>
                <a:gd name="T18" fmla="*/ 0 w 200"/>
                <a:gd name="T19" fmla="*/ 0 h 397"/>
                <a:gd name="T20" fmla="*/ 0 w 200"/>
                <a:gd name="T21" fmla="*/ 0 h 397"/>
                <a:gd name="T22" fmla="*/ 1 w 200"/>
                <a:gd name="T23" fmla="*/ 0 h 397"/>
                <a:gd name="T24" fmla="*/ 1 w 200"/>
                <a:gd name="T25" fmla="*/ 1 h 397"/>
                <a:gd name="T26" fmla="*/ 1 w 200"/>
                <a:gd name="T27" fmla="*/ 1 h 397"/>
                <a:gd name="T28" fmla="*/ 1 w 200"/>
                <a:gd name="T29" fmla="*/ 1 h 397"/>
                <a:gd name="T30" fmla="*/ 1 w 200"/>
                <a:gd name="T31" fmla="*/ 1 h 397"/>
                <a:gd name="T32" fmla="*/ 1 w 200"/>
                <a:gd name="T33" fmla="*/ 2 h 397"/>
                <a:gd name="T34" fmla="*/ 0 w 200"/>
                <a:gd name="T35" fmla="*/ 2 h 397"/>
                <a:gd name="T36" fmla="*/ 0 w 200"/>
                <a:gd name="T37" fmla="*/ 2 h 397"/>
                <a:gd name="T38" fmla="*/ 0 w 200"/>
                <a:gd name="T39" fmla="*/ 1 h 397"/>
                <a:gd name="T40" fmla="*/ 0 w 200"/>
                <a:gd name="T41" fmla="*/ 1 h 397"/>
                <a:gd name="T42" fmla="*/ 1 w 200"/>
                <a:gd name="T43" fmla="*/ 1 h 397"/>
                <a:gd name="T44" fmla="*/ 0 w 200"/>
                <a:gd name="T45" fmla="*/ 1 h 397"/>
                <a:gd name="T46" fmla="*/ 0 w 200"/>
                <a:gd name="T47" fmla="*/ 1 h 397"/>
                <a:gd name="T48" fmla="*/ 0 w 200"/>
                <a:gd name="T49" fmla="*/ 1 h 397"/>
                <a:gd name="T50" fmla="*/ 0 w 200"/>
                <a:gd name="T51" fmla="*/ 0 h 397"/>
                <a:gd name="T52" fmla="*/ 0 w 200"/>
                <a:gd name="T53" fmla="*/ 0 h 397"/>
                <a:gd name="T54" fmla="*/ 0 w 200"/>
                <a:gd name="T55" fmla="*/ 0 h 397"/>
                <a:gd name="T56" fmla="*/ 0 w 200"/>
                <a:gd name="T57" fmla="*/ 0 h 397"/>
                <a:gd name="T58" fmla="*/ 0 w 200"/>
                <a:gd name="T59" fmla="*/ 0 h 397"/>
                <a:gd name="T60" fmla="*/ 0 w 200"/>
                <a:gd name="T61" fmla="*/ 0 h 397"/>
                <a:gd name="T62" fmla="*/ 0 w 200"/>
                <a:gd name="T63" fmla="*/ 1 h 397"/>
                <a:gd name="T64" fmla="*/ 0 w 200"/>
                <a:gd name="T65" fmla="*/ 1 h 397"/>
                <a:gd name="T66" fmla="*/ 0 w 200"/>
                <a:gd name="T67" fmla="*/ 1 h 397"/>
                <a:gd name="T68" fmla="*/ 0 w 200"/>
                <a:gd name="T69" fmla="*/ 1 h 397"/>
                <a:gd name="T70" fmla="*/ 0 w 200"/>
                <a:gd name="T71" fmla="*/ 2 h 397"/>
                <a:gd name="T72" fmla="*/ 0 w 200"/>
                <a:gd name="T73" fmla="*/ 2 h 397"/>
                <a:gd name="T74" fmla="*/ 0 w 200"/>
                <a:gd name="T75" fmla="*/ 2 h 397"/>
                <a:gd name="T76" fmla="*/ 0 w 200"/>
                <a:gd name="T77" fmla="*/ 2 h 397"/>
                <a:gd name="T78" fmla="*/ 0 w 200"/>
                <a:gd name="T79" fmla="*/ 2 h 39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0"/>
                <a:gd name="T121" fmla="*/ 0 h 397"/>
                <a:gd name="T122" fmla="*/ 200 w 200"/>
                <a:gd name="T123" fmla="*/ 397 h 39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0" h="397">
                  <a:moveTo>
                    <a:pt x="1" y="370"/>
                  </a:moveTo>
                  <a:lnTo>
                    <a:pt x="43" y="330"/>
                  </a:lnTo>
                  <a:lnTo>
                    <a:pt x="52" y="299"/>
                  </a:lnTo>
                  <a:lnTo>
                    <a:pt x="43" y="257"/>
                  </a:lnTo>
                  <a:lnTo>
                    <a:pt x="47" y="169"/>
                  </a:lnTo>
                  <a:lnTo>
                    <a:pt x="17" y="95"/>
                  </a:lnTo>
                  <a:lnTo>
                    <a:pt x="24" y="59"/>
                  </a:lnTo>
                  <a:lnTo>
                    <a:pt x="33" y="23"/>
                  </a:lnTo>
                  <a:lnTo>
                    <a:pt x="63" y="6"/>
                  </a:lnTo>
                  <a:lnTo>
                    <a:pt x="86" y="0"/>
                  </a:lnTo>
                  <a:lnTo>
                    <a:pt x="104" y="8"/>
                  </a:lnTo>
                  <a:lnTo>
                    <a:pt x="141" y="81"/>
                  </a:lnTo>
                  <a:lnTo>
                    <a:pt x="161" y="158"/>
                  </a:lnTo>
                  <a:lnTo>
                    <a:pt x="188" y="253"/>
                  </a:lnTo>
                  <a:lnTo>
                    <a:pt x="200" y="283"/>
                  </a:lnTo>
                  <a:lnTo>
                    <a:pt x="192" y="340"/>
                  </a:lnTo>
                  <a:lnTo>
                    <a:pt x="175" y="360"/>
                  </a:lnTo>
                  <a:lnTo>
                    <a:pt x="113" y="388"/>
                  </a:lnTo>
                  <a:lnTo>
                    <a:pt x="86" y="383"/>
                  </a:lnTo>
                  <a:lnTo>
                    <a:pt x="91" y="350"/>
                  </a:lnTo>
                  <a:lnTo>
                    <a:pt x="118" y="323"/>
                  </a:lnTo>
                  <a:lnTo>
                    <a:pt x="141" y="291"/>
                  </a:lnTo>
                  <a:lnTo>
                    <a:pt x="96" y="254"/>
                  </a:lnTo>
                  <a:lnTo>
                    <a:pt x="103" y="166"/>
                  </a:lnTo>
                  <a:lnTo>
                    <a:pt x="83" y="130"/>
                  </a:lnTo>
                  <a:lnTo>
                    <a:pt x="72" y="84"/>
                  </a:lnTo>
                  <a:lnTo>
                    <a:pt x="86" y="20"/>
                  </a:lnTo>
                  <a:lnTo>
                    <a:pt x="63" y="34"/>
                  </a:lnTo>
                  <a:lnTo>
                    <a:pt x="44" y="55"/>
                  </a:lnTo>
                  <a:lnTo>
                    <a:pt x="40" y="77"/>
                  </a:lnTo>
                  <a:lnTo>
                    <a:pt x="43" y="95"/>
                  </a:lnTo>
                  <a:lnTo>
                    <a:pt x="69" y="169"/>
                  </a:lnTo>
                  <a:lnTo>
                    <a:pt x="65" y="261"/>
                  </a:lnTo>
                  <a:lnTo>
                    <a:pt x="72" y="314"/>
                  </a:lnTo>
                  <a:lnTo>
                    <a:pt x="60" y="356"/>
                  </a:lnTo>
                  <a:lnTo>
                    <a:pt x="22" y="386"/>
                  </a:lnTo>
                  <a:lnTo>
                    <a:pt x="0" y="397"/>
                  </a:lnTo>
                  <a:lnTo>
                    <a:pt x="1" y="3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225"/>
            <p:cNvSpPr>
              <a:spLocks/>
            </p:cNvSpPr>
            <p:nvPr/>
          </p:nvSpPr>
          <p:spPr bwMode="auto">
            <a:xfrm>
              <a:off x="1244" y="3457"/>
              <a:ext cx="15" cy="93"/>
            </a:xfrm>
            <a:custGeom>
              <a:avLst/>
              <a:gdLst>
                <a:gd name="T0" fmla="*/ 0 w 47"/>
                <a:gd name="T1" fmla="*/ 0 h 278"/>
                <a:gd name="T2" fmla="*/ 0 w 47"/>
                <a:gd name="T3" fmla="*/ 0 h 278"/>
                <a:gd name="T4" fmla="*/ 0 w 47"/>
                <a:gd name="T5" fmla="*/ 1 h 278"/>
                <a:gd name="T6" fmla="*/ 0 w 47"/>
                <a:gd name="T7" fmla="*/ 1 h 278"/>
                <a:gd name="T8" fmla="*/ 0 w 47"/>
                <a:gd name="T9" fmla="*/ 1 h 278"/>
                <a:gd name="T10" fmla="*/ 0 w 47"/>
                <a:gd name="T11" fmla="*/ 0 h 278"/>
                <a:gd name="T12" fmla="*/ 0 w 47"/>
                <a:gd name="T13" fmla="*/ 0 h 278"/>
                <a:gd name="T14" fmla="*/ 0 w 47"/>
                <a:gd name="T15" fmla="*/ 0 h 278"/>
                <a:gd name="T16" fmla="*/ 0 w 47"/>
                <a:gd name="T17" fmla="*/ 0 h 278"/>
                <a:gd name="T18" fmla="*/ 0 w 47"/>
                <a:gd name="T19" fmla="*/ 0 h 2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78"/>
                <a:gd name="T32" fmla="*/ 47 w 47"/>
                <a:gd name="T33" fmla="*/ 278 h 27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78">
                  <a:moveTo>
                    <a:pt x="22" y="0"/>
                  </a:moveTo>
                  <a:lnTo>
                    <a:pt x="27" y="64"/>
                  </a:lnTo>
                  <a:lnTo>
                    <a:pt x="18" y="138"/>
                  </a:lnTo>
                  <a:lnTo>
                    <a:pt x="0" y="278"/>
                  </a:lnTo>
                  <a:lnTo>
                    <a:pt x="32" y="147"/>
                  </a:lnTo>
                  <a:lnTo>
                    <a:pt x="47" y="67"/>
                  </a:lnTo>
                  <a:lnTo>
                    <a:pt x="38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226"/>
            <p:cNvSpPr>
              <a:spLocks/>
            </p:cNvSpPr>
            <p:nvPr/>
          </p:nvSpPr>
          <p:spPr bwMode="auto">
            <a:xfrm>
              <a:off x="1298" y="3256"/>
              <a:ext cx="81" cy="129"/>
            </a:xfrm>
            <a:custGeom>
              <a:avLst/>
              <a:gdLst>
                <a:gd name="T0" fmla="*/ 0 w 242"/>
                <a:gd name="T1" fmla="*/ 1 h 386"/>
                <a:gd name="T2" fmla="*/ 0 w 242"/>
                <a:gd name="T3" fmla="*/ 0 h 386"/>
                <a:gd name="T4" fmla="*/ 0 w 242"/>
                <a:gd name="T5" fmla="*/ 0 h 386"/>
                <a:gd name="T6" fmla="*/ 0 w 242"/>
                <a:gd name="T7" fmla="*/ 0 h 386"/>
                <a:gd name="T8" fmla="*/ 0 w 242"/>
                <a:gd name="T9" fmla="*/ 0 h 386"/>
                <a:gd name="T10" fmla="*/ 0 w 242"/>
                <a:gd name="T11" fmla="*/ 0 h 386"/>
                <a:gd name="T12" fmla="*/ 0 w 242"/>
                <a:gd name="T13" fmla="*/ 0 h 386"/>
                <a:gd name="T14" fmla="*/ 1 w 242"/>
                <a:gd name="T15" fmla="*/ 0 h 386"/>
                <a:gd name="T16" fmla="*/ 1 w 242"/>
                <a:gd name="T17" fmla="*/ 0 h 386"/>
                <a:gd name="T18" fmla="*/ 1 w 242"/>
                <a:gd name="T19" fmla="*/ 0 h 386"/>
                <a:gd name="T20" fmla="*/ 1 w 242"/>
                <a:gd name="T21" fmla="*/ 0 h 386"/>
                <a:gd name="T22" fmla="*/ 1 w 242"/>
                <a:gd name="T23" fmla="*/ 0 h 386"/>
                <a:gd name="T24" fmla="*/ 1 w 242"/>
                <a:gd name="T25" fmla="*/ 1 h 386"/>
                <a:gd name="T26" fmla="*/ 1 w 242"/>
                <a:gd name="T27" fmla="*/ 1 h 386"/>
                <a:gd name="T28" fmla="*/ 1 w 242"/>
                <a:gd name="T29" fmla="*/ 1 h 386"/>
                <a:gd name="T30" fmla="*/ 1 w 242"/>
                <a:gd name="T31" fmla="*/ 1 h 386"/>
                <a:gd name="T32" fmla="*/ 1 w 242"/>
                <a:gd name="T33" fmla="*/ 2 h 386"/>
                <a:gd name="T34" fmla="*/ 0 w 242"/>
                <a:gd name="T35" fmla="*/ 2 h 386"/>
                <a:gd name="T36" fmla="*/ 0 w 242"/>
                <a:gd name="T37" fmla="*/ 2 h 386"/>
                <a:gd name="T38" fmla="*/ 0 w 242"/>
                <a:gd name="T39" fmla="*/ 2 h 386"/>
                <a:gd name="T40" fmla="*/ 0 w 242"/>
                <a:gd name="T41" fmla="*/ 1 h 386"/>
                <a:gd name="T42" fmla="*/ 0 w 242"/>
                <a:gd name="T43" fmla="*/ 1 h 386"/>
                <a:gd name="T44" fmla="*/ 0 w 242"/>
                <a:gd name="T45" fmla="*/ 1 h 386"/>
                <a:gd name="T46" fmla="*/ 0 w 242"/>
                <a:gd name="T47" fmla="*/ 1 h 386"/>
                <a:gd name="T48" fmla="*/ 0 w 242"/>
                <a:gd name="T49" fmla="*/ 0 h 386"/>
                <a:gd name="T50" fmla="*/ 0 w 242"/>
                <a:gd name="T51" fmla="*/ 0 h 386"/>
                <a:gd name="T52" fmla="*/ 0 w 242"/>
                <a:gd name="T53" fmla="*/ 0 h 386"/>
                <a:gd name="T54" fmla="*/ 0 w 242"/>
                <a:gd name="T55" fmla="*/ 0 h 386"/>
                <a:gd name="T56" fmla="*/ 0 w 242"/>
                <a:gd name="T57" fmla="*/ 0 h 386"/>
                <a:gd name="T58" fmla="*/ 0 w 242"/>
                <a:gd name="T59" fmla="*/ 0 h 386"/>
                <a:gd name="T60" fmla="*/ 0 w 242"/>
                <a:gd name="T61" fmla="*/ 0 h 386"/>
                <a:gd name="T62" fmla="*/ 0 w 242"/>
                <a:gd name="T63" fmla="*/ 1 h 386"/>
                <a:gd name="T64" fmla="*/ 0 w 242"/>
                <a:gd name="T65" fmla="*/ 1 h 386"/>
                <a:gd name="T66" fmla="*/ 0 w 242"/>
                <a:gd name="T67" fmla="*/ 1 h 386"/>
                <a:gd name="T68" fmla="*/ 0 w 242"/>
                <a:gd name="T69" fmla="*/ 1 h 3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2"/>
                <a:gd name="T106" fmla="*/ 0 h 386"/>
                <a:gd name="T107" fmla="*/ 242 w 242"/>
                <a:gd name="T108" fmla="*/ 386 h 3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2" h="386">
                  <a:moveTo>
                    <a:pt x="0" y="154"/>
                  </a:moveTo>
                  <a:lnTo>
                    <a:pt x="0" y="78"/>
                  </a:lnTo>
                  <a:lnTo>
                    <a:pt x="16" y="42"/>
                  </a:lnTo>
                  <a:lnTo>
                    <a:pt x="44" y="13"/>
                  </a:lnTo>
                  <a:lnTo>
                    <a:pt x="68" y="15"/>
                  </a:lnTo>
                  <a:lnTo>
                    <a:pt x="84" y="35"/>
                  </a:lnTo>
                  <a:lnTo>
                    <a:pt x="94" y="93"/>
                  </a:lnTo>
                  <a:lnTo>
                    <a:pt x="126" y="121"/>
                  </a:lnTo>
                  <a:lnTo>
                    <a:pt x="137" y="4"/>
                  </a:lnTo>
                  <a:lnTo>
                    <a:pt x="151" y="0"/>
                  </a:lnTo>
                  <a:lnTo>
                    <a:pt x="181" y="5"/>
                  </a:lnTo>
                  <a:lnTo>
                    <a:pt x="200" y="33"/>
                  </a:lnTo>
                  <a:lnTo>
                    <a:pt x="242" y="154"/>
                  </a:lnTo>
                  <a:lnTo>
                    <a:pt x="233" y="184"/>
                  </a:lnTo>
                  <a:lnTo>
                    <a:pt x="164" y="265"/>
                  </a:lnTo>
                  <a:lnTo>
                    <a:pt x="161" y="355"/>
                  </a:lnTo>
                  <a:lnTo>
                    <a:pt x="134" y="373"/>
                  </a:lnTo>
                  <a:lnTo>
                    <a:pt x="94" y="384"/>
                  </a:lnTo>
                  <a:lnTo>
                    <a:pt x="56" y="386"/>
                  </a:lnTo>
                  <a:lnTo>
                    <a:pt x="73" y="370"/>
                  </a:lnTo>
                  <a:lnTo>
                    <a:pt x="94" y="358"/>
                  </a:lnTo>
                  <a:lnTo>
                    <a:pt x="103" y="335"/>
                  </a:lnTo>
                  <a:lnTo>
                    <a:pt x="87" y="321"/>
                  </a:lnTo>
                  <a:lnTo>
                    <a:pt x="61" y="174"/>
                  </a:lnTo>
                  <a:lnTo>
                    <a:pt x="50" y="118"/>
                  </a:lnTo>
                  <a:lnTo>
                    <a:pt x="45" y="98"/>
                  </a:lnTo>
                  <a:lnTo>
                    <a:pt x="53" y="62"/>
                  </a:lnTo>
                  <a:lnTo>
                    <a:pt x="59" y="42"/>
                  </a:lnTo>
                  <a:lnTo>
                    <a:pt x="48" y="35"/>
                  </a:lnTo>
                  <a:lnTo>
                    <a:pt x="29" y="59"/>
                  </a:lnTo>
                  <a:lnTo>
                    <a:pt x="23" y="73"/>
                  </a:lnTo>
                  <a:lnTo>
                    <a:pt x="16" y="202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227"/>
            <p:cNvSpPr>
              <a:spLocks/>
            </p:cNvSpPr>
            <p:nvPr/>
          </p:nvSpPr>
          <p:spPr bwMode="auto">
            <a:xfrm>
              <a:off x="1037" y="3338"/>
              <a:ext cx="167" cy="84"/>
            </a:xfrm>
            <a:custGeom>
              <a:avLst/>
              <a:gdLst>
                <a:gd name="T0" fmla="*/ 0 w 502"/>
                <a:gd name="T1" fmla="*/ 0 h 252"/>
                <a:gd name="T2" fmla="*/ 0 w 502"/>
                <a:gd name="T3" fmla="*/ 0 h 252"/>
                <a:gd name="T4" fmla="*/ 0 w 502"/>
                <a:gd name="T5" fmla="*/ 0 h 252"/>
                <a:gd name="T6" fmla="*/ 0 w 502"/>
                <a:gd name="T7" fmla="*/ 1 h 252"/>
                <a:gd name="T8" fmla="*/ 1 w 502"/>
                <a:gd name="T9" fmla="*/ 1 h 252"/>
                <a:gd name="T10" fmla="*/ 1 w 502"/>
                <a:gd name="T11" fmla="*/ 1 h 252"/>
                <a:gd name="T12" fmla="*/ 1 w 502"/>
                <a:gd name="T13" fmla="*/ 1 h 252"/>
                <a:gd name="T14" fmla="*/ 1 w 502"/>
                <a:gd name="T15" fmla="*/ 1 h 252"/>
                <a:gd name="T16" fmla="*/ 2 w 502"/>
                <a:gd name="T17" fmla="*/ 1 h 252"/>
                <a:gd name="T18" fmla="*/ 2 w 502"/>
                <a:gd name="T19" fmla="*/ 1 h 252"/>
                <a:gd name="T20" fmla="*/ 2 w 502"/>
                <a:gd name="T21" fmla="*/ 1 h 252"/>
                <a:gd name="T22" fmla="*/ 2 w 502"/>
                <a:gd name="T23" fmla="*/ 1 h 252"/>
                <a:gd name="T24" fmla="*/ 1 w 502"/>
                <a:gd name="T25" fmla="*/ 1 h 252"/>
                <a:gd name="T26" fmla="*/ 1 w 502"/>
                <a:gd name="T27" fmla="*/ 1 h 252"/>
                <a:gd name="T28" fmla="*/ 1 w 502"/>
                <a:gd name="T29" fmla="*/ 0 h 252"/>
                <a:gd name="T30" fmla="*/ 0 w 502"/>
                <a:gd name="T31" fmla="*/ 0 h 252"/>
                <a:gd name="T32" fmla="*/ 0 w 502"/>
                <a:gd name="T33" fmla="*/ 0 h 252"/>
                <a:gd name="T34" fmla="*/ 0 w 502"/>
                <a:gd name="T35" fmla="*/ 0 h 252"/>
                <a:gd name="T36" fmla="*/ 0 w 502"/>
                <a:gd name="T37" fmla="*/ 0 h 252"/>
                <a:gd name="T38" fmla="*/ 0 w 502"/>
                <a:gd name="T39" fmla="*/ 0 h 252"/>
                <a:gd name="T40" fmla="*/ 0 w 502"/>
                <a:gd name="T41" fmla="*/ 0 h 25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252"/>
                <a:gd name="T65" fmla="*/ 502 w 502"/>
                <a:gd name="T66" fmla="*/ 252 h 25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252">
                  <a:moveTo>
                    <a:pt x="0" y="15"/>
                  </a:moveTo>
                  <a:lnTo>
                    <a:pt x="8" y="45"/>
                  </a:lnTo>
                  <a:lnTo>
                    <a:pt x="31" y="88"/>
                  </a:lnTo>
                  <a:lnTo>
                    <a:pt x="77" y="144"/>
                  </a:lnTo>
                  <a:lnTo>
                    <a:pt x="133" y="194"/>
                  </a:lnTo>
                  <a:lnTo>
                    <a:pt x="197" y="228"/>
                  </a:lnTo>
                  <a:lnTo>
                    <a:pt x="267" y="251"/>
                  </a:lnTo>
                  <a:lnTo>
                    <a:pt x="362" y="252"/>
                  </a:lnTo>
                  <a:lnTo>
                    <a:pt x="476" y="243"/>
                  </a:lnTo>
                  <a:lnTo>
                    <a:pt x="502" y="228"/>
                  </a:lnTo>
                  <a:lnTo>
                    <a:pt x="498" y="209"/>
                  </a:lnTo>
                  <a:lnTo>
                    <a:pt x="424" y="194"/>
                  </a:lnTo>
                  <a:lnTo>
                    <a:pt x="311" y="165"/>
                  </a:lnTo>
                  <a:lnTo>
                    <a:pt x="214" y="135"/>
                  </a:lnTo>
                  <a:lnTo>
                    <a:pt x="134" y="91"/>
                  </a:lnTo>
                  <a:lnTo>
                    <a:pt x="77" y="56"/>
                  </a:lnTo>
                  <a:lnTo>
                    <a:pt x="22" y="11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228"/>
            <p:cNvSpPr>
              <a:spLocks/>
            </p:cNvSpPr>
            <p:nvPr/>
          </p:nvSpPr>
          <p:spPr bwMode="auto">
            <a:xfrm>
              <a:off x="1262" y="3175"/>
              <a:ext cx="58" cy="81"/>
            </a:xfrm>
            <a:custGeom>
              <a:avLst/>
              <a:gdLst>
                <a:gd name="T0" fmla="*/ 0 w 175"/>
                <a:gd name="T1" fmla="*/ 0 h 243"/>
                <a:gd name="T2" fmla="*/ 0 w 175"/>
                <a:gd name="T3" fmla="*/ 0 h 243"/>
                <a:gd name="T4" fmla="*/ 0 w 175"/>
                <a:gd name="T5" fmla="*/ 0 h 243"/>
                <a:gd name="T6" fmla="*/ 0 w 175"/>
                <a:gd name="T7" fmla="*/ 1 h 243"/>
                <a:gd name="T8" fmla="*/ 0 w 175"/>
                <a:gd name="T9" fmla="*/ 1 h 243"/>
                <a:gd name="T10" fmla="*/ 0 w 175"/>
                <a:gd name="T11" fmla="*/ 1 h 243"/>
                <a:gd name="T12" fmla="*/ 0 w 175"/>
                <a:gd name="T13" fmla="*/ 1 h 243"/>
                <a:gd name="T14" fmla="*/ 1 w 175"/>
                <a:gd name="T15" fmla="*/ 1 h 243"/>
                <a:gd name="T16" fmla="*/ 1 w 175"/>
                <a:gd name="T17" fmla="*/ 1 h 243"/>
                <a:gd name="T18" fmla="*/ 1 w 175"/>
                <a:gd name="T19" fmla="*/ 1 h 243"/>
                <a:gd name="T20" fmla="*/ 1 w 175"/>
                <a:gd name="T21" fmla="*/ 0 h 243"/>
                <a:gd name="T22" fmla="*/ 0 w 175"/>
                <a:gd name="T23" fmla="*/ 0 h 243"/>
                <a:gd name="T24" fmla="*/ 0 w 175"/>
                <a:gd name="T25" fmla="*/ 0 h 243"/>
                <a:gd name="T26" fmla="*/ 0 w 175"/>
                <a:gd name="T27" fmla="*/ 0 h 243"/>
                <a:gd name="T28" fmla="*/ 0 w 175"/>
                <a:gd name="T29" fmla="*/ 0 h 243"/>
                <a:gd name="T30" fmla="*/ 0 w 175"/>
                <a:gd name="T31" fmla="*/ 0 h 243"/>
                <a:gd name="T32" fmla="*/ 0 w 175"/>
                <a:gd name="T33" fmla="*/ 0 h 243"/>
                <a:gd name="T34" fmla="*/ 0 w 175"/>
                <a:gd name="T35" fmla="*/ 0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5"/>
                <a:gd name="T55" fmla="*/ 0 h 243"/>
                <a:gd name="T56" fmla="*/ 175 w 175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5" h="243">
                  <a:moveTo>
                    <a:pt x="0" y="7"/>
                  </a:moveTo>
                  <a:lnTo>
                    <a:pt x="26" y="49"/>
                  </a:lnTo>
                  <a:lnTo>
                    <a:pt x="48" y="110"/>
                  </a:lnTo>
                  <a:lnTo>
                    <a:pt x="60" y="167"/>
                  </a:lnTo>
                  <a:lnTo>
                    <a:pt x="74" y="217"/>
                  </a:lnTo>
                  <a:lnTo>
                    <a:pt x="94" y="241"/>
                  </a:lnTo>
                  <a:lnTo>
                    <a:pt x="107" y="243"/>
                  </a:lnTo>
                  <a:lnTo>
                    <a:pt x="143" y="243"/>
                  </a:lnTo>
                  <a:lnTo>
                    <a:pt x="174" y="227"/>
                  </a:lnTo>
                  <a:lnTo>
                    <a:pt x="175" y="178"/>
                  </a:lnTo>
                  <a:lnTo>
                    <a:pt x="149" y="105"/>
                  </a:lnTo>
                  <a:lnTo>
                    <a:pt x="119" y="66"/>
                  </a:lnTo>
                  <a:lnTo>
                    <a:pt x="64" y="25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229"/>
            <p:cNvSpPr>
              <a:spLocks/>
            </p:cNvSpPr>
            <p:nvPr/>
          </p:nvSpPr>
          <p:spPr bwMode="auto">
            <a:xfrm>
              <a:off x="1011" y="3137"/>
              <a:ext cx="338" cy="300"/>
            </a:xfrm>
            <a:custGeom>
              <a:avLst/>
              <a:gdLst>
                <a:gd name="T0" fmla="*/ 4 w 1013"/>
                <a:gd name="T1" fmla="*/ 2 h 900"/>
                <a:gd name="T2" fmla="*/ 4 w 1013"/>
                <a:gd name="T3" fmla="*/ 1 h 900"/>
                <a:gd name="T4" fmla="*/ 4 w 1013"/>
                <a:gd name="T5" fmla="*/ 1 h 900"/>
                <a:gd name="T6" fmla="*/ 4 w 1013"/>
                <a:gd name="T7" fmla="*/ 0 h 900"/>
                <a:gd name="T8" fmla="*/ 3 w 1013"/>
                <a:gd name="T9" fmla="*/ 0 h 900"/>
                <a:gd name="T10" fmla="*/ 2 w 1013"/>
                <a:gd name="T11" fmla="*/ 0 h 900"/>
                <a:gd name="T12" fmla="*/ 2 w 1013"/>
                <a:gd name="T13" fmla="*/ 0 h 900"/>
                <a:gd name="T14" fmla="*/ 1 w 1013"/>
                <a:gd name="T15" fmla="*/ 0 h 900"/>
                <a:gd name="T16" fmla="*/ 1 w 1013"/>
                <a:gd name="T17" fmla="*/ 0 h 900"/>
                <a:gd name="T18" fmla="*/ 1 w 1013"/>
                <a:gd name="T19" fmla="*/ 1 h 900"/>
                <a:gd name="T20" fmla="*/ 0 w 1013"/>
                <a:gd name="T21" fmla="*/ 1 h 900"/>
                <a:gd name="T22" fmla="*/ 0 w 1013"/>
                <a:gd name="T23" fmla="*/ 1 h 900"/>
                <a:gd name="T24" fmla="*/ 0 w 1013"/>
                <a:gd name="T25" fmla="*/ 2 h 900"/>
                <a:gd name="T26" fmla="*/ 0 w 1013"/>
                <a:gd name="T27" fmla="*/ 2 h 900"/>
                <a:gd name="T28" fmla="*/ 0 w 1013"/>
                <a:gd name="T29" fmla="*/ 3 h 900"/>
                <a:gd name="T30" fmla="*/ 0 w 1013"/>
                <a:gd name="T31" fmla="*/ 3 h 900"/>
                <a:gd name="T32" fmla="*/ 1 w 1013"/>
                <a:gd name="T33" fmla="*/ 3 h 900"/>
                <a:gd name="T34" fmla="*/ 1 w 1013"/>
                <a:gd name="T35" fmla="*/ 4 h 900"/>
                <a:gd name="T36" fmla="*/ 1 w 1013"/>
                <a:gd name="T37" fmla="*/ 4 h 900"/>
                <a:gd name="T38" fmla="*/ 1 w 1013"/>
                <a:gd name="T39" fmla="*/ 4 h 900"/>
                <a:gd name="T40" fmla="*/ 0 w 1013"/>
                <a:gd name="T41" fmla="*/ 3 h 900"/>
                <a:gd name="T42" fmla="*/ 0 w 1013"/>
                <a:gd name="T43" fmla="*/ 3 h 900"/>
                <a:gd name="T44" fmla="*/ 0 w 1013"/>
                <a:gd name="T45" fmla="*/ 2 h 900"/>
                <a:gd name="T46" fmla="*/ 0 w 1013"/>
                <a:gd name="T47" fmla="*/ 2 h 900"/>
                <a:gd name="T48" fmla="*/ 0 w 1013"/>
                <a:gd name="T49" fmla="*/ 2 h 900"/>
                <a:gd name="T50" fmla="*/ 0 w 1013"/>
                <a:gd name="T51" fmla="*/ 1 h 900"/>
                <a:gd name="T52" fmla="*/ 0 w 1013"/>
                <a:gd name="T53" fmla="*/ 1 h 900"/>
                <a:gd name="T54" fmla="*/ 1 w 1013"/>
                <a:gd name="T55" fmla="*/ 1 h 900"/>
                <a:gd name="T56" fmla="*/ 1 w 1013"/>
                <a:gd name="T57" fmla="*/ 0 h 900"/>
                <a:gd name="T58" fmla="*/ 1 w 1013"/>
                <a:gd name="T59" fmla="*/ 0 h 900"/>
                <a:gd name="T60" fmla="*/ 2 w 1013"/>
                <a:gd name="T61" fmla="*/ 0 h 900"/>
                <a:gd name="T62" fmla="*/ 2 w 1013"/>
                <a:gd name="T63" fmla="*/ 0 h 900"/>
                <a:gd name="T64" fmla="*/ 3 w 1013"/>
                <a:gd name="T65" fmla="*/ 0 h 900"/>
                <a:gd name="T66" fmla="*/ 4 w 1013"/>
                <a:gd name="T67" fmla="*/ 0 h 900"/>
                <a:gd name="T68" fmla="*/ 4 w 1013"/>
                <a:gd name="T69" fmla="*/ 1 h 900"/>
                <a:gd name="T70" fmla="*/ 4 w 1013"/>
                <a:gd name="T71" fmla="*/ 1 h 900"/>
                <a:gd name="T72" fmla="*/ 4 w 1013"/>
                <a:gd name="T73" fmla="*/ 2 h 900"/>
                <a:gd name="T74" fmla="*/ 4 w 1013"/>
                <a:gd name="T75" fmla="*/ 2 h 900"/>
                <a:gd name="T76" fmla="*/ 4 w 1013"/>
                <a:gd name="T77" fmla="*/ 2 h 900"/>
                <a:gd name="T78" fmla="*/ 4 w 1013"/>
                <a:gd name="T79" fmla="*/ 2 h 9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3"/>
                <a:gd name="T121" fmla="*/ 0 h 900"/>
                <a:gd name="T122" fmla="*/ 1013 w 1013"/>
                <a:gd name="T123" fmla="*/ 900 h 9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3" h="900">
                  <a:moveTo>
                    <a:pt x="993" y="383"/>
                  </a:moveTo>
                  <a:lnTo>
                    <a:pt x="967" y="297"/>
                  </a:lnTo>
                  <a:lnTo>
                    <a:pt x="923" y="193"/>
                  </a:lnTo>
                  <a:lnTo>
                    <a:pt x="851" y="113"/>
                  </a:lnTo>
                  <a:lnTo>
                    <a:pt x="730" y="44"/>
                  </a:lnTo>
                  <a:lnTo>
                    <a:pt x="593" y="12"/>
                  </a:lnTo>
                  <a:lnTo>
                    <a:pt x="487" y="17"/>
                  </a:lnTo>
                  <a:lnTo>
                    <a:pt x="339" y="55"/>
                  </a:lnTo>
                  <a:lnTo>
                    <a:pt x="244" y="91"/>
                  </a:lnTo>
                  <a:lnTo>
                    <a:pt x="162" y="139"/>
                  </a:lnTo>
                  <a:lnTo>
                    <a:pt x="91" y="218"/>
                  </a:lnTo>
                  <a:lnTo>
                    <a:pt x="46" y="323"/>
                  </a:lnTo>
                  <a:lnTo>
                    <a:pt x="20" y="455"/>
                  </a:lnTo>
                  <a:lnTo>
                    <a:pt x="27" y="565"/>
                  </a:lnTo>
                  <a:lnTo>
                    <a:pt x="64" y="678"/>
                  </a:lnTo>
                  <a:lnTo>
                    <a:pt x="116" y="758"/>
                  </a:lnTo>
                  <a:lnTo>
                    <a:pt x="167" y="827"/>
                  </a:lnTo>
                  <a:lnTo>
                    <a:pt x="201" y="853"/>
                  </a:lnTo>
                  <a:lnTo>
                    <a:pt x="270" y="900"/>
                  </a:lnTo>
                  <a:lnTo>
                    <a:pt x="226" y="900"/>
                  </a:lnTo>
                  <a:lnTo>
                    <a:pt x="81" y="746"/>
                  </a:lnTo>
                  <a:lnTo>
                    <a:pt x="47" y="683"/>
                  </a:lnTo>
                  <a:lnTo>
                    <a:pt x="11" y="572"/>
                  </a:lnTo>
                  <a:lnTo>
                    <a:pt x="0" y="461"/>
                  </a:lnTo>
                  <a:lnTo>
                    <a:pt x="8" y="383"/>
                  </a:lnTo>
                  <a:lnTo>
                    <a:pt x="47" y="257"/>
                  </a:lnTo>
                  <a:lnTo>
                    <a:pt x="80" y="207"/>
                  </a:lnTo>
                  <a:lnTo>
                    <a:pt x="144" y="125"/>
                  </a:lnTo>
                  <a:lnTo>
                    <a:pt x="237" y="72"/>
                  </a:lnTo>
                  <a:lnTo>
                    <a:pt x="331" y="37"/>
                  </a:lnTo>
                  <a:lnTo>
                    <a:pt x="478" y="1"/>
                  </a:lnTo>
                  <a:lnTo>
                    <a:pt x="596" y="0"/>
                  </a:lnTo>
                  <a:lnTo>
                    <a:pt x="736" y="32"/>
                  </a:lnTo>
                  <a:lnTo>
                    <a:pt x="865" y="100"/>
                  </a:lnTo>
                  <a:lnTo>
                    <a:pt x="944" y="182"/>
                  </a:lnTo>
                  <a:lnTo>
                    <a:pt x="990" y="286"/>
                  </a:lnTo>
                  <a:lnTo>
                    <a:pt x="1013" y="365"/>
                  </a:lnTo>
                  <a:lnTo>
                    <a:pt x="993" y="3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230"/>
            <p:cNvSpPr>
              <a:spLocks/>
            </p:cNvSpPr>
            <p:nvPr/>
          </p:nvSpPr>
          <p:spPr bwMode="auto">
            <a:xfrm>
              <a:off x="1057" y="3190"/>
              <a:ext cx="60" cy="64"/>
            </a:xfrm>
            <a:custGeom>
              <a:avLst/>
              <a:gdLst>
                <a:gd name="T0" fmla="*/ 1 w 180"/>
                <a:gd name="T1" fmla="*/ 0 h 193"/>
                <a:gd name="T2" fmla="*/ 0 w 180"/>
                <a:gd name="T3" fmla="*/ 0 h 193"/>
                <a:gd name="T4" fmla="*/ 0 w 180"/>
                <a:gd name="T5" fmla="*/ 0 h 193"/>
                <a:gd name="T6" fmla="*/ 0 w 180"/>
                <a:gd name="T7" fmla="*/ 1 h 193"/>
                <a:gd name="T8" fmla="*/ 0 w 180"/>
                <a:gd name="T9" fmla="*/ 1 h 193"/>
                <a:gd name="T10" fmla="*/ 0 w 180"/>
                <a:gd name="T11" fmla="*/ 1 h 193"/>
                <a:gd name="T12" fmla="*/ 0 w 180"/>
                <a:gd name="T13" fmla="*/ 0 h 193"/>
                <a:gd name="T14" fmla="*/ 0 w 180"/>
                <a:gd name="T15" fmla="*/ 0 h 193"/>
                <a:gd name="T16" fmla="*/ 1 w 180"/>
                <a:gd name="T17" fmla="*/ 0 h 193"/>
                <a:gd name="T18" fmla="*/ 0 w 180"/>
                <a:gd name="T19" fmla="*/ 1 h 193"/>
                <a:gd name="T20" fmla="*/ 1 w 180"/>
                <a:gd name="T21" fmla="*/ 0 h 193"/>
                <a:gd name="T22" fmla="*/ 1 w 180"/>
                <a:gd name="T23" fmla="*/ 0 h 193"/>
                <a:gd name="T24" fmla="*/ 1 w 180"/>
                <a:gd name="T25" fmla="*/ 0 h 193"/>
                <a:gd name="T26" fmla="*/ 1 w 180"/>
                <a:gd name="T27" fmla="*/ 0 h 1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93"/>
                <a:gd name="T44" fmla="*/ 180 w 180"/>
                <a:gd name="T45" fmla="*/ 193 h 1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93">
                  <a:moveTo>
                    <a:pt x="163" y="7"/>
                  </a:moveTo>
                  <a:lnTo>
                    <a:pt x="99" y="0"/>
                  </a:lnTo>
                  <a:lnTo>
                    <a:pt x="50" y="55"/>
                  </a:lnTo>
                  <a:lnTo>
                    <a:pt x="7" y="134"/>
                  </a:lnTo>
                  <a:lnTo>
                    <a:pt x="0" y="193"/>
                  </a:lnTo>
                  <a:lnTo>
                    <a:pt x="23" y="141"/>
                  </a:lnTo>
                  <a:lnTo>
                    <a:pt x="64" y="64"/>
                  </a:lnTo>
                  <a:lnTo>
                    <a:pt x="105" y="22"/>
                  </a:lnTo>
                  <a:lnTo>
                    <a:pt x="149" y="29"/>
                  </a:lnTo>
                  <a:lnTo>
                    <a:pt x="86" y="143"/>
                  </a:lnTo>
                  <a:lnTo>
                    <a:pt x="180" y="12"/>
                  </a:lnTo>
                  <a:lnTo>
                    <a:pt x="16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231"/>
            <p:cNvSpPr>
              <a:spLocks/>
            </p:cNvSpPr>
            <p:nvPr/>
          </p:nvSpPr>
          <p:spPr bwMode="auto">
            <a:xfrm>
              <a:off x="1063" y="3250"/>
              <a:ext cx="16" cy="3"/>
            </a:xfrm>
            <a:custGeom>
              <a:avLst/>
              <a:gdLst>
                <a:gd name="T0" fmla="*/ 0 w 48"/>
                <a:gd name="T1" fmla="*/ 0 h 11"/>
                <a:gd name="T2" fmla="*/ 0 w 48"/>
                <a:gd name="T3" fmla="*/ 0 h 11"/>
                <a:gd name="T4" fmla="*/ 0 w 48"/>
                <a:gd name="T5" fmla="*/ 0 h 11"/>
                <a:gd name="T6" fmla="*/ 0 w 48"/>
                <a:gd name="T7" fmla="*/ 0 h 11"/>
                <a:gd name="T8" fmla="*/ 0 w 48"/>
                <a:gd name="T9" fmla="*/ 0 h 11"/>
                <a:gd name="T10" fmla="*/ 0 w 48"/>
                <a:gd name="T11" fmla="*/ 0 h 11"/>
                <a:gd name="T12" fmla="*/ 0 w 48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11"/>
                <a:gd name="T23" fmla="*/ 48 w 4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11">
                  <a:moveTo>
                    <a:pt x="0" y="0"/>
                  </a:moveTo>
                  <a:lnTo>
                    <a:pt x="48" y="0"/>
                  </a:lnTo>
                  <a:lnTo>
                    <a:pt x="44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232"/>
            <p:cNvSpPr>
              <a:spLocks/>
            </p:cNvSpPr>
            <p:nvPr/>
          </p:nvSpPr>
          <p:spPr bwMode="auto">
            <a:xfrm>
              <a:off x="444" y="3620"/>
              <a:ext cx="67" cy="66"/>
            </a:xfrm>
            <a:custGeom>
              <a:avLst/>
              <a:gdLst>
                <a:gd name="T0" fmla="*/ 0 w 200"/>
                <a:gd name="T1" fmla="*/ 0 h 198"/>
                <a:gd name="T2" fmla="*/ 0 w 200"/>
                <a:gd name="T3" fmla="*/ 0 h 198"/>
                <a:gd name="T4" fmla="*/ 0 w 200"/>
                <a:gd name="T5" fmla="*/ 0 h 198"/>
                <a:gd name="T6" fmla="*/ 0 w 200"/>
                <a:gd name="T7" fmla="*/ 1 h 198"/>
                <a:gd name="T8" fmla="*/ 0 w 200"/>
                <a:gd name="T9" fmla="*/ 1 h 198"/>
                <a:gd name="T10" fmla="*/ 0 w 200"/>
                <a:gd name="T11" fmla="*/ 1 h 198"/>
                <a:gd name="T12" fmla="*/ 0 w 200"/>
                <a:gd name="T13" fmla="*/ 1 h 198"/>
                <a:gd name="T14" fmla="*/ 1 w 200"/>
                <a:gd name="T15" fmla="*/ 1 h 198"/>
                <a:gd name="T16" fmla="*/ 1 w 200"/>
                <a:gd name="T17" fmla="*/ 0 h 198"/>
                <a:gd name="T18" fmla="*/ 1 w 200"/>
                <a:gd name="T19" fmla="*/ 0 h 198"/>
                <a:gd name="T20" fmla="*/ 0 w 200"/>
                <a:gd name="T21" fmla="*/ 0 h 198"/>
                <a:gd name="T22" fmla="*/ 0 w 200"/>
                <a:gd name="T23" fmla="*/ 0 h 198"/>
                <a:gd name="T24" fmla="*/ 1 w 200"/>
                <a:gd name="T25" fmla="*/ 0 h 198"/>
                <a:gd name="T26" fmla="*/ 1 w 200"/>
                <a:gd name="T27" fmla="*/ 0 h 198"/>
                <a:gd name="T28" fmla="*/ 1 w 200"/>
                <a:gd name="T29" fmla="*/ 1 h 198"/>
                <a:gd name="T30" fmla="*/ 0 w 200"/>
                <a:gd name="T31" fmla="*/ 0 h 198"/>
                <a:gd name="T32" fmla="*/ 0 w 200"/>
                <a:gd name="T33" fmla="*/ 1 h 198"/>
                <a:gd name="T34" fmla="*/ 0 w 200"/>
                <a:gd name="T35" fmla="*/ 1 h 198"/>
                <a:gd name="T36" fmla="*/ 0 w 200"/>
                <a:gd name="T37" fmla="*/ 1 h 198"/>
                <a:gd name="T38" fmla="*/ 0 w 200"/>
                <a:gd name="T39" fmla="*/ 0 h 198"/>
                <a:gd name="T40" fmla="*/ 0 w 200"/>
                <a:gd name="T41" fmla="*/ 0 h 198"/>
                <a:gd name="T42" fmla="*/ 0 w 200"/>
                <a:gd name="T43" fmla="*/ 0 h 198"/>
                <a:gd name="T44" fmla="*/ 0 w 200"/>
                <a:gd name="T45" fmla="*/ 0 h 198"/>
                <a:gd name="T46" fmla="*/ 0 w 200"/>
                <a:gd name="T47" fmla="*/ 0 h 1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98"/>
                <a:gd name="T74" fmla="*/ 200 w 200"/>
                <a:gd name="T75" fmla="*/ 198 h 1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98">
                  <a:moveTo>
                    <a:pt x="40" y="15"/>
                  </a:moveTo>
                  <a:lnTo>
                    <a:pt x="40" y="74"/>
                  </a:lnTo>
                  <a:lnTo>
                    <a:pt x="0" y="112"/>
                  </a:lnTo>
                  <a:lnTo>
                    <a:pt x="3" y="133"/>
                  </a:lnTo>
                  <a:lnTo>
                    <a:pt x="48" y="137"/>
                  </a:lnTo>
                  <a:lnTo>
                    <a:pt x="65" y="198"/>
                  </a:lnTo>
                  <a:lnTo>
                    <a:pt x="106" y="138"/>
                  </a:lnTo>
                  <a:lnTo>
                    <a:pt x="200" y="139"/>
                  </a:lnTo>
                  <a:lnTo>
                    <a:pt x="143" y="77"/>
                  </a:lnTo>
                  <a:lnTo>
                    <a:pt x="176" y="0"/>
                  </a:lnTo>
                  <a:lnTo>
                    <a:pt x="98" y="39"/>
                  </a:lnTo>
                  <a:lnTo>
                    <a:pt x="106" y="50"/>
                  </a:lnTo>
                  <a:lnTo>
                    <a:pt x="146" y="28"/>
                  </a:lnTo>
                  <a:lnTo>
                    <a:pt x="123" y="74"/>
                  </a:lnTo>
                  <a:lnTo>
                    <a:pt x="167" y="124"/>
                  </a:lnTo>
                  <a:lnTo>
                    <a:pt x="106" y="121"/>
                  </a:lnTo>
                  <a:lnTo>
                    <a:pt x="72" y="162"/>
                  </a:lnTo>
                  <a:lnTo>
                    <a:pt x="59" y="127"/>
                  </a:lnTo>
                  <a:lnTo>
                    <a:pt x="18" y="122"/>
                  </a:lnTo>
                  <a:lnTo>
                    <a:pt x="53" y="80"/>
                  </a:lnTo>
                  <a:lnTo>
                    <a:pt x="55" y="11"/>
                  </a:lnTo>
                  <a:lnTo>
                    <a:pt x="4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233"/>
            <p:cNvSpPr>
              <a:spLocks/>
            </p:cNvSpPr>
            <p:nvPr/>
          </p:nvSpPr>
          <p:spPr bwMode="auto">
            <a:xfrm>
              <a:off x="458" y="3622"/>
              <a:ext cx="23" cy="14"/>
            </a:xfrm>
            <a:custGeom>
              <a:avLst/>
              <a:gdLst>
                <a:gd name="T0" fmla="*/ 0 w 69"/>
                <a:gd name="T1" fmla="*/ 0 h 44"/>
                <a:gd name="T2" fmla="*/ 0 w 69"/>
                <a:gd name="T3" fmla="*/ 0 h 44"/>
                <a:gd name="T4" fmla="*/ 0 w 69"/>
                <a:gd name="T5" fmla="*/ 0 h 44"/>
                <a:gd name="T6" fmla="*/ 0 w 69"/>
                <a:gd name="T7" fmla="*/ 0 h 44"/>
                <a:gd name="T8" fmla="*/ 0 w 69"/>
                <a:gd name="T9" fmla="*/ 0 h 44"/>
                <a:gd name="T10" fmla="*/ 0 w 69"/>
                <a:gd name="T11" fmla="*/ 0 h 44"/>
                <a:gd name="T12" fmla="*/ 0 w 69"/>
                <a:gd name="T13" fmla="*/ 0 h 44"/>
                <a:gd name="T14" fmla="*/ 0 w 69"/>
                <a:gd name="T15" fmla="*/ 0 h 44"/>
                <a:gd name="T16" fmla="*/ 0 w 6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44"/>
                <a:gd name="T29" fmla="*/ 69 w 6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44">
                  <a:moveTo>
                    <a:pt x="0" y="9"/>
                  </a:moveTo>
                  <a:lnTo>
                    <a:pt x="20" y="0"/>
                  </a:lnTo>
                  <a:lnTo>
                    <a:pt x="69" y="34"/>
                  </a:lnTo>
                  <a:lnTo>
                    <a:pt x="66" y="44"/>
                  </a:lnTo>
                  <a:lnTo>
                    <a:pt x="18" y="13"/>
                  </a:lnTo>
                  <a:lnTo>
                    <a:pt x="9" y="1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234"/>
            <p:cNvSpPr>
              <a:spLocks/>
            </p:cNvSpPr>
            <p:nvPr/>
          </p:nvSpPr>
          <p:spPr bwMode="auto">
            <a:xfrm>
              <a:off x="508" y="3535"/>
              <a:ext cx="90" cy="86"/>
            </a:xfrm>
            <a:custGeom>
              <a:avLst/>
              <a:gdLst>
                <a:gd name="T0" fmla="*/ 1 w 272"/>
                <a:gd name="T1" fmla="*/ 0 h 259"/>
                <a:gd name="T2" fmla="*/ 0 w 272"/>
                <a:gd name="T3" fmla="*/ 0 h 259"/>
                <a:gd name="T4" fmla="*/ 0 w 272"/>
                <a:gd name="T5" fmla="*/ 0 h 259"/>
                <a:gd name="T6" fmla="*/ 0 w 272"/>
                <a:gd name="T7" fmla="*/ 1 h 259"/>
                <a:gd name="T8" fmla="*/ 0 w 272"/>
                <a:gd name="T9" fmla="*/ 1 h 259"/>
                <a:gd name="T10" fmla="*/ 0 w 272"/>
                <a:gd name="T11" fmla="*/ 1 h 259"/>
                <a:gd name="T12" fmla="*/ 1 w 272"/>
                <a:gd name="T13" fmla="*/ 1 h 259"/>
                <a:gd name="T14" fmla="*/ 1 w 272"/>
                <a:gd name="T15" fmla="*/ 1 h 259"/>
                <a:gd name="T16" fmla="*/ 1 w 272"/>
                <a:gd name="T17" fmla="*/ 0 h 259"/>
                <a:gd name="T18" fmla="*/ 1 w 272"/>
                <a:gd name="T19" fmla="*/ 0 h 259"/>
                <a:gd name="T20" fmla="*/ 1 w 272"/>
                <a:gd name="T21" fmla="*/ 0 h 259"/>
                <a:gd name="T22" fmla="*/ 1 w 272"/>
                <a:gd name="T23" fmla="*/ 0 h 259"/>
                <a:gd name="T24" fmla="*/ 1 w 272"/>
                <a:gd name="T25" fmla="*/ 1 h 259"/>
                <a:gd name="T26" fmla="*/ 1 w 272"/>
                <a:gd name="T27" fmla="*/ 1 h 259"/>
                <a:gd name="T28" fmla="*/ 0 w 272"/>
                <a:gd name="T29" fmla="*/ 1 h 259"/>
                <a:gd name="T30" fmla="*/ 0 w 272"/>
                <a:gd name="T31" fmla="*/ 1 h 259"/>
                <a:gd name="T32" fmla="*/ 0 w 272"/>
                <a:gd name="T33" fmla="*/ 1 h 259"/>
                <a:gd name="T34" fmla="*/ 0 w 272"/>
                <a:gd name="T35" fmla="*/ 0 h 259"/>
                <a:gd name="T36" fmla="*/ 0 w 272"/>
                <a:gd name="T37" fmla="*/ 0 h 259"/>
                <a:gd name="T38" fmla="*/ 1 w 272"/>
                <a:gd name="T39" fmla="*/ 0 h 259"/>
                <a:gd name="T40" fmla="*/ 1 w 272"/>
                <a:gd name="T41" fmla="*/ 0 h 259"/>
                <a:gd name="T42" fmla="*/ 1 w 272"/>
                <a:gd name="T43" fmla="*/ 0 h 259"/>
                <a:gd name="T44" fmla="*/ 1 w 272"/>
                <a:gd name="T45" fmla="*/ 0 h 2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259"/>
                <a:gd name="T71" fmla="*/ 272 w 272"/>
                <a:gd name="T72" fmla="*/ 259 h 2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259">
                  <a:moveTo>
                    <a:pt x="165" y="0"/>
                  </a:moveTo>
                  <a:lnTo>
                    <a:pt x="95" y="77"/>
                  </a:lnTo>
                  <a:lnTo>
                    <a:pt x="0" y="88"/>
                  </a:lnTo>
                  <a:lnTo>
                    <a:pt x="54" y="147"/>
                  </a:lnTo>
                  <a:lnTo>
                    <a:pt x="24" y="231"/>
                  </a:lnTo>
                  <a:lnTo>
                    <a:pt x="111" y="189"/>
                  </a:lnTo>
                  <a:lnTo>
                    <a:pt x="175" y="259"/>
                  </a:lnTo>
                  <a:lnTo>
                    <a:pt x="198" y="162"/>
                  </a:lnTo>
                  <a:lnTo>
                    <a:pt x="272" y="98"/>
                  </a:lnTo>
                  <a:lnTo>
                    <a:pt x="180" y="74"/>
                  </a:lnTo>
                  <a:lnTo>
                    <a:pt x="170" y="83"/>
                  </a:lnTo>
                  <a:lnTo>
                    <a:pt x="243" y="103"/>
                  </a:lnTo>
                  <a:lnTo>
                    <a:pt x="182" y="147"/>
                  </a:lnTo>
                  <a:lnTo>
                    <a:pt x="169" y="227"/>
                  </a:lnTo>
                  <a:lnTo>
                    <a:pt x="120" y="167"/>
                  </a:lnTo>
                  <a:lnTo>
                    <a:pt x="50" y="199"/>
                  </a:lnTo>
                  <a:lnTo>
                    <a:pt x="69" y="147"/>
                  </a:lnTo>
                  <a:lnTo>
                    <a:pt x="26" y="98"/>
                  </a:lnTo>
                  <a:lnTo>
                    <a:pt x="111" y="90"/>
                  </a:lnTo>
                  <a:lnTo>
                    <a:pt x="162" y="1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235"/>
            <p:cNvSpPr>
              <a:spLocks/>
            </p:cNvSpPr>
            <p:nvPr/>
          </p:nvSpPr>
          <p:spPr bwMode="auto">
            <a:xfrm>
              <a:off x="562" y="3535"/>
              <a:ext cx="6" cy="27"/>
            </a:xfrm>
            <a:custGeom>
              <a:avLst/>
              <a:gdLst>
                <a:gd name="T0" fmla="*/ 0 w 18"/>
                <a:gd name="T1" fmla="*/ 0 h 83"/>
                <a:gd name="T2" fmla="*/ 0 w 18"/>
                <a:gd name="T3" fmla="*/ 0 h 83"/>
                <a:gd name="T4" fmla="*/ 0 w 18"/>
                <a:gd name="T5" fmla="*/ 0 h 83"/>
                <a:gd name="T6" fmla="*/ 0 w 18"/>
                <a:gd name="T7" fmla="*/ 0 h 83"/>
                <a:gd name="T8" fmla="*/ 0 w 18"/>
                <a:gd name="T9" fmla="*/ 0 h 83"/>
                <a:gd name="T10" fmla="*/ 0 w 18"/>
                <a:gd name="T11" fmla="*/ 0 h 83"/>
                <a:gd name="T12" fmla="*/ 0 w 18"/>
                <a:gd name="T13" fmla="*/ 0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83"/>
                <a:gd name="T23" fmla="*/ 18 w 18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83">
                  <a:moveTo>
                    <a:pt x="3" y="0"/>
                  </a:moveTo>
                  <a:lnTo>
                    <a:pt x="18" y="74"/>
                  </a:lnTo>
                  <a:lnTo>
                    <a:pt x="8" y="83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236"/>
            <p:cNvSpPr>
              <a:spLocks/>
            </p:cNvSpPr>
            <p:nvPr/>
          </p:nvSpPr>
          <p:spPr bwMode="auto">
            <a:xfrm>
              <a:off x="594" y="3606"/>
              <a:ext cx="61" cy="57"/>
            </a:xfrm>
            <a:custGeom>
              <a:avLst/>
              <a:gdLst>
                <a:gd name="T0" fmla="*/ 0 w 185"/>
                <a:gd name="T1" fmla="*/ 0 h 169"/>
                <a:gd name="T2" fmla="*/ 0 w 185"/>
                <a:gd name="T3" fmla="*/ 0 h 169"/>
                <a:gd name="T4" fmla="*/ 0 w 185"/>
                <a:gd name="T5" fmla="*/ 0 h 169"/>
                <a:gd name="T6" fmla="*/ 0 w 185"/>
                <a:gd name="T7" fmla="*/ 0 h 169"/>
                <a:gd name="T8" fmla="*/ 0 w 185"/>
                <a:gd name="T9" fmla="*/ 1 h 169"/>
                <a:gd name="T10" fmla="*/ 0 w 185"/>
                <a:gd name="T11" fmla="*/ 1 h 169"/>
                <a:gd name="T12" fmla="*/ 1 w 185"/>
                <a:gd name="T13" fmla="*/ 1 h 169"/>
                <a:gd name="T14" fmla="*/ 1 w 185"/>
                <a:gd name="T15" fmla="*/ 0 h 169"/>
                <a:gd name="T16" fmla="*/ 1 w 185"/>
                <a:gd name="T17" fmla="*/ 0 h 169"/>
                <a:gd name="T18" fmla="*/ 1 w 185"/>
                <a:gd name="T19" fmla="*/ 0 h 169"/>
                <a:gd name="T20" fmla="*/ 0 w 185"/>
                <a:gd name="T21" fmla="*/ 0 h 169"/>
                <a:gd name="T22" fmla="*/ 1 w 185"/>
                <a:gd name="T23" fmla="*/ 0 h 169"/>
                <a:gd name="T24" fmla="*/ 0 w 185"/>
                <a:gd name="T25" fmla="*/ 0 h 169"/>
                <a:gd name="T26" fmla="*/ 0 w 185"/>
                <a:gd name="T27" fmla="*/ 1 h 169"/>
                <a:gd name="T28" fmla="*/ 0 w 185"/>
                <a:gd name="T29" fmla="*/ 0 h 169"/>
                <a:gd name="T30" fmla="*/ 0 w 185"/>
                <a:gd name="T31" fmla="*/ 1 h 169"/>
                <a:gd name="T32" fmla="*/ 0 w 185"/>
                <a:gd name="T33" fmla="*/ 0 h 169"/>
                <a:gd name="T34" fmla="*/ 0 w 185"/>
                <a:gd name="T35" fmla="*/ 0 h 169"/>
                <a:gd name="T36" fmla="*/ 0 w 185"/>
                <a:gd name="T37" fmla="*/ 0 h 169"/>
                <a:gd name="T38" fmla="*/ 0 w 185"/>
                <a:gd name="T39" fmla="*/ 0 h 169"/>
                <a:gd name="T40" fmla="*/ 0 w 185"/>
                <a:gd name="T41" fmla="*/ 0 h 169"/>
                <a:gd name="T42" fmla="*/ 0 w 185"/>
                <a:gd name="T43" fmla="*/ 0 h 169"/>
                <a:gd name="T44" fmla="*/ 0 w 185"/>
                <a:gd name="T45" fmla="*/ 0 h 169"/>
                <a:gd name="T46" fmla="*/ 0 w 185"/>
                <a:gd name="T47" fmla="*/ 0 h 1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"/>
                <a:gd name="T73" fmla="*/ 0 h 169"/>
                <a:gd name="T74" fmla="*/ 185 w 185"/>
                <a:gd name="T75" fmla="*/ 169 h 1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" h="169">
                  <a:moveTo>
                    <a:pt x="97" y="1"/>
                  </a:moveTo>
                  <a:lnTo>
                    <a:pt x="67" y="43"/>
                  </a:lnTo>
                  <a:lnTo>
                    <a:pt x="0" y="48"/>
                  </a:lnTo>
                  <a:lnTo>
                    <a:pt x="35" y="84"/>
                  </a:lnTo>
                  <a:lnTo>
                    <a:pt x="14" y="155"/>
                  </a:lnTo>
                  <a:lnTo>
                    <a:pt x="68" y="134"/>
                  </a:lnTo>
                  <a:lnTo>
                    <a:pt x="130" y="169"/>
                  </a:lnTo>
                  <a:lnTo>
                    <a:pt x="130" y="103"/>
                  </a:lnTo>
                  <a:lnTo>
                    <a:pt x="185" y="61"/>
                  </a:lnTo>
                  <a:lnTo>
                    <a:pt x="126" y="44"/>
                  </a:lnTo>
                  <a:lnTo>
                    <a:pt x="111" y="50"/>
                  </a:lnTo>
                  <a:lnTo>
                    <a:pt x="156" y="61"/>
                  </a:lnTo>
                  <a:lnTo>
                    <a:pt x="117" y="92"/>
                  </a:lnTo>
                  <a:lnTo>
                    <a:pt x="120" y="143"/>
                  </a:lnTo>
                  <a:lnTo>
                    <a:pt x="76" y="119"/>
                  </a:lnTo>
                  <a:lnTo>
                    <a:pt x="38" y="132"/>
                  </a:lnTo>
                  <a:lnTo>
                    <a:pt x="59" y="83"/>
                  </a:lnTo>
                  <a:lnTo>
                    <a:pt x="35" y="59"/>
                  </a:lnTo>
                  <a:lnTo>
                    <a:pt x="82" y="55"/>
                  </a:lnTo>
                  <a:lnTo>
                    <a:pt x="107" y="16"/>
                  </a:lnTo>
                  <a:lnTo>
                    <a:pt x="107" y="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237"/>
            <p:cNvSpPr>
              <a:spLocks/>
            </p:cNvSpPr>
            <p:nvPr/>
          </p:nvSpPr>
          <p:spPr bwMode="auto">
            <a:xfrm>
              <a:off x="627" y="3606"/>
              <a:ext cx="9" cy="17"/>
            </a:xfrm>
            <a:custGeom>
              <a:avLst/>
              <a:gdLst>
                <a:gd name="T0" fmla="*/ 0 w 25"/>
                <a:gd name="T1" fmla="*/ 0 h 50"/>
                <a:gd name="T2" fmla="*/ 0 w 25"/>
                <a:gd name="T3" fmla="*/ 0 h 50"/>
                <a:gd name="T4" fmla="*/ 0 w 25"/>
                <a:gd name="T5" fmla="*/ 0 h 50"/>
                <a:gd name="T6" fmla="*/ 0 w 25"/>
                <a:gd name="T7" fmla="*/ 0 h 50"/>
                <a:gd name="T8" fmla="*/ 0 w 25"/>
                <a:gd name="T9" fmla="*/ 0 h 50"/>
                <a:gd name="T10" fmla="*/ 0 w 25"/>
                <a:gd name="T11" fmla="*/ 0 h 50"/>
                <a:gd name="T12" fmla="*/ 0 w 25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50"/>
                <a:gd name="T23" fmla="*/ 25 w 25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50">
                  <a:moveTo>
                    <a:pt x="6" y="0"/>
                  </a:moveTo>
                  <a:lnTo>
                    <a:pt x="25" y="44"/>
                  </a:lnTo>
                  <a:lnTo>
                    <a:pt x="10" y="50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238"/>
            <p:cNvSpPr>
              <a:spLocks/>
            </p:cNvSpPr>
            <p:nvPr/>
          </p:nvSpPr>
          <p:spPr bwMode="auto">
            <a:xfrm>
              <a:off x="567" y="3396"/>
              <a:ext cx="49" cy="42"/>
            </a:xfrm>
            <a:custGeom>
              <a:avLst/>
              <a:gdLst>
                <a:gd name="T0" fmla="*/ 0 w 145"/>
                <a:gd name="T1" fmla="*/ 0 h 125"/>
                <a:gd name="T2" fmla="*/ 0 w 145"/>
                <a:gd name="T3" fmla="*/ 0 h 125"/>
                <a:gd name="T4" fmla="*/ 0 w 145"/>
                <a:gd name="T5" fmla="*/ 0 h 125"/>
                <a:gd name="T6" fmla="*/ 0 w 145"/>
                <a:gd name="T7" fmla="*/ 0 h 125"/>
                <a:gd name="T8" fmla="*/ 0 w 145"/>
                <a:gd name="T9" fmla="*/ 0 h 125"/>
                <a:gd name="T10" fmla="*/ 0 w 145"/>
                <a:gd name="T11" fmla="*/ 0 h 125"/>
                <a:gd name="T12" fmla="*/ 0 w 145"/>
                <a:gd name="T13" fmla="*/ 0 h 125"/>
                <a:gd name="T14" fmla="*/ 1 w 145"/>
                <a:gd name="T15" fmla="*/ 0 h 125"/>
                <a:gd name="T16" fmla="*/ 1 w 145"/>
                <a:gd name="T17" fmla="*/ 0 h 125"/>
                <a:gd name="T18" fmla="*/ 0 w 145"/>
                <a:gd name="T19" fmla="*/ 0 h 125"/>
                <a:gd name="T20" fmla="*/ 0 w 145"/>
                <a:gd name="T21" fmla="*/ 1 h 125"/>
                <a:gd name="T22" fmla="*/ 0 w 145"/>
                <a:gd name="T23" fmla="*/ 0 h 125"/>
                <a:gd name="T24" fmla="*/ 0 w 145"/>
                <a:gd name="T25" fmla="*/ 0 h 125"/>
                <a:gd name="T26" fmla="*/ 0 w 145"/>
                <a:gd name="T27" fmla="*/ 1 h 125"/>
                <a:gd name="T28" fmla="*/ 0 w 145"/>
                <a:gd name="T29" fmla="*/ 1 h 125"/>
                <a:gd name="T30" fmla="*/ 0 w 145"/>
                <a:gd name="T31" fmla="*/ 0 h 125"/>
                <a:gd name="T32" fmla="*/ 0 w 145"/>
                <a:gd name="T33" fmla="*/ 0 h 125"/>
                <a:gd name="T34" fmla="*/ 0 w 145"/>
                <a:gd name="T35" fmla="*/ 0 h 125"/>
                <a:gd name="T36" fmla="*/ 0 w 145"/>
                <a:gd name="T37" fmla="*/ 0 h 125"/>
                <a:gd name="T38" fmla="*/ 0 w 145"/>
                <a:gd name="T39" fmla="*/ 0 h 125"/>
                <a:gd name="T40" fmla="*/ 0 w 145"/>
                <a:gd name="T41" fmla="*/ 0 h 125"/>
                <a:gd name="T42" fmla="*/ 0 w 145"/>
                <a:gd name="T43" fmla="*/ 0 h 1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5"/>
                <a:gd name="T67" fmla="*/ 0 h 125"/>
                <a:gd name="T68" fmla="*/ 145 w 145"/>
                <a:gd name="T69" fmla="*/ 125 h 1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5" h="125">
                  <a:moveTo>
                    <a:pt x="62" y="28"/>
                  </a:moveTo>
                  <a:lnTo>
                    <a:pt x="50" y="55"/>
                  </a:lnTo>
                  <a:lnTo>
                    <a:pt x="15" y="84"/>
                  </a:lnTo>
                  <a:lnTo>
                    <a:pt x="35" y="115"/>
                  </a:lnTo>
                  <a:lnTo>
                    <a:pt x="62" y="85"/>
                  </a:lnTo>
                  <a:lnTo>
                    <a:pt x="101" y="105"/>
                  </a:lnTo>
                  <a:lnTo>
                    <a:pt x="96" y="60"/>
                  </a:lnTo>
                  <a:lnTo>
                    <a:pt x="141" y="33"/>
                  </a:lnTo>
                  <a:lnTo>
                    <a:pt x="145" y="44"/>
                  </a:lnTo>
                  <a:lnTo>
                    <a:pt x="113" y="68"/>
                  </a:lnTo>
                  <a:lnTo>
                    <a:pt x="116" y="122"/>
                  </a:lnTo>
                  <a:lnTo>
                    <a:pt x="96" y="117"/>
                  </a:lnTo>
                  <a:lnTo>
                    <a:pt x="68" y="100"/>
                  </a:lnTo>
                  <a:lnTo>
                    <a:pt x="42" y="125"/>
                  </a:lnTo>
                  <a:lnTo>
                    <a:pt x="23" y="124"/>
                  </a:lnTo>
                  <a:lnTo>
                    <a:pt x="0" y="88"/>
                  </a:lnTo>
                  <a:lnTo>
                    <a:pt x="35" y="53"/>
                  </a:lnTo>
                  <a:lnTo>
                    <a:pt x="62" y="0"/>
                  </a:lnTo>
                  <a:lnTo>
                    <a:pt x="82" y="24"/>
                  </a:lnTo>
                  <a:lnTo>
                    <a:pt x="62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239"/>
            <p:cNvSpPr>
              <a:spLocks/>
            </p:cNvSpPr>
            <p:nvPr/>
          </p:nvSpPr>
          <p:spPr bwMode="auto">
            <a:xfrm>
              <a:off x="590" y="3404"/>
              <a:ext cx="26" cy="7"/>
            </a:xfrm>
            <a:custGeom>
              <a:avLst/>
              <a:gdLst>
                <a:gd name="T0" fmla="*/ 0 w 76"/>
                <a:gd name="T1" fmla="*/ 0 h 21"/>
                <a:gd name="T2" fmla="*/ 0 w 76"/>
                <a:gd name="T3" fmla="*/ 0 h 21"/>
                <a:gd name="T4" fmla="*/ 0 w 76"/>
                <a:gd name="T5" fmla="*/ 0 h 21"/>
                <a:gd name="T6" fmla="*/ 0 w 76"/>
                <a:gd name="T7" fmla="*/ 0 h 21"/>
                <a:gd name="T8" fmla="*/ 0 w 76"/>
                <a:gd name="T9" fmla="*/ 0 h 21"/>
                <a:gd name="T10" fmla="*/ 0 w 76"/>
                <a:gd name="T11" fmla="*/ 0 h 21"/>
                <a:gd name="T12" fmla="*/ 0 w 76"/>
                <a:gd name="T13" fmla="*/ 0 h 21"/>
                <a:gd name="T14" fmla="*/ 0 w 76"/>
                <a:gd name="T15" fmla="*/ 0 h 21"/>
                <a:gd name="T16" fmla="*/ 0 w 7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"/>
                <a:gd name="T29" fmla="*/ 76 w 7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">
                  <a:moveTo>
                    <a:pt x="13" y="1"/>
                  </a:moveTo>
                  <a:lnTo>
                    <a:pt x="48" y="6"/>
                  </a:lnTo>
                  <a:lnTo>
                    <a:pt x="72" y="10"/>
                  </a:lnTo>
                  <a:lnTo>
                    <a:pt x="76" y="2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240"/>
            <p:cNvSpPr>
              <a:spLocks/>
            </p:cNvSpPr>
            <p:nvPr/>
          </p:nvSpPr>
          <p:spPr bwMode="auto">
            <a:xfrm>
              <a:off x="560" y="3437"/>
              <a:ext cx="43" cy="16"/>
            </a:xfrm>
            <a:custGeom>
              <a:avLst/>
              <a:gdLst>
                <a:gd name="T0" fmla="*/ 0 w 129"/>
                <a:gd name="T1" fmla="*/ 0 h 49"/>
                <a:gd name="T2" fmla="*/ 0 w 129"/>
                <a:gd name="T3" fmla="*/ 0 h 49"/>
                <a:gd name="T4" fmla="*/ 0 w 129"/>
                <a:gd name="T5" fmla="*/ 0 h 49"/>
                <a:gd name="T6" fmla="*/ 1 w 129"/>
                <a:gd name="T7" fmla="*/ 0 h 49"/>
                <a:gd name="T8" fmla="*/ 1 w 129"/>
                <a:gd name="T9" fmla="*/ 0 h 49"/>
                <a:gd name="T10" fmla="*/ 0 w 129"/>
                <a:gd name="T11" fmla="*/ 0 h 49"/>
                <a:gd name="T12" fmla="*/ 0 w 129"/>
                <a:gd name="T13" fmla="*/ 0 h 49"/>
                <a:gd name="T14" fmla="*/ 0 w 129"/>
                <a:gd name="T15" fmla="*/ 0 h 49"/>
                <a:gd name="T16" fmla="*/ 0 w 129"/>
                <a:gd name="T17" fmla="*/ 0 h 49"/>
                <a:gd name="T18" fmla="*/ 0 w 129"/>
                <a:gd name="T19" fmla="*/ 0 h 49"/>
                <a:gd name="T20" fmla="*/ 0 w 129"/>
                <a:gd name="T21" fmla="*/ 0 h 49"/>
                <a:gd name="T22" fmla="*/ 0 w 129"/>
                <a:gd name="T23" fmla="*/ 0 h 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"/>
                <a:gd name="T37" fmla="*/ 0 h 49"/>
                <a:gd name="T38" fmla="*/ 129 w 129"/>
                <a:gd name="T39" fmla="*/ 49 h 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" h="49">
                  <a:moveTo>
                    <a:pt x="0" y="0"/>
                  </a:moveTo>
                  <a:lnTo>
                    <a:pt x="63" y="2"/>
                  </a:lnTo>
                  <a:lnTo>
                    <a:pt x="107" y="16"/>
                  </a:lnTo>
                  <a:lnTo>
                    <a:pt x="127" y="26"/>
                  </a:lnTo>
                  <a:lnTo>
                    <a:pt x="129" y="43"/>
                  </a:lnTo>
                  <a:lnTo>
                    <a:pt x="107" y="49"/>
                  </a:lnTo>
                  <a:lnTo>
                    <a:pt x="68" y="43"/>
                  </a:lnTo>
                  <a:lnTo>
                    <a:pt x="38" y="25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241"/>
            <p:cNvSpPr>
              <a:spLocks/>
            </p:cNvSpPr>
            <p:nvPr/>
          </p:nvSpPr>
          <p:spPr bwMode="auto">
            <a:xfrm>
              <a:off x="1177" y="3528"/>
              <a:ext cx="63" cy="67"/>
            </a:xfrm>
            <a:custGeom>
              <a:avLst/>
              <a:gdLst>
                <a:gd name="T0" fmla="*/ 0 w 189"/>
                <a:gd name="T1" fmla="*/ 0 h 203"/>
                <a:gd name="T2" fmla="*/ 0 w 189"/>
                <a:gd name="T3" fmla="*/ 0 h 203"/>
                <a:gd name="T4" fmla="*/ 0 w 189"/>
                <a:gd name="T5" fmla="*/ 0 h 203"/>
                <a:gd name="T6" fmla="*/ 0 w 189"/>
                <a:gd name="T7" fmla="*/ 1 h 203"/>
                <a:gd name="T8" fmla="*/ 0 w 189"/>
                <a:gd name="T9" fmla="*/ 1 h 203"/>
                <a:gd name="T10" fmla="*/ 0 w 189"/>
                <a:gd name="T11" fmla="*/ 1 h 203"/>
                <a:gd name="T12" fmla="*/ 0 w 189"/>
                <a:gd name="T13" fmla="*/ 1 h 203"/>
                <a:gd name="T14" fmla="*/ 1 w 189"/>
                <a:gd name="T15" fmla="*/ 1 h 203"/>
                <a:gd name="T16" fmla="*/ 1 w 189"/>
                <a:gd name="T17" fmla="*/ 0 h 203"/>
                <a:gd name="T18" fmla="*/ 1 w 189"/>
                <a:gd name="T19" fmla="*/ 0 h 203"/>
                <a:gd name="T20" fmla="*/ 0 w 189"/>
                <a:gd name="T21" fmla="*/ 0 h 203"/>
                <a:gd name="T22" fmla="*/ 0 w 189"/>
                <a:gd name="T23" fmla="*/ 0 h 203"/>
                <a:gd name="T24" fmla="*/ 1 w 189"/>
                <a:gd name="T25" fmla="*/ 0 h 203"/>
                <a:gd name="T26" fmla="*/ 1 w 189"/>
                <a:gd name="T27" fmla="*/ 0 h 203"/>
                <a:gd name="T28" fmla="*/ 1 w 189"/>
                <a:gd name="T29" fmla="*/ 1 h 203"/>
                <a:gd name="T30" fmla="*/ 0 w 189"/>
                <a:gd name="T31" fmla="*/ 1 h 203"/>
                <a:gd name="T32" fmla="*/ 0 w 189"/>
                <a:gd name="T33" fmla="*/ 1 h 203"/>
                <a:gd name="T34" fmla="*/ 0 w 189"/>
                <a:gd name="T35" fmla="*/ 1 h 203"/>
                <a:gd name="T36" fmla="*/ 0 w 189"/>
                <a:gd name="T37" fmla="*/ 1 h 203"/>
                <a:gd name="T38" fmla="*/ 0 w 189"/>
                <a:gd name="T39" fmla="*/ 0 h 203"/>
                <a:gd name="T40" fmla="*/ 0 w 189"/>
                <a:gd name="T41" fmla="*/ 0 h 203"/>
                <a:gd name="T42" fmla="*/ 0 w 189"/>
                <a:gd name="T43" fmla="*/ 0 h 203"/>
                <a:gd name="T44" fmla="*/ 0 w 189"/>
                <a:gd name="T45" fmla="*/ 0 h 203"/>
                <a:gd name="T46" fmla="*/ 0 w 189"/>
                <a:gd name="T47" fmla="*/ 0 h 203"/>
                <a:gd name="T48" fmla="*/ 0 w 189"/>
                <a:gd name="T49" fmla="*/ 0 h 203"/>
                <a:gd name="T50" fmla="*/ 0 w 189"/>
                <a:gd name="T51" fmla="*/ 0 h 2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9"/>
                <a:gd name="T79" fmla="*/ 0 h 203"/>
                <a:gd name="T80" fmla="*/ 189 w 189"/>
                <a:gd name="T81" fmla="*/ 203 h 2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9" h="203">
                  <a:moveTo>
                    <a:pt x="74" y="16"/>
                  </a:moveTo>
                  <a:lnTo>
                    <a:pt x="66" y="79"/>
                  </a:lnTo>
                  <a:lnTo>
                    <a:pt x="7" y="117"/>
                  </a:lnTo>
                  <a:lnTo>
                    <a:pt x="0" y="128"/>
                  </a:lnTo>
                  <a:lnTo>
                    <a:pt x="45" y="143"/>
                  </a:lnTo>
                  <a:lnTo>
                    <a:pt x="55" y="203"/>
                  </a:lnTo>
                  <a:lnTo>
                    <a:pt x="98" y="157"/>
                  </a:lnTo>
                  <a:lnTo>
                    <a:pt x="173" y="167"/>
                  </a:lnTo>
                  <a:lnTo>
                    <a:pt x="142" y="93"/>
                  </a:lnTo>
                  <a:lnTo>
                    <a:pt x="189" y="34"/>
                  </a:lnTo>
                  <a:lnTo>
                    <a:pt x="113" y="45"/>
                  </a:lnTo>
                  <a:lnTo>
                    <a:pt x="109" y="55"/>
                  </a:lnTo>
                  <a:lnTo>
                    <a:pt x="163" y="48"/>
                  </a:lnTo>
                  <a:lnTo>
                    <a:pt x="126" y="89"/>
                  </a:lnTo>
                  <a:lnTo>
                    <a:pt x="153" y="148"/>
                  </a:lnTo>
                  <a:lnTo>
                    <a:pt x="98" y="139"/>
                  </a:lnTo>
                  <a:lnTo>
                    <a:pt x="71" y="166"/>
                  </a:lnTo>
                  <a:lnTo>
                    <a:pt x="60" y="182"/>
                  </a:lnTo>
                  <a:lnTo>
                    <a:pt x="60" y="134"/>
                  </a:lnTo>
                  <a:lnTo>
                    <a:pt x="20" y="122"/>
                  </a:lnTo>
                  <a:lnTo>
                    <a:pt x="81" y="90"/>
                  </a:lnTo>
                  <a:lnTo>
                    <a:pt x="86" y="30"/>
                  </a:lnTo>
                  <a:lnTo>
                    <a:pt x="81" y="0"/>
                  </a:lnTo>
                  <a:lnTo>
                    <a:pt x="7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242"/>
            <p:cNvSpPr>
              <a:spLocks/>
            </p:cNvSpPr>
            <p:nvPr/>
          </p:nvSpPr>
          <p:spPr bwMode="auto">
            <a:xfrm>
              <a:off x="1204" y="3528"/>
              <a:ext cx="11" cy="18"/>
            </a:xfrm>
            <a:custGeom>
              <a:avLst/>
              <a:gdLst>
                <a:gd name="T0" fmla="*/ 0 w 32"/>
                <a:gd name="T1" fmla="*/ 0 h 55"/>
                <a:gd name="T2" fmla="*/ 0 w 32"/>
                <a:gd name="T3" fmla="*/ 0 h 55"/>
                <a:gd name="T4" fmla="*/ 0 w 32"/>
                <a:gd name="T5" fmla="*/ 0 h 55"/>
                <a:gd name="T6" fmla="*/ 0 w 32"/>
                <a:gd name="T7" fmla="*/ 0 h 55"/>
                <a:gd name="T8" fmla="*/ 0 w 32"/>
                <a:gd name="T9" fmla="*/ 0 h 55"/>
                <a:gd name="T10" fmla="*/ 0 w 32"/>
                <a:gd name="T11" fmla="*/ 0 h 55"/>
                <a:gd name="T12" fmla="*/ 0 w 32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55"/>
                <a:gd name="T23" fmla="*/ 32 w 32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55">
                  <a:moveTo>
                    <a:pt x="0" y="0"/>
                  </a:moveTo>
                  <a:lnTo>
                    <a:pt x="32" y="45"/>
                  </a:lnTo>
                  <a:lnTo>
                    <a:pt x="28" y="55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243"/>
            <p:cNvSpPr>
              <a:spLocks/>
            </p:cNvSpPr>
            <p:nvPr/>
          </p:nvSpPr>
          <p:spPr bwMode="auto">
            <a:xfrm>
              <a:off x="1280" y="3584"/>
              <a:ext cx="84" cy="81"/>
            </a:xfrm>
            <a:custGeom>
              <a:avLst/>
              <a:gdLst>
                <a:gd name="T0" fmla="*/ 1 w 251"/>
                <a:gd name="T1" fmla="*/ 0 h 245"/>
                <a:gd name="T2" fmla="*/ 0 w 251"/>
                <a:gd name="T3" fmla="*/ 0 h 245"/>
                <a:gd name="T4" fmla="*/ 0 w 251"/>
                <a:gd name="T5" fmla="*/ 0 h 245"/>
                <a:gd name="T6" fmla="*/ 0 w 251"/>
                <a:gd name="T7" fmla="*/ 0 h 245"/>
                <a:gd name="T8" fmla="*/ 0 w 251"/>
                <a:gd name="T9" fmla="*/ 1 h 245"/>
                <a:gd name="T10" fmla="*/ 0 w 251"/>
                <a:gd name="T11" fmla="*/ 1 h 245"/>
                <a:gd name="T12" fmla="*/ 0 w 251"/>
                <a:gd name="T13" fmla="*/ 1 h 245"/>
                <a:gd name="T14" fmla="*/ 1 w 251"/>
                <a:gd name="T15" fmla="*/ 1 h 245"/>
                <a:gd name="T16" fmla="*/ 1 w 251"/>
                <a:gd name="T17" fmla="*/ 1 h 245"/>
                <a:gd name="T18" fmla="*/ 1 w 251"/>
                <a:gd name="T19" fmla="*/ 0 h 245"/>
                <a:gd name="T20" fmla="*/ 1 w 251"/>
                <a:gd name="T21" fmla="*/ 0 h 245"/>
                <a:gd name="T22" fmla="*/ 1 w 251"/>
                <a:gd name="T23" fmla="*/ 1 h 245"/>
                <a:gd name="T24" fmla="*/ 1 w 251"/>
                <a:gd name="T25" fmla="*/ 1 h 245"/>
                <a:gd name="T26" fmla="*/ 0 w 251"/>
                <a:gd name="T27" fmla="*/ 1 h 245"/>
                <a:gd name="T28" fmla="*/ 0 w 251"/>
                <a:gd name="T29" fmla="*/ 1 h 245"/>
                <a:gd name="T30" fmla="*/ 0 w 251"/>
                <a:gd name="T31" fmla="*/ 1 h 245"/>
                <a:gd name="T32" fmla="*/ 0 w 251"/>
                <a:gd name="T33" fmla="*/ 0 h 245"/>
                <a:gd name="T34" fmla="*/ 0 w 251"/>
                <a:gd name="T35" fmla="*/ 0 h 245"/>
                <a:gd name="T36" fmla="*/ 0 w 251"/>
                <a:gd name="T37" fmla="*/ 0 h 245"/>
                <a:gd name="T38" fmla="*/ 1 w 251"/>
                <a:gd name="T39" fmla="*/ 0 h 245"/>
                <a:gd name="T40" fmla="*/ 1 w 251"/>
                <a:gd name="T41" fmla="*/ 0 h 245"/>
                <a:gd name="T42" fmla="*/ 1 w 251"/>
                <a:gd name="T43" fmla="*/ 0 h 245"/>
                <a:gd name="T44" fmla="*/ 1 w 251"/>
                <a:gd name="T45" fmla="*/ 0 h 245"/>
                <a:gd name="T46" fmla="*/ 1 w 251"/>
                <a:gd name="T47" fmla="*/ 0 h 2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51"/>
                <a:gd name="T73" fmla="*/ 0 h 245"/>
                <a:gd name="T74" fmla="*/ 251 w 251"/>
                <a:gd name="T75" fmla="*/ 245 h 2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51" h="245">
                  <a:moveTo>
                    <a:pt x="168" y="10"/>
                  </a:moveTo>
                  <a:lnTo>
                    <a:pt x="113" y="59"/>
                  </a:lnTo>
                  <a:lnTo>
                    <a:pt x="39" y="50"/>
                  </a:lnTo>
                  <a:lnTo>
                    <a:pt x="59" y="108"/>
                  </a:lnTo>
                  <a:lnTo>
                    <a:pt x="0" y="170"/>
                  </a:lnTo>
                  <a:lnTo>
                    <a:pt x="77" y="173"/>
                  </a:lnTo>
                  <a:lnTo>
                    <a:pt x="113" y="245"/>
                  </a:lnTo>
                  <a:lnTo>
                    <a:pt x="157" y="171"/>
                  </a:lnTo>
                  <a:lnTo>
                    <a:pt x="251" y="148"/>
                  </a:lnTo>
                  <a:lnTo>
                    <a:pt x="180" y="96"/>
                  </a:lnTo>
                  <a:lnTo>
                    <a:pt x="164" y="99"/>
                  </a:lnTo>
                  <a:lnTo>
                    <a:pt x="220" y="138"/>
                  </a:lnTo>
                  <a:lnTo>
                    <a:pt x="139" y="163"/>
                  </a:lnTo>
                  <a:lnTo>
                    <a:pt x="117" y="216"/>
                  </a:lnTo>
                  <a:lnTo>
                    <a:pt x="83" y="157"/>
                  </a:lnTo>
                  <a:lnTo>
                    <a:pt x="31" y="161"/>
                  </a:lnTo>
                  <a:lnTo>
                    <a:pt x="74" y="114"/>
                  </a:lnTo>
                  <a:lnTo>
                    <a:pt x="58" y="64"/>
                  </a:lnTo>
                  <a:lnTo>
                    <a:pt x="119" y="72"/>
                  </a:lnTo>
                  <a:lnTo>
                    <a:pt x="161" y="34"/>
                  </a:lnTo>
                  <a:lnTo>
                    <a:pt x="181" y="0"/>
                  </a:lnTo>
                  <a:lnTo>
                    <a:pt x="16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244"/>
            <p:cNvSpPr>
              <a:spLocks/>
            </p:cNvSpPr>
            <p:nvPr/>
          </p:nvSpPr>
          <p:spPr bwMode="auto">
            <a:xfrm>
              <a:off x="1335" y="3584"/>
              <a:ext cx="6" cy="33"/>
            </a:xfrm>
            <a:custGeom>
              <a:avLst/>
              <a:gdLst>
                <a:gd name="T0" fmla="*/ 0 w 17"/>
                <a:gd name="T1" fmla="*/ 0 h 99"/>
                <a:gd name="T2" fmla="*/ 0 w 17"/>
                <a:gd name="T3" fmla="*/ 0 h 99"/>
                <a:gd name="T4" fmla="*/ 0 w 17"/>
                <a:gd name="T5" fmla="*/ 0 h 99"/>
                <a:gd name="T6" fmla="*/ 0 w 17"/>
                <a:gd name="T7" fmla="*/ 0 h 99"/>
                <a:gd name="T8" fmla="*/ 0 w 17"/>
                <a:gd name="T9" fmla="*/ 0 h 99"/>
                <a:gd name="T10" fmla="*/ 0 w 17"/>
                <a:gd name="T11" fmla="*/ 0 h 99"/>
                <a:gd name="T12" fmla="*/ 0 w 17"/>
                <a:gd name="T13" fmla="*/ 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99"/>
                <a:gd name="T23" fmla="*/ 17 w 17"/>
                <a:gd name="T24" fmla="*/ 99 h 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99">
                  <a:moveTo>
                    <a:pt x="17" y="0"/>
                  </a:moveTo>
                  <a:lnTo>
                    <a:pt x="16" y="96"/>
                  </a:lnTo>
                  <a:lnTo>
                    <a:pt x="0" y="99"/>
                  </a:lnTo>
                  <a:lnTo>
                    <a:pt x="3" y="1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30" name="Picture 133" descr="C:\Users\od user\AppData\Local\Microsoft\Windows\Temporary Internet Files\Content.IE5\VHBF4MU0\MCj041165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43980"/>
            <a:ext cx="10683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1380197" y="5420380"/>
            <a:ext cx="128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Merlin</a:t>
            </a:r>
            <a:endParaRPr lang="zh-CN" altLang="en-US" sz="2800" dirty="0"/>
          </a:p>
        </p:txBody>
      </p:sp>
      <p:sp>
        <p:nvSpPr>
          <p:cNvPr id="133" name="TextBox 132"/>
          <p:cNvSpPr txBox="1"/>
          <p:nvPr/>
        </p:nvSpPr>
        <p:spPr>
          <a:xfrm>
            <a:off x="6800582" y="5255280"/>
            <a:ext cx="128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FF0000"/>
                </a:solidFill>
                <a:latin typeface="Calibri" pitchFamily="34" charset="0"/>
                <a:ea typeface="宋体" charset="-122"/>
              </a:rPr>
              <a:t>Arthur</a:t>
            </a:r>
            <a:endParaRPr lang="zh-CN" altLang="en-US" sz="2800" dirty="0"/>
          </a:p>
        </p:txBody>
      </p:sp>
      <p:grpSp>
        <p:nvGrpSpPr>
          <p:cNvPr id="134" name="组合 133"/>
          <p:cNvGrpSpPr/>
          <p:nvPr/>
        </p:nvGrpSpPr>
        <p:grpSpPr>
          <a:xfrm>
            <a:off x="609600" y="1295400"/>
            <a:ext cx="2058988" cy="2133600"/>
            <a:chOff x="6324600" y="2514600"/>
            <a:chExt cx="2058988" cy="2133600"/>
          </a:xfrm>
        </p:grpSpPr>
        <p:grpSp>
          <p:nvGrpSpPr>
            <p:cNvPr id="135" name="Group 4"/>
            <p:cNvGrpSpPr>
              <a:grpSpLocks/>
            </p:cNvGrpSpPr>
            <p:nvPr/>
          </p:nvGrpSpPr>
          <p:grpSpPr bwMode="auto">
            <a:xfrm>
              <a:off x="6324600" y="2514600"/>
              <a:ext cx="2057400" cy="2133600"/>
              <a:chOff x="3936" y="1440"/>
              <a:chExt cx="1296" cy="1344"/>
            </a:xfrm>
          </p:grpSpPr>
          <p:sp>
            <p:nvSpPr>
              <p:cNvPr id="141" name="Oval 5"/>
              <p:cNvSpPr>
                <a:spLocks noChangeArrowheads="1"/>
              </p:cNvSpPr>
              <p:nvPr/>
            </p:nvSpPr>
            <p:spPr bwMode="auto">
              <a:xfrm>
                <a:off x="4608" y="144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tx1"/>
                    </a:solidFill>
                    <a:latin typeface="Times New Roman" pitchFamily="18" charset="0"/>
                  </a:rPr>
                  <a:t>1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" name="Oval 6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tx1"/>
                    </a:solidFill>
                    <a:latin typeface="Times New Roman" pitchFamily="18" charset="0"/>
                  </a:rPr>
                  <a:t>2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" name="Oval 7"/>
              <p:cNvSpPr>
                <a:spLocks noChangeArrowheads="1"/>
              </p:cNvSpPr>
              <p:nvPr/>
            </p:nvSpPr>
            <p:spPr bwMode="auto">
              <a:xfrm>
                <a:off x="4272" y="2016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tx1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44" name="Oval 8"/>
              <p:cNvSpPr>
                <a:spLocks noChangeArrowheads="1"/>
              </p:cNvSpPr>
              <p:nvPr/>
            </p:nvSpPr>
            <p:spPr bwMode="auto">
              <a:xfrm>
                <a:off x="4992" y="2016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tx1"/>
                    </a:solidFill>
                    <a:latin typeface="Times New Roman" pitchFamily="18" charset="0"/>
                  </a:rPr>
                  <a:t>4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" name="Oval 9"/>
              <p:cNvSpPr>
                <a:spLocks noChangeArrowheads="1"/>
              </p:cNvSpPr>
              <p:nvPr/>
            </p:nvSpPr>
            <p:spPr bwMode="auto">
              <a:xfrm>
                <a:off x="4656" y="2544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tx1"/>
                    </a:solidFill>
                    <a:latin typeface="Times New Roman" pitchFamily="18" charset="0"/>
                  </a:rPr>
                  <a:t>5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cxnSp>
            <p:nvCxnSpPr>
              <p:cNvPr id="146" name="AutoShape 10"/>
              <p:cNvCxnSpPr>
                <a:cxnSpLocks noChangeShapeType="1"/>
                <a:stCxn id="143" idx="7"/>
                <a:endCxn id="141" idx="3"/>
              </p:cNvCxnSpPr>
              <p:nvPr/>
            </p:nvCxnSpPr>
            <p:spPr bwMode="auto">
              <a:xfrm flipV="1">
                <a:off x="4477" y="1645"/>
                <a:ext cx="166" cy="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AutoShape 11"/>
              <p:cNvCxnSpPr>
                <a:cxnSpLocks noChangeShapeType="1"/>
                <a:stCxn id="144" idx="1"/>
                <a:endCxn id="141" idx="5"/>
              </p:cNvCxnSpPr>
              <p:nvPr/>
            </p:nvCxnSpPr>
            <p:spPr bwMode="auto">
              <a:xfrm flipH="1" flipV="1">
                <a:off x="4813" y="1645"/>
                <a:ext cx="214" cy="40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AutoShape 12"/>
              <p:cNvCxnSpPr>
                <a:cxnSpLocks noChangeShapeType="1"/>
                <a:stCxn id="145" idx="1"/>
                <a:endCxn id="143" idx="5"/>
              </p:cNvCxnSpPr>
              <p:nvPr/>
            </p:nvCxnSpPr>
            <p:spPr bwMode="auto">
              <a:xfrm flipH="1" flipV="1">
                <a:off x="4477" y="2221"/>
                <a:ext cx="21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AutoShape 13"/>
              <p:cNvCxnSpPr>
                <a:cxnSpLocks noChangeShapeType="1"/>
                <a:stCxn id="143" idx="1"/>
                <a:endCxn id="142" idx="5"/>
              </p:cNvCxnSpPr>
              <p:nvPr/>
            </p:nvCxnSpPr>
            <p:spPr bwMode="auto">
              <a:xfrm flipH="1" flipV="1">
                <a:off x="4141" y="1885"/>
                <a:ext cx="166" cy="16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AutoShape 14"/>
              <p:cNvCxnSpPr>
                <a:cxnSpLocks noChangeShapeType="1"/>
                <a:stCxn id="144" idx="2"/>
                <a:endCxn id="143" idx="6"/>
              </p:cNvCxnSpPr>
              <p:nvPr/>
            </p:nvCxnSpPr>
            <p:spPr bwMode="auto">
              <a:xfrm flipH="1">
                <a:off x="4512" y="2136"/>
                <a:ext cx="48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AutoShape 15"/>
              <p:cNvCxnSpPr>
                <a:cxnSpLocks noChangeShapeType="1"/>
                <a:stCxn id="145" idx="7"/>
                <a:endCxn id="144" idx="3"/>
              </p:cNvCxnSpPr>
              <p:nvPr/>
            </p:nvCxnSpPr>
            <p:spPr bwMode="auto">
              <a:xfrm flipV="1">
                <a:off x="4861" y="2221"/>
                <a:ext cx="166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6" name="Oval 17"/>
            <p:cNvSpPr>
              <a:spLocks noChangeArrowheads="1"/>
            </p:cNvSpPr>
            <p:nvPr/>
          </p:nvSpPr>
          <p:spPr bwMode="auto">
            <a:xfrm>
              <a:off x="7392988" y="25146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 dirty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  <a:endParaRPr lang="en-US" altLang="zh-CN" baseline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7" name="Oval 18"/>
            <p:cNvSpPr>
              <a:spLocks noChangeArrowheads="1"/>
            </p:cNvSpPr>
            <p:nvPr/>
          </p:nvSpPr>
          <p:spPr bwMode="auto">
            <a:xfrm>
              <a:off x="6324600" y="2895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 dirty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  <a:endParaRPr lang="en-US" altLang="zh-CN" baseline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8" name="Oval 19"/>
            <p:cNvSpPr>
              <a:spLocks noChangeArrowheads="1"/>
            </p:cNvSpPr>
            <p:nvPr/>
          </p:nvSpPr>
          <p:spPr bwMode="auto">
            <a:xfrm>
              <a:off x="6859588" y="34290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  <a:endParaRPr lang="en-US" altLang="zh-CN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9" name="Oval 20"/>
            <p:cNvSpPr>
              <a:spLocks noChangeArrowheads="1"/>
            </p:cNvSpPr>
            <p:nvPr/>
          </p:nvSpPr>
          <p:spPr bwMode="auto">
            <a:xfrm>
              <a:off x="8002588" y="34290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 dirty="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  <a:endParaRPr lang="en-US" altLang="zh-CN" baseline="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40" name="Oval 21"/>
            <p:cNvSpPr>
              <a:spLocks noChangeArrowheads="1"/>
            </p:cNvSpPr>
            <p:nvPr/>
          </p:nvSpPr>
          <p:spPr bwMode="auto">
            <a:xfrm>
              <a:off x="7469188" y="4267200"/>
              <a:ext cx="381000" cy="381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152" name="右箭头 151"/>
          <p:cNvSpPr/>
          <p:nvPr/>
        </p:nvSpPr>
        <p:spPr bwMode="auto">
          <a:xfrm>
            <a:off x="3200400" y="4391680"/>
            <a:ext cx="2935288" cy="419100"/>
          </a:xfrm>
          <a:prstGeom prst="rightArrow">
            <a:avLst/>
          </a:prstGeom>
          <a:solidFill>
            <a:srgbClr val="00B050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956445" y="4057726"/>
            <a:ext cx="131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Convince</a:t>
            </a:r>
            <a:endParaRPr lang="zh-CN" altLang="en-US" dirty="0"/>
          </a:p>
        </p:txBody>
      </p:sp>
      <p:grpSp>
        <p:nvGrpSpPr>
          <p:cNvPr id="155" name="Group 4"/>
          <p:cNvGrpSpPr>
            <a:grpSpLocks/>
          </p:cNvGrpSpPr>
          <p:nvPr/>
        </p:nvGrpSpPr>
        <p:grpSpPr bwMode="auto">
          <a:xfrm>
            <a:off x="5867400" y="1295400"/>
            <a:ext cx="2057400" cy="2133600"/>
            <a:chOff x="3936" y="1440"/>
            <a:chExt cx="1296" cy="1344"/>
          </a:xfrm>
        </p:grpSpPr>
        <p:sp>
          <p:nvSpPr>
            <p:cNvPr id="161" name="Oval 5"/>
            <p:cNvSpPr>
              <a:spLocks noChangeArrowheads="1"/>
            </p:cNvSpPr>
            <p:nvPr/>
          </p:nvSpPr>
          <p:spPr bwMode="auto">
            <a:xfrm>
              <a:off x="4608" y="144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2" name="Oval 6"/>
            <p:cNvSpPr>
              <a:spLocks noChangeArrowheads="1"/>
            </p:cNvSpPr>
            <p:nvPr/>
          </p:nvSpPr>
          <p:spPr bwMode="auto">
            <a:xfrm>
              <a:off x="3936" y="168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3" name="Oval 7"/>
            <p:cNvSpPr>
              <a:spLocks noChangeArrowheads="1"/>
            </p:cNvSpPr>
            <p:nvPr/>
          </p:nvSpPr>
          <p:spPr bwMode="auto">
            <a:xfrm>
              <a:off x="4272" y="201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4" name="Oval 8"/>
            <p:cNvSpPr>
              <a:spLocks noChangeArrowheads="1"/>
            </p:cNvSpPr>
            <p:nvPr/>
          </p:nvSpPr>
          <p:spPr bwMode="auto">
            <a:xfrm>
              <a:off x="4992" y="201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5" name="Oval 9"/>
            <p:cNvSpPr>
              <a:spLocks noChangeArrowheads="1"/>
            </p:cNvSpPr>
            <p:nvPr/>
          </p:nvSpPr>
          <p:spPr bwMode="auto">
            <a:xfrm>
              <a:off x="4656" y="254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166" name="AutoShape 10"/>
            <p:cNvCxnSpPr>
              <a:cxnSpLocks noChangeShapeType="1"/>
              <a:stCxn id="163" idx="7"/>
              <a:endCxn id="161" idx="3"/>
            </p:cNvCxnSpPr>
            <p:nvPr/>
          </p:nvCxnSpPr>
          <p:spPr bwMode="auto">
            <a:xfrm flipV="1">
              <a:off x="4477" y="1645"/>
              <a:ext cx="166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AutoShape 11"/>
            <p:cNvCxnSpPr>
              <a:cxnSpLocks noChangeShapeType="1"/>
              <a:stCxn id="164" idx="1"/>
              <a:endCxn id="161" idx="5"/>
            </p:cNvCxnSpPr>
            <p:nvPr/>
          </p:nvCxnSpPr>
          <p:spPr bwMode="auto">
            <a:xfrm flipH="1" flipV="1">
              <a:off x="4813" y="1645"/>
              <a:ext cx="214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AutoShape 12"/>
            <p:cNvCxnSpPr>
              <a:cxnSpLocks noChangeShapeType="1"/>
              <a:stCxn id="165" idx="1"/>
              <a:endCxn id="163" idx="5"/>
            </p:cNvCxnSpPr>
            <p:nvPr/>
          </p:nvCxnSpPr>
          <p:spPr bwMode="auto">
            <a:xfrm flipH="1" flipV="1">
              <a:off x="4477" y="2221"/>
              <a:ext cx="21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AutoShape 13"/>
            <p:cNvCxnSpPr>
              <a:cxnSpLocks noChangeShapeType="1"/>
              <a:stCxn id="163" idx="1"/>
              <a:endCxn id="162" idx="5"/>
            </p:cNvCxnSpPr>
            <p:nvPr/>
          </p:nvCxnSpPr>
          <p:spPr bwMode="auto">
            <a:xfrm flipH="1" flipV="1">
              <a:off x="4141" y="1885"/>
              <a:ext cx="166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AutoShape 14"/>
            <p:cNvCxnSpPr>
              <a:cxnSpLocks noChangeShapeType="1"/>
              <a:stCxn id="164" idx="2"/>
              <a:endCxn id="163" idx="6"/>
            </p:cNvCxnSpPr>
            <p:nvPr/>
          </p:nvCxnSpPr>
          <p:spPr bwMode="auto">
            <a:xfrm flipH="1">
              <a:off x="4512" y="2136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AutoShape 15"/>
            <p:cNvCxnSpPr>
              <a:cxnSpLocks noChangeShapeType="1"/>
              <a:stCxn id="165" idx="7"/>
              <a:endCxn id="164" idx="3"/>
            </p:cNvCxnSpPr>
            <p:nvPr/>
          </p:nvCxnSpPr>
          <p:spPr bwMode="auto">
            <a:xfrm flipV="1">
              <a:off x="4861" y="2221"/>
              <a:ext cx="166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4" name="圆角矩形 153"/>
          <p:cNvSpPr/>
          <p:nvPr/>
        </p:nvSpPr>
        <p:spPr bwMode="auto">
          <a:xfrm>
            <a:off x="3276600" y="1288895"/>
            <a:ext cx="2286000" cy="876301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rgbClr val="FF6600"/>
                </a:solidFill>
              </a:rPr>
              <a:t>Zero-Knowledge </a:t>
            </a:r>
            <a:r>
              <a:rPr lang="en-US" altLang="zh-CN" sz="2000" dirty="0" smtClean="0">
                <a:solidFill>
                  <a:srgbClr val="FF6600"/>
                </a:solidFill>
              </a:rPr>
              <a:t>Proof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2971800" y="2443977"/>
            <a:ext cx="3009900" cy="1000780"/>
            <a:chOff x="0" y="0"/>
            <a:chExt cx="3657600" cy="1241425"/>
          </a:xfrm>
        </p:grpSpPr>
        <p:pic>
          <p:nvPicPr>
            <p:cNvPr id="172" name="Picture 7" descr="http://www.wisdom.weizmann.ac.il/%7Eoded/_poster-z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90600" cy="12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11" descr="http://people.csail.mit.edu/silvio/index_files/image0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0"/>
              <a:ext cx="1241425" cy="1241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17" descr="http://www.math.ias.edu/images/av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0"/>
              <a:ext cx="1447800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48635" y="3574703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Goldreich</a:t>
            </a:r>
            <a:endParaRPr lang="en-US" dirty="0"/>
          </a:p>
        </p:txBody>
      </p:sp>
      <p:sp>
        <p:nvSpPr>
          <p:cNvPr id="175" name="TextBox 174"/>
          <p:cNvSpPr txBox="1"/>
          <p:nvPr/>
        </p:nvSpPr>
        <p:spPr>
          <a:xfrm>
            <a:off x="3961464" y="3571073"/>
            <a:ext cx="707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Micali</a:t>
            </a:r>
            <a:endParaRPr lang="en-US" dirty="0"/>
          </a:p>
        </p:txBody>
      </p:sp>
      <p:sp>
        <p:nvSpPr>
          <p:cNvPr id="176" name="TextBox 175"/>
          <p:cNvSpPr txBox="1"/>
          <p:nvPr/>
        </p:nvSpPr>
        <p:spPr>
          <a:xfrm>
            <a:off x="4851246" y="3566372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Widgerson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98" name="Group 2"/>
          <p:cNvGrpSpPr>
            <a:grpSpLocks/>
          </p:cNvGrpSpPr>
          <p:nvPr/>
        </p:nvGrpSpPr>
        <p:grpSpPr bwMode="auto">
          <a:xfrm>
            <a:off x="6324600" y="2362200"/>
            <a:ext cx="2057400" cy="2133600"/>
            <a:chOff x="4032" y="1536"/>
            <a:chExt cx="1296" cy="1344"/>
          </a:xfrm>
        </p:grpSpPr>
        <p:sp>
          <p:nvSpPr>
            <p:cNvPr id="388099" name="Oval 3"/>
            <p:cNvSpPr>
              <a:spLocks noChangeArrowheads="1"/>
            </p:cNvSpPr>
            <p:nvPr/>
          </p:nvSpPr>
          <p:spPr bwMode="auto">
            <a:xfrm>
              <a:off x="4704" y="15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88100" name="Oval 4"/>
            <p:cNvSpPr>
              <a:spLocks noChangeArrowheads="1"/>
            </p:cNvSpPr>
            <p:nvPr/>
          </p:nvSpPr>
          <p:spPr bwMode="auto">
            <a:xfrm>
              <a:off x="4032" y="1776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8101" name="Oval 5"/>
            <p:cNvSpPr>
              <a:spLocks noChangeArrowheads="1"/>
            </p:cNvSpPr>
            <p:nvPr/>
          </p:nvSpPr>
          <p:spPr bwMode="auto">
            <a:xfrm>
              <a:off x="4368" y="211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  <a:endParaRPr lang="en-US" altLang="zh-CN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8102" name="Oval 6"/>
            <p:cNvSpPr>
              <a:spLocks noChangeArrowheads="1"/>
            </p:cNvSpPr>
            <p:nvPr/>
          </p:nvSpPr>
          <p:spPr bwMode="auto">
            <a:xfrm>
              <a:off x="5088" y="2112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88103" name="Oval 7"/>
            <p:cNvSpPr>
              <a:spLocks noChangeArrowheads="1"/>
            </p:cNvSpPr>
            <p:nvPr/>
          </p:nvSpPr>
          <p:spPr bwMode="auto">
            <a:xfrm>
              <a:off x="4752" y="264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  <a:endParaRPr lang="en-US" altLang="zh-CN" b="0" baseline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cxnSp>
          <p:nvCxnSpPr>
            <p:cNvPr id="388104" name="AutoShape 8"/>
            <p:cNvCxnSpPr>
              <a:cxnSpLocks noChangeShapeType="1"/>
              <a:stCxn id="388101" idx="7"/>
              <a:endCxn id="388099" idx="3"/>
            </p:cNvCxnSpPr>
            <p:nvPr/>
          </p:nvCxnSpPr>
          <p:spPr bwMode="auto">
            <a:xfrm flipV="1">
              <a:off x="4573" y="1741"/>
              <a:ext cx="166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105" name="AutoShape 9"/>
            <p:cNvCxnSpPr>
              <a:cxnSpLocks noChangeShapeType="1"/>
              <a:stCxn id="388102" idx="1"/>
              <a:endCxn id="388099" idx="5"/>
            </p:cNvCxnSpPr>
            <p:nvPr/>
          </p:nvCxnSpPr>
          <p:spPr bwMode="auto">
            <a:xfrm flipH="1" flipV="1">
              <a:off x="4909" y="1741"/>
              <a:ext cx="214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106" name="AutoShape 10"/>
            <p:cNvCxnSpPr>
              <a:cxnSpLocks noChangeShapeType="1"/>
              <a:stCxn id="388103" idx="1"/>
              <a:endCxn id="388101" idx="5"/>
            </p:cNvCxnSpPr>
            <p:nvPr/>
          </p:nvCxnSpPr>
          <p:spPr bwMode="auto">
            <a:xfrm flipH="1" flipV="1">
              <a:off x="4573" y="2317"/>
              <a:ext cx="21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107" name="AutoShape 11"/>
            <p:cNvCxnSpPr>
              <a:cxnSpLocks noChangeShapeType="1"/>
              <a:stCxn id="388101" idx="1"/>
              <a:endCxn id="388100" idx="5"/>
            </p:cNvCxnSpPr>
            <p:nvPr/>
          </p:nvCxnSpPr>
          <p:spPr bwMode="auto">
            <a:xfrm flipH="1" flipV="1">
              <a:off x="4237" y="1981"/>
              <a:ext cx="166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108" name="AutoShape 12"/>
            <p:cNvCxnSpPr>
              <a:cxnSpLocks noChangeShapeType="1"/>
              <a:stCxn id="388102" idx="2"/>
              <a:endCxn id="388101" idx="6"/>
            </p:cNvCxnSpPr>
            <p:nvPr/>
          </p:nvCxnSpPr>
          <p:spPr bwMode="auto">
            <a:xfrm flipH="1">
              <a:off x="4608" y="2232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8109" name="AutoShape 13"/>
            <p:cNvCxnSpPr>
              <a:cxnSpLocks noChangeShapeType="1"/>
              <a:stCxn id="388103" idx="7"/>
              <a:endCxn id="388102" idx="3"/>
            </p:cNvCxnSpPr>
            <p:nvPr/>
          </p:nvCxnSpPr>
          <p:spPr bwMode="auto">
            <a:xfrm flipV="1">
              <a:off x="4957" y="2317"/>
              <a:ext cx="166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8110" name="Group 14"/>
          <p:cNvGrpSpPr>
            <a:grpSpLocks/>
          </p:cNvGrpSpPr>
          <p:nvPr/>
        </p:nvGrpSpPr>
        <p:grpSpPr bwMode="auto">
          <a:xfrm>
            <a:off x="6324600" y="2362200"/>
            <a:ext cx="2057400" cy="2133600"/>
            <a:chOff x="2352" y="2544"/>
            <a:chExt cx="1296" cy="1344"/>
          </a:xfrm>
        </p:grpSpPr>
        <p:sp>
          <p:nvSpPr>
            <p:cNvPr id="388111" name="Oval 15"/>
            <p:cNvSpPr>
              <a:spLocks noChangeArrowheads="1"/>
            </p:cNvSpPr>
            <p:nvPr/>
          </p:nvSpPr>
          <p:spPr bwMode="auto">
            <a:xfrm>
              <a:off x="3024" y="254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8112" name="Oval 16"/>
            <p:cNvSpPr>
              <a:spLocks noChangeArrowheads="1"/>
            </p:cNvSpPr>
            <p:nvPr/>
          </p:nvSpPr>
          <p:spPr bwMode="auto">
            <a:xfrm>
              <a:off x="2352" y="278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8113" name="Oval 17"/>
            <p:cNvSpPr>
              <a:spLocks noChangeArrowheads="1"/>
            </p:cNvSpPr>
            <p:nvPr/>
          </p:nvSpPr>
          <p:spPr bwMode="auto">
            <a:xfrm>
              <a:off x="2688" y="3120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88114" name="Oval 18"/>
            <p:cNvSpPr>
              <a:spLocks noChangeArrowheads="1"/>
            </p:cNvSpPr>
            <p:nvPr/>
          </p:nvSpPr>
          <p:spPr bwMode="auto">
            <a:xfrm>
              <a:off x="3408" y="3120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88115" name="Oval 19"/>
            <p:cNvSpPr>
              <a:spLocks noChangeArrowheads="1"/>
            </p:cNvSpPr>
            <p:nvPr/>
          </p:nvSpPr>
          <p:spPr bwMode="auto">
            <a:xfrm>
              <a:off x="3072" y="364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88116" name="Group 20"/>
          <p:cNvGrpSpPr>
            <a:grpSpLocks/>
          </p:cNvGrpSpPr>
          <p:nvPr/>
        </p:nvGrpSpPr>
        <p:grpSpPr bwMode="auto">
          <a:xfrm>
            <a:off x="6248400" y="2362200"/>
            <a:ext cx="2209800" cy="2133600"/>
            <a:chOff x="3936" y="1488"/>
            <a:chExt cx="1392" cy="1344"/>
          </a:xfrm>
        </p:grpSpPr>
        <p:grpSp>
          <p:nvGrpSpPr>
            <p:cNvPr id="388117" name="Group 21"/>
            <p:cNvGrpSpPr>
              <a:grpSpLocks/>
            </p:cNvGrpSpPr>
            <p:nvPr/>
          </p:nvGrpSpPr>
          <p:grpSpPr bwMode="auto">
            <a:xfrm>
              <a:off x="4560" y="1488"/>
              <a:ext cx="384" cy="240"/>
              <a:chOff x="672" y="3216"/>
              <a:chExt cx="384" cy="240"/>
            </a:xfrm>
          </p:grpSpPr>
          <p:sp>
            <p:nvSpPr>
              <p:cNvPr id="388118" name="Rectangle 22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119" name="AutoShape 23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8120" name="Rectangle 2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88121" name="Group 25"/>
            <p:cNvGrpSpPr>
              <a:grpSpLocks/>
            </p:cNvGrpSpPr>
            <p:nvPr/>
          </p:nvGrpSpPr>
          <p:grpSpPr bwMode="auto">
            <a:xfrm>
              <a:off x="3936" y="1728"/>
              <a:ext cx="384" cy="240"/>
              <a:chOff x="672" y="3216"/>
              <a:chExt cx="384" cy="240"/>
            </a:xfrm>
          </p:grpSpPr>
          <p:sp>
            <p:nvSpPr>
              <p:cNvPr id="388122" name="Rectangle 26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123" name="AutoShape 27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8124" name="Rectangle 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2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88125" name="Group 29"/>
            <p:cNvGrpSpPr>
              <a:grpSpLocks/>
            </p:cNvGrpSpPr>
            <p:nvPr/>
          </p:nvGrpSpPr>
          <p:grpSpPr bwMode="auto">
            <a:xfrm>
              <a:off x="4224" y="2064"/>
              <a:ext cx="384" cy="240"/>
              <a:chOff x="672" y="3216"/>
              <a:chExt cx="384" cy="240"/>
            </a:xfrm>
          </p:grpSpPr>
          <p:sp>
            <p:nvSpPr>
              <p:cNvPr id="388126" name="Rectangle 30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127" name="AutoShape 31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8128" name="Rectangle 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3</a:t>
                </a:r>
              </a:p>
            </p:txBody>
          </p:sp>
        </p:grpSp>
        <p:grpSp>
          <p:nvGrpSpPr>
            <p:cNvPr id="388129" name="Group 33"/>
            <p:cNvGrpSpPr>
              <a:grpSpLocks/>
            </p:cNvGrpSpPr>
            <p:nvPr/>
          </p:nvGrpSpPr>
          <p:grpSpPr bwMode="auto">
            <a:xfrm>
              <a:off x="4944" y="2064"/>
              <a:ext cx="384" cy="240"/>
              <a:chOff x="672" y="3216"/>
              <a:chExt cx="384" cy="240"/>
            </a:xfrm>
          </p:grpSpPr>
          <p:sp>
            <p:nvSpPr>
              <p:cNvPr id="388130" name="Rectangle 34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131" name="AutoShape 35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8132" name="Rectangle 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388133" name="Group 37"/>
            <p:cNvGrpSpPr>
              <a:grpSpLocks/>
            </p:cNvGrpSpPr>
            <p:nvPr/>
          </p:nvGrpSpPr>
          <p:grpSpPr bwMode="auto">
            <a:xfrm>
              <a:off x="4608" y="2592"/>
              <a:ext cx="384" cy="240"/>
              <a:chOff x="672" y="3216"/>
              <a:chExt cx="384" cy="240"/>
            </a:xfrm>
          </p:grpSpPr>
          <p:sp>
            <p:nvSpPr>
              <p:cNvPr id="388134" name="Rectangle 38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135" name="AutoShape 39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8136" name="Rectangle 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5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88138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85800" y="2082800"/>
            <a:ext cx="5486400" cy="1143000"/>
          </a:xfrm>
        </p:spPr>
        <p:txBody>
          <a:bodyPr/>
          <a:lstStyle/>
          <a:p>
            <a:r>
              <a:rPr lang="en-US" altLang="zh-CN" sz="2400" dirty="0" smtClean="0"/>
              <a:t>Chooses </a:t>
            </a:r>
            <a:r>
              <a:rPr lang="en-US" altLang="zh-CN" sz="2400" dirty="0"/>
              <a:t>a </a:t>
            </a:r>
            <a:r>
              <a:rPr lang="en-US" altLang="zh-CN" sz="2400" dirty="0">
                <a:solidFill>
                  <a:srgbClr val="0070C0"/>
                </a:solidFill>
              </a:rPr>
              <a:t>random</a:t>
            </a:r>
            <a:r>
              <a:rPr lang="en-US" altLang="zh-CN" sz="2400" dirty="0"/>
              <a:t> color permutation.</a:t>
            </a:r>
          </a:p>
        </p:txBody>
      </p:sp>
      <p:grpSp>
        <p:nvGrpSpPr>
          <p:cNvPr id="388139" name="Group 43"/>
          <p:cNvGrpSpPr>
            <a:grpSpLocks/>
          </p:cNvGrpSpPr>
          <p:nvPr/>
        </p:nvGrpSpPr>
        <p:grpSpPr bwMode="auto">
          <a:xfrm>
            <a:off x="7010400" y="4876800"/>
            <a:ext cx="1143000" cy="1066800"/>
            <a:chOff x="4416" y="3072"/>
            <a:chExt cx="720" cy="672"/>
          </a:xfrm>
        </p:grpSpPr>
        <p:sp>
          <p:nvSpPr>
            <p:cNvPr id="388140" name="Rectangle 44"/>
            <p:cNvSpPr>
              <a:spLocks noChangeArrowheads="1"/>
            </p:cNvSpPr>
            <p:nvPr/>
          </p:nvSpPr>
          <p:spPr bwMode="auto">
            <a:xfrm>
              <a:off x="4416" y="3072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1" name="Rectangle 45"/>
            <p:cNvSpPr>
              <a:spLocks noChangeArrowheads="1"/>
            </p:cNvSpPr>
            <p:nvPr/>
          </p:nvSpPr>
          <p:spPr bwMode="auto">
            <a:xfrm>
              <a:off x="4944" y="3072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2" name="Line 46"/>
            <p:cNvSpPr>
              <a:spLocks noChangeShapeType="1"/>
            </p:cNvSpPr>
            <p:nvPr/>
          </p:nvSpPr>
          <p:spPr bwMode="auto">
            <a:xfrm>
              <a:off x="4656" y="3168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3" name="Rectangle 47"/>
            <p:cNvSpPr>
              <a:spLocks noChangeArrowheads="1"/>
            </p:cNvSpPr>
            <p:nvPr/>
          </p:nvSpPr>
          <p:spPr bwMode="auto">
            <a:xfrm>
              <a:off x="4416" y="3312"/>
              <a:ext cx="192" cy="1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4" name="Rectangle 48"/>
            <p:cNvSpPr>
              <a:spLocks noChangeArrowheads="1"/>
            </p:cNvSpPr>
            <p:nvPr/>
          </p:nvSpPr>
          <p:spPr bwMode="auto">
            <a:xfrm>
              <a:off x="4944" y="3312"/>
              <a:ext cx="19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5" name="Line 49"/>
            <p:cNvSpPr>
              <a:spLocks noChangeShapeType="1"/>
            </p:cNvSpPr>
            <p:nvPr/>
          </p:nvSpPr>
          <p:spPr bwMode="auto">
            <a:xfrm>
              <a:off x="4656" y="3408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6" name="Rectangle 50"/>
            <p:cNvSpPr>
              <a:spLocks noChangeArrowheads="1"/>
            </p:cNvSpPr>
            <p:nvPr/>
          </p:nvSpPr>
          <p:spPr bwMode="auto">
            <a:xfrm>
              <a:off x="4416" y="3552"/>
              <a:ext cx="192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7" name="Rectangle 51"/>
            <p:cNvSpPr>
              <a:spLocks noChangeArrowheads="1"/>
            </p:cNvSpPr>
            <p:nvPr/>
          </p:nvSpPr>
          <p:spPr bwMode="auto">
            <a:xfrm>
              <a:off x="4944" y="3552"/>
              <a:ext cx="192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8148" name="Line 52"/>
            <p:cNvSpPr>
              <a:spLocks noChangeShapeType="1"/>
            </p:cNvSpPr>
            <p:nvPr/>
          </p:nvSpPr>
          <p:spPr bwMode="auto">
            <a:xfrm>
              <a:off x="4656" y="3648"/>
              <a:ext cx="24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8149" name="Rectangle 53"/>
          <p:cNvSpPr>
            <a:spLocks noChangeArrowheads="1"/>
          </p:cNvSpPr>
          <p:nvPr/>
        </p:nvSpPr>
        <p:spPr bwMode="auto">
          <a:xfrm>
            <a:off x="685800" y="3378200"/>
            <a:ext cx="5486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tx1"/>
              </a:buClr>
              <a:buSzPct val="78000"/>
              <a:buFont typeface="Wingdings" pitchFamily="2" charset="2"/>
              <a:buChar char="w"/>
              <a:defRPr sz="28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1pPr>
            <a:lvl2pPr marL="742950" indent="-285750" algn="l" rtl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3pPr>
            <a:lvl4pPr marL="1600200" indent="-228600" algn="l" rtl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5pPr>
            <a:lvl6pPr marL="25146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6pPr>
            <a:lvl7pPr marL="29718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7pPr>
            <a:lvl8pPr marL="34290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8pPr>
            <a:lvl9pPr marL="38862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9pPr>
          </a:lstStyle>
          <a:p>
            <a:r>
              <a:rPr lang="en-US" altLang="zh-CN" sz="2400" b="0" baseline="0" dirty="0" smtClean="0">
                <a:latin typeface="+mj-lt"/>
              </a:rPr>
              <a:t>Puts </a:t>
            </a:r>
            <a:r>
              <a:rPr lang="en-US" altLang="zh-CN" sz="2400" b="0" baseline="0" dirty="0">
                <a:latin typeface="+mj-lt"/>
              </a:rPr>
              <a:t>all the </a:t>
            </a:r>
            <a:r>
              <a:rPr lang="en-US" altLang="zh-CN" sz="2400" b="0" baseline="0" dirty="0" smtClean="0">
                <a:latin typeface="+mj-lt"/>
              </a:rPr>
              <a:t>vertices’ </a:t>
            </a:r>
            <a:r>
              <a:rPr lang="en-US" altLang="zh-CN" sz="2400" b="0" baseline="0" dirty="0">
                <a:latin typeface="+mj-lt"/>
              </a:rPr>
              <a:t>colors inside </a:t>
            </a:r>
            <a:r>
              <a:rPr lang="en-US" altLang="zh-CN" sz="2400" b="0" baseline="0" dirty="0">
                <a:solidFill>
                  <a:srgbClr val="0070C0"/>
                </a:solidFill>
                <a:latin typeface="+mj-lt"/>
              </a:rPr>
              <a:t>envelopes</a:t>
            </a:r>
            <a:r>
              <a:rPr lang="en-US" altLang="zh-CN" sz="2400" b="0" baseline="0" dirty="0">
                <a:latin typeface="+mj-lt"/>
              </a:rPr>
              <a:t>.</a:t>
            </a:r>
          </a:p>
        </p:txBody>
      </p:sp>
      <p:sp>
        <p:nvSpPr>
          <p:cNvPr id="388150" name="Rectangle 54"/>
          <p:cNvSpPr>
            <a:spLocks noChangeArrowheads="1"/>
          </p:cNvSpPr>
          <p:nvPr/>
        </p:nvSpPr>
        <p:spPr bwMode="auto">
          <a:xfrm>
            <a:off x="685800" y="4673600"/>
            <a:ext cx="53340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tx1"/>
              </a:buClr>
              <a:buSzPct val="78000"/>
              <a:buFont typeface="Wingdings" pitchFamily="2" charset="2"/>
              <a:buChar char="w"/>
              <a:defRPr sz="28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1pPr>
            <a:lvl2pPr marL="742950" indent="-285750" algn="l" rtl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3pPr>
            <a:lvl4pPr marL="1600200" indent="-228600" algn="l" rtl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5pPr>
            <a:lvl6pPr marL="25146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6pPr>
            <a:lvl7pPr marL="29718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7pPr>
            <a:lvl8pPr marL="34290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8pPr>
            <a:lvl9pPr marL="38862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9pPr>
          </a:lstStyle>
          <a:p>
            <a:r>
              <a:rPr lang="en-US" altLang="zh-CN" sz="2400" b="0" baseline="0" dirty="0">
                <a:latin typeface="+mj-lt"/>
              </a:rPr>
              <a:t>And sends them to the </a:t>
            </a:r>
            <a:r>
              <a:rPr lang="en-US" altLang="zh-CN" sz="2400" b="0" baseline="0" dirty="0" smtClean="0">
                <a:latin typeface="+mj-lt"/>
              </a:rPr>
              <a:t>Arthur.</a:t>
            </a:r>
            <a:endParaRPr lang="en-US" altLang="zh-CN" sz="2400" b="0" baseline="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2293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Merlin</a:t>
            </a:r>
            <a:r>
              <a:rPr lang="en-US" altLang="zh-CN" sz="2800" dirty="0" smtClean="0"/>
              <a:t>’s action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9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8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8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38" grpId="0" build="p" autoUpdateAnimBg="0"/>
      <p:bldP spid="388149" grpId="0" build="p" autoUpdateAnimBg="0"/>
      <p:bldP spid="38815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931" y="1628077"/>
            <a:ext cx="423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Part 1. Interactive Proof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34818" name="Picture 2" descr="mage result for interactive p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83" y="2877014"/>
            <a:ext cx="26955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25650"/>
            <a:ext cx="5624513" cy="1403350"/>
          </a:xfrm>
        </p:spPr>
        <p:txBody>
          <a:bodyPr/>
          <a:lstStyle/>
          <a:p>
            <a:r>
              <a:rPr lang="en-US" altLang="zh-CN" sz="2400" dirty="0" smtClean="0"/>
              <a:t>Receives </a:t>
            </a:r>
            <a:r>
              <a:rPr lang="en-US" altLang="zh-CN" sz="2400" dirty="0"/>
              <a:t>envelopes supposedly containing a legal 3-coloring of the </a:t>
            </a:r>
            <a:r>
              <a:rPr lang="en-US" altLang="zh-CN" sz="2400" dirty="0" smtClean="0"/>
              <a:t>input graph</a:t>
            </a:r>
            <a:endParaRPr lang="en-US" altLang="zh-CN" sz="2400" dirty="0"/>
          </a:p>
        </p:txBody>
      </p:sp>
      <p:grpSp>
        <p:nvGrpSpPr>
          <p:cNvPr id="389124" name="Group 4"/>
          <p:cNvGrpSpPr>
            <a:grpSpLocks/>
          </p:cNvGrpSpPr>
          <p:nvPr/>
        </p:nvGrpSpPr>
        <p:grpSpPr bwMode="auto">
          <a:xfrm>
            <a:off x="6324600" y="2362200"/>
            <a:ext cx="2057400" cy="2133600"/>
            <a:chOff x="3984" y="1488"/>
            <a:chExt cx="1296" cy="1344"/>
          </a:xfrm>
        </p:grpSpPr>
        <p:sp>
          <p:nvSpPr>
            <p:cNvPr id="389125" name="Oval 5"/>
            <p:cNvSpPr>
              <a:spLocks noChangeArrowheads="1"/>
            </p:cNvSpPr>
            <p:nvPr/>
          </p:nvSpPr>
          <p:spPr bwMode="auto">
            <a:xfrm>
              <a:off x="4656" y="148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89126" name="Oval 6"/>
            <p:cNvSpPr>
              <a:spLocks noChangeArrowheads="1"/>
            </p:cNvSpPr>
            <p:nvPr/>
          </p:nvSpPr>
          <p:spPr bwMode="auto">
            <a:xfrm>
              <a:off x="3984" y="1728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89127" name="Oval 7"/>
            <p:cNvSpPr>
              <a:spLocks noChangeArrowheads="1"/>
            </p:cNvSpPr>
            <p:nvPr/>
          </p:nvSpPr>
          <p:spPr bwMode="auto">
            <a:xfrm>
              <a:off x="4320" y="2064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89128" name="Oval 8"/>
            <p:cNvSpPr>
              <a:spLocks noChangeArrowheads="1"/>
            </p:cNvSpPr>
            <p:nvPr/>
          </p:nvSpPr>
          <p:spPr bwMode="auto">
            <a:xfrm>
              <a:off x="5040" y="206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89129" name="Oval 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</a:p>
          </p:txBody>
        </p:sp>
        <p:cxnSp>
          <p:nvCxnSpPr>
            <p:cNvPr id="389130" name="AutoShape 10"/>
            <p:cNvCxnSpPr>
              <a:cxnSpLocks noChangeShapeType="1"/>
              <a:stCxn id="389127" idx="7"/>
              <a:endCxn id="389125" idx="3"/>
            </p:cNvCxnSpPr>
            <p:nvPr/>
          </p:nvCxnSpPr>
          <p:spPr bwMode="auto">
            <a:xfrm flipV="1">
              <a:off x="4525" y="1693"/>
              <a:ext cx="166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31" name="AutoShape 11"/>
            <p:cNvCxnSpPr>
              <a:cxnSpLocks noChangeShapeType="1"/>
              <a:stCxn id="389128" idx="1"/>
              <a:endCxn id="389125" idx="5"/>
            </p:cNvCxnSpPr>
            <p:nvPr/>
          </p:nvCxnSpPr>
          <p:spPr bwMode="auto">
            <a:xfrm flipH="1" flipV="1">
              <a:off x="4861" y="1693"/>
              <a:ext cx="214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32" name="AutoShape 12"/>
            <p:cNvCxnSpPr>
              <a:cxnSpLocks noChangeShapeType="1"/>
              <a:stCxn id="389129" idx="1"/>
              <a:endCxn id="389127" idx="5"/>
            </p:cNvCxnSpPr>
            <p:nvPr/>
          </p:nvCxnSpPr>
          <p:spPr bwMode="auto">
            <a:xfrm flipH="1" flipV="1">
              <a:off x="4525" y="2269"/>
              <a:ext cx="21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33" name="AutoShape 13"/>
            <p:cNvCxnSpPr>
              <a:cxnSpLocks noChangeShapeType="1"/>
              <a:stCxn id="389127" idx="1"/>
              <a:endCxn id="389126" idx="5"/>
            </p:cNvCxnSpPr>
            <p:nvPr/>
          </p:nvCxnSpPr>
          <p:spPr bwMode="auto">
            <a:xfrm flipH="1" flipV="1">
              <a:off x="4189" y="1933"/>
              <a:ext cx="166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34" name="AutoShape 14"/>
            <p:cNvCxnSpPr>
              <a:cxnSpLocks noChangeShapeType="1"/>
              <a:stCxn id="389128" idx="2"/>
              <a:endCxn id="389127" idx="6"/>
            </p:cNvCxnSpPr>
            <p:nvPr/>
          </p:nvCxnSpPr>
          <p:spPr bwMode="auto">
            <a:xfrm flipH="1">
              <a:off x="4560" y="2184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9135" name="AutoShape 15"/>
            <p:cNvCxnSpPr>
              <a:cxnSpLocks noChangeShapeType="1"/>
              <a:stCxn id="389129" idx="7"/>
              <a:endCxn id="389128" idx="3"/>
            </p:cNvCxnSpPr>
            <p:nvPr/>
          </p:nvCxnSpPr>
          <p:spPr bwMode="auto">
            <a:xfrm flipV="1">
              <a:off x="4909" y="2269"/>
              <a:ext cx="166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9136" name="Group 16"/>
          <p:cNvGrpSpPr>
            <a:grpSpLocks/>
          </p:cNvGrpSpPr>
          <p:nvPr/>
        </p:nvGrpSpPr>
        <p:grpSpPr bwMode="auto">
          <a:xfrm>
            <a:off x="6248400" y="2362200"/>
            <a:ext cx="2209800" cy="2133600"/>
            <a:chOff x="3936" y="1488"/>
            <a:chExt cx="1392" cy="1344"/>
          </a:xfrm>
        </p:grpSpPr>
        <p:grpSp>
          <p:nvGrpSpPr>
            <p:cNvPr id="389137" name="Group 17"/>
            <p:cNvGrpSpPr>
              <a:grpSpLocks/>
            </p:cNvGrpSpPr>
            <p:nvPr/>
          </p:nvGrpSpPr>
          <p:grpSpPr bwMode="auto">
            <a:xfrm>
              <a:off x="4560" y="1488"/>
              <a:ext cx="384" cy="240"/>
              <a:chOff x="672" y="3216"/>
              <a:chExt cx="384" cy="240"/>
            </a:xfrm>
          </p:grpSpPr>
          <p:sp>
            <p:nvSpPr>
              <p:cNvPr id="389138" name="Rectangle 18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139" name="AutoShape 19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140" name="Rectangle 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389141" name="Group 21"/>
            <p:cNvGrpSpPr>
              <a:grpSpLocks/>
            </p:cNvGrpSpPr>
            <p:nvPr/>
          </p:nvGrpSpPr>
          <p:grpSpPr bwMode="auto">
            <a:xfrm>
              <a:off x="3936" y="1728"/>
              <a:ext cx="384" cy="240"/>
              <a:chOff x="672" y="3216"/>
              <a:chExt cx="384" cy="240"/>
            </a:xfrm>
          </p:grpSpPr>
          <p:sp>
            <p:nvSpPr>
              <p:cNvPr id="389142" name="Rectangle 22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143" name="AutoShape 23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144" name="Rectangle 2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2</a:t>
                </a:r>
                <a:endParaRPr lang="en-US" altLang="zh-CN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89145" name="Group 25"/>
            <p:cNvGrpSpPr>
              <a:grpSpLocks/>
            </p:cNvGrpSpPr>
            <p:nvPr/>
          </p:nvGrpSpPr>
          <p:grpSpPr bwMode="auto">
            <a:xfrm>
              <a:off x="4224" y="2064"/>
              <a:ext cx="384" cy="240"/>
              <a:chOff x="672" y="3216"/>
              <a:chExt cx="384" cy="240"/>
            </a:xfrm>
          </p:grpSpPr>
          <p:sp>
            <p:nvSpPr>
              <p:cNvPr id="389146" name="Rectangle 26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147" name="AutoShape 27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148" name="Rectangle 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3</a:t>
                </a:r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89149" name="Group 29"/>
            <p:cNvGrpSpPr>
              <a:grpSpLocks/>
            </p:cNvGrpSpPr>
            <p:nvPr/>
          </p:nvGrpSpPr>
          <p:grpSpPr bwMode="auto">
            <a:xfrm>
              <a:off x="4944" y="2064"/>
              <a:ext cx="384" cy="240"/>
              <a:chOff x="672" y="3216"/>
              <a:chExt cx="384" cy="240"/>
            </a:xfrm>
          </p:grpSpPr>
          <p:sp>
            <p:nvSpPr>
              <p:cNvPr id="389150" name="Rectangle 30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151" name="AutoShape 31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152" name="Rectangle 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389153" name="Group 33"/>
            <p:cNvGrpSpPr>
              <a:grpSpLocks/>
            </p:cNvGrpSpPr>
            <p:nvPr/>
          </p:nvGrpSpPr>
          <p:grpSpPr bwMode="auto">
            <a:xfrm>
              <a:off x="4608" y="2592"/>
              <a:ext cx="384" cy="240"/>
              <a:chOff x="672" y="3216"/>
              <a:chExt cx="384" cy="240"/>
            </a:xfrm>
          </p:grpSpPr>
          <p:sp>
            <p:nvSpPr>
              <p:cNvPr id="389154" name="Rectangle 34" descr="נייר מכתבים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altLang="zh-CN" b="0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155" name="AutoShape 35" descr="נייר מכתבים"/>
              <p:cNvSpPr>
                <a:spLocks noChangeArrowheads="1"/>
              </p:cNvSpPr>
              <p:nvPr/>
            </p:nvSpPr>
            <p:spPr bwMode="auto">
              <a:xfrm flipV="1">
                <a:off x="672" y="3216"/>
                <a:ext cx="384" cy="96"/>
              </a:xfrm>
              <a:prstGeom prst="triangle">
                <a:avLst>
                  <a:gd name="adj" fmla="val 50000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156" name="Rectangle 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38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zh-CN" baseline="0">
                    <a:solidFill>
                      <a:schemeClr val="bg2"/>
                    </a:solidFill>
                    <a:latin typeface="Times New Roman" pitchFamily="18" charset="0"/>
                  </a:rPr>
                  <a:t>5</a:t>
                </a:r>
                <a:endParaRPr lang="en-US" altLang="zh-CN" baseline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89157" name="Rectangle 37"/>
          <p:cNvSpPr>
            <a:spLocks noChangeArrowheads="1"/>
          </p:cNvSpPr>
          <p:nvPr/>
        </p:nvSpPr>
        <p:spPr bwMode="auto">
          <a:xfrm>
            <a:off x="685800" y="3580606"/>
            <a:ext cx="5410200" cy="68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tx1"/>
              </a:buClr>
              <a:buSzPct val="78000"/>
              <a:buFont typeface="Wingdings" pitchFamily="2" charset="2"/>
              <a:buChar char="w"/>
              <a:defRPr sz="28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1pPr>
            <a:lvl2pPr marL="742950" indent="-285750" algn="l" rtl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3pPr>
            <a:lvl4pPr marL="1600200" indent="-228600" algn="l" rtl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5pPr>
            <a:lvl6pPr marL="25146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6pPr>
            <a:lvl7pPr marL="29718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7pPr>
            <a:lvl8pPr marL="34290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8pPr>
            <a:lvl9pPr marL="38862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9pPr>
          </a:lstStyle>
          <a:p>
            <a:r>
              <a:rPr lang="en-US" altLang="zh-CN" sz="2400" b="0" baseline="0" dirty="0" smtClean="0">
                <a:latin typeface="+mj-lt"/>
              </a:rPr>
              <a:t>Chooses </a:t>
            </a:r>
            <a:r>
              <a:rPr lang="en-US" altLang="zh-CN" sz="2400" b="0" baseline="0" dirty="0">
                <a:latin typeface="+mj-lt"/>
              </a:rPr>
              <a:t>an edge at random.</a:t>
            </a:r>
          </a:p>
        </p:txBody>
      </p:sp>
      <p:cxnSp>
        <p:nvCxnSpPr>
          <p:cNvPr id="389158" name="AutoShape 38"/>
          <p:cNvCxnSpPr>
            <a:cxnSpLocks noChangeShapeType="1"/>
          </p:cNvCxnSpPr>
          <p:nvPr/>
        </p:nvCxnSpPr>
        <p:spPr bwMode="auto">
          <a:xfrm flipV="1">
            <a:off x="7808913" y="3598863"/>
            <a:ext cx="263525" cy="576262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59" name="Rectangle 39"/>
          <p:cNvSpPr>
            <a:spLocks noChangeArrowheads="1"/>
          </p:cNvSpPr>
          <p:nvPr/>
        </p:nvSpPr>
        <p:spPr bwMode="auto">
          <a:xfrm>
            <a:off x="685800" y="4419600"/>
            <a:ext cx="5410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tx1"/>
              </a:buClr>
              <a:buSzPct val="78000"/>
              <a:buFont typeface="Wingdings" pitchFamily="2" charset="2"/>
              <a:buChar char="w"/>
              <a:defRPr sz="28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1pPr>
            <a:lvl2pPr marL="742950" indent="-285750" algn="l" rtl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3pPr>
            <a:lvl4pPr marL="1600200" indent="-228600" algn="l" rtl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5pPr>
            <a:lvl6pPr marL="25146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6pPr>
            <a:lvl7pPr marL="29718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7pPr>
            <a:lvl8pPr marL="34290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8pPr>
            <a:lvl9pPr marL="38862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9pPr>
          </a:lstStyle>
          <a:p>
            <a:r>
              <a:rPr lang="en-US" altLang="zh-CN" sz="2400" b="0" baseline="0" dirty="0">
                <a:latin typeface="+mj-lt"/>
              </a:rPr>
              <a:t>And </a:t>
            </a:r>
            <a:r>
              <a:rPr lang="en-US" altLang="zh-CN" sz="2400" b="0" baseline="0" dirty="0" smtClean="0">
                <a:latin typeface="+mj-lt"/>
              </a:rPr>
              <a:t>asks</a:t>
            </a:r>
            <a:r>
              <a:rPr lang="en-US" altLang="zh-CN" sz="2400" b="0" dirty="0" smtClean="0">
                <a:latin typeface="+mj-lt"/>
              </a:rPr>
              <a:t> Merlin </a:t>
            </a:r>
            <a:r>
              <a:rPr lang="en-US" altLang="zh-CN" sz="2400" b="0" baseline="0" dirty="0" smtClean="0">
                <a:latin typeface="+mj-lt"/>
              </a:rPr>
              <a:t>to </a:t>
            </a:r>
            <a:r>
              <a:rPr lang="en-US" altLang="zh-CN" sz="2400" b="0" baseline="0" dirty="0">
                <a:latin typeface="+mj-lt"/>
              </a:rPr>
              <a:t>open the 2 envelopes.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990600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Arthur</a:t>
            </a:r>
            <a:r>
              <a:rPr lang="en-US" altLang="zh-CN" sz="2800" dirty="0" smtClean="0"/>
              <a:t>’s action: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build="p" autoUpdateAnimBg="0"/>
      <p:bldP spid="389157" grpId="0" build="p" autoUpdateAnimBg="0"/>
      <p:bldP spid="38915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5441950" cy="106680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Merlin</a:t>
            </a:r>
            <a:r>
              <a:rPr lang="en-US" altLang="zh-CN" sz="2400" dirty="0" smtClean="0">
                <a:solidFill>
                  <a:schemeClr val="accent1"/>
                </a:solidFill>
              </a:rPr>
              <a:t> </a:t>
            </a:r>
            <a:r>
              <a:rPr lang="en-US" altLang="zh-CN" sz="2400" dirty="0" smtClean="0"/>
              <a:t>opens </a:t>
            </a:r>
            <a:r>
              <a:rPr lang="en-US" altLang="zh-CN" sz="2400" dirty="0"/>
              <a:t>the envelopes, revealing the colors.</a:t>
            </a:r>
          </a:p>
        </p:txBody>
      </p:sp>
      <p:grpSp>
        <p:nvGrpSpPr>
          <p:cNvPr id="390148" name="Group 4"/>
          <p:cNvGrpSpPr>
            <a:grpSpLocks/>
          </p:cNvGrpSpPr>
          <p:nvPr/>
        </p:nvGrpSpPr>
        <p:grpSpPr bwMode="auto">
          <a:xfrm>
            <a:off x="6324600" y="2362200"/>
            <a:ext cx="2057400" cy="2133600"/>
            <a:chOff x="3984" y="1488"/>
            <a:chExt cx="1296" cy="1344"/>
          </a:xfrm>
        </p:grpSpPr>
        <p:sp>
          <p:nvSpPr>
            <p:cNvPr id="390149" name="Oval 5"/>
            <p:cNvSpPr>
              <a:spLocks noChangeArrowheads="1"/>
            </p:cNvSpPr>
            <p:nvPr/>
          </p:nvSpPr>
          <p:spPr bwMode="auto">
            <a:xfrm>
              <a:off x="4656" y="148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90150" name="Oval 6"/>
            <p:cNvSpPr>
              <a:spLocks noChangeArrowheads="1"/>
            </p:cNvSpPr>
            <p:nvPr/>
          </p:nvSpPr>
          <p:spPr bwMode="auto">
            <a:xfrm>
              <a:off x="3984" y="1728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90151" name="Oval 7"/>
            <p:cNvSpPr>
              <a:spLocks noChangeArrowheads="1"/>
            </p:cNvSpPr>
            <p:nvPr/>
          </p:nvSpPr>
          <p:spPr bwMode="auto">
            <a:xfrm>
              <a:off x="4320" y="2064"/>
              <a:ext cx="240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="0" baseline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90152" name="Oval 8"/>
            <p:cNvSpPr>
              <a:spLocks noChangeArrowheads="1"/>
            </p:cNvSpPr>
            <p:nvPr/>
          </p:nvSpPr>
          <p:spPr bwMode="auto">
            <a:xfrm>
              <a:off x="5040" y="206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rtl="0"/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90153" name="Oval 9"/>
            <p:cNvSpPr>
              <a:spLocks noChangeArrowheads="1"/>
            </p:cNvSpPr>
            <p:nvPr/>
          </p:nvSpPr>
          <p:spPr bwMode="auto">
            <a:xfrm>
              <a:off x="4704" y="25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5</a:t>
              </a:r>
              <a:endParaRPr lang="en-US" altLang="zh-CN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cxnSp>
          <p:nvCxnSpPr>
            <p:cNvPr id="390154" name="AutoShape 10"/>
            <p:cNvCxnSpPr>
              <a:cxnSpLocks noChangeShapeType="1"/>
              <a:stCxn id="390151" idx="7"/>
              <a:endCxn id="390149" idx="3"/>
            </p:cNvCxnSpPr>
            <p:nvPr/>
          </p:nvCxnSpPr>
          <p:spPr bwMode="auto">
            <a:xfrm flipV="1">
              <a:off x="4525" y="1693"/>
              <a:ext cx="166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5" name="AutoShape 11"/>
            <p:cNvCxnSpPr>
              <a:cxnSpLocks noChangeShapeType="1"/>
              <a:stCxn id="390152" idx="1"/>
              <a:endCxn id="390149" idx="5"/>
            </p:cNvCxnSpPr>
            <p:nvPr/>
          </p:nvCxnSpPr>
          <p:spPr bwMode="auto">
            <a:xfrm flipH="1" flipV="1">
              <a:off x="4861" y="1693"/>
              <a:ext cx="214" cy="4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6" name="AutoShape 12"/>
            <p:cNvCxnSpPr>
              <a:cxnSpLocks noChangeShapeType="1"/>
              <a:stCxn id="390153" idx="1"/>
              <a:endCxn id="390151" idx="5"/>
            </p:cNvCxnSpPr>
            <p:nvPr/>
          </p:nvCxnSpPr>
          <p:spPr bwMode="auto">
            <a:xfrm flipH="1" flipV="1">
              <a:off x="4525" y="2269"/>
              <a:ext cx="214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7" name="AutoShape 13"/>
            <p:cNvCxnSpPr>
              <a:cxnSpLocks noChangeShapeType="1"/>
              <a:stCxn id="390151" idx="1"/>
              <a:endCxn id="390150" idx="5"/>
            </p:cNvCxnSpPr>
            <p:nvPr/>
          </p:nvCxnSpPr>
          <p:spPr bwMode="auto">
            <a:xfrm flipH="1" flipV="1">
              <a:off x="4189" y="1933"/>
              <a:ext cx="166" cy="16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8" name="AutoShape 14"/>
            <p:cNvCxnSpPr>
              <a:cxnSpLocks noChangeShapeType="1"/>
              <a:stCxn id="390152" idx="2"/>
              <a:endCxn id="390151" idx="6"/>
            </p:cNvCxnSpPr>
            <p:nvPr/>
          </p:nvCxnSpPr>
          <p:spPr bwMode="auto">
            <a:xfrm flipH="1">
              <a:off x="4560" y="2184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0159" name="AutoShape 15"/>
            <p:cNvCxnSpPr>
              <a:cxnSpLocks noChangeShapeType="1"/>
              <a:stCxn id="390153" idx="7"/>
              <a:endCxn id="390152" idx="3"/>
            </p:cNvCxnSpPr>
            <p:nvPr/>
          </p:nvCxnSpPr>
          <p:spPr bwMode="auto">
            <a:xfrm flipV="1">
              <a:off x="4909" y="2269"/>
              <a:ext cx="166" cy="3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0160" name="Group 16"/>
          <p:cNvGrpSpPr>
            <a:grpSpLocks/>
          </p:cNvGrpSpPr>
          <p:nvPr/>
        </p:nvGrpSpPr>
        <p:grpSpPr bwMode="auto">
          <a:xfrm>
            <a:off x="7239000" y="2362200"/>
            <a:ext cx="609600" cy="381000"/>
            <a:chOff x="672" y="3216"/>
            <a:chExt cx="384" cy="240"/>
          </a:xfrm>
        </p:grpSpPr>
        <p:sp>
          <p:nvSpPr>
            <p:cNvPr id="390161" name="Rectangle 17" descr="נייר מכתבים"/>
            <p:cNvSpPr>
              <a:spLocks noChangeArrowheads="1"/>
            </p:cNvSpPr>
            <p:nvPr/>
          </p:nvSpPr>
          <p:spPr bwMode="auto">
            <a:xfrm>
              <a:off x="672" y="3216"/>
              <a:ext cx="384" cy="24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0162" name="AutoShape 18" descr="נייר מכתבים"/>
            <p:cNvSpPr>
              <a:spLocks noChangeArrowheads="1"/>
            </p:cNvSpPr>
            <p:nvPr/>
          </p:nvSpPr>
          <p:spPr bwMode="auto">
            <a:xfrm flipV="1">
              <a:off x="672" y="3216"/>
              <a:ext cx="384" cy="96"/>
            </a:xfrm>
            <a:prstGeom prst="triangle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63" name="Rectangle 19"/>
            <p:cNvSpPr>
              <a:spLocks noChangeArrowheads="1"/>
            </p:cNvSpPr>
            <p:nvPr/>
          </p:nvSpPr>
          <p:spPr bwMode="auto">
            <a:xfrm>
              <a:off x="672" y="3216"/>
              <a:ext cx="38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1</a:t>
              </a:r>
              <a:endParaRPr lang="en-US" altLang="zh-CN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90164" name="Group 20"/>
          <p:cNvGrpSpPr>
            <a:grpSpLocks/>
          </p:cNvGrpSpPr>
          <p:nvPr/>
        </p:nvGrpSpPr>
        <p:grpSpPr bwMode="auto">
          <a:xfrm>
            <a:off x="6248400" y="2743200"/>
            <a:ext cx="609600" cy="381000"/>
            <a:chOff x="672" y="3216"/>
            <a:chExt cx="384" cy="240"/>
          </a:xfrm>
        </p:grpSpPr>
        <p:sp>
          <p:nvSpPr>
            <p:cNvPr id="390165" name="Rectangle 21" descr="נייר מכתבים"/>
            <p:cNvSpPr>
              <a:spLocks noChangeArrowheads="1"/>
            </p:cNvSpPr>
            <p:nvPr/>
          </p:nvSpPr>
          <p:spPr bwMode="auto">
            <a:xfrm>
              <a:off x="672" y="3216"/>
              <a:ext cx="384" cy="24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0166" name="AutoShape 22" descr="נייר מכתבים"/>
            <p:cNvSpPr>
              <a:spLocks noChangeArrowheads="1"/>
            </p:cNvSpPr>
            <p:nvPr/>
          </p:nvSpPr>
          <p:spPr bwMode="auto">
            <a:xfrm flipV="1">
              <a:off x="672" y="3216"/>
              <a:ext cx="384" cy="96"/>
            </a:xfrm>
            <a:prstGeom prst="triangle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672" y="3216"/>
              <a:ext cx="38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390168" name="Group 24"/>
          <p:cNvGrpSpPr>
            <a:grpSpLocks/>
          </p:cNvGrpSpPr>
          <p:nvPr/>
        </p:nvGrpSpPr>
        <p:grpSpPr bwMode="auto">
          <a:xfrm>
            <a:off x="6705600" y="3276600"/>
            <a:ext cx="609600" cy="381000"/>
            <a:chOff x="672" y="3216"/>
            <a:chExt cx="384" cy="240"/>
          </a:xfrm>
        </p:grpSpPr>
        <p:sp>
          <p:nvSpPr>
            <p:cNvPr id="390169" name="Rectangle 25" descr="נייר מכתבים"/>
            <p:cNvSpPr>
              <a:spLocks noChangeArrowheads="1"/>
            </p:cNvSpPr>
            <p:nvPr/>
          </p:nvSpPr>
          <p:spPr bwMode="auto">
            <a:xfrm>
              <a:off x="672" y="3216"/>
              <a:ext cx="384" cy="24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zh-CN" b="0" baseline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0170" name="AutoShape 26" descr="נייר מכתבים"/>
            <p:cNvSpPr>
              <a:spLocks noChangeArrowheads="1"/>
            </p:cNvSpPr>
            <p:nvPr/>
          </p:nvSpPr>
          <p:spPr bwMode="auto">
            <a:xfrm flipV="1">
              <a:off x="672" y="3216"/>
              <a:ext cx="384" cy="96"/>
            </a:xfrm>
            <a:prstGeom prst="triangle">
              <a:avLst>
                <a:gd name="adj" fmla="val 50000"/>
              </a:avLst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0171" name="Rectangle 27"/>
            <p:cNvSpPr>
              <a:spLocks noChangeArrowheads="1"/>
            </p:cNvSpPr>
            <p:nvPr/>
          </p:nvSpPr>
          <p:spPr bwMode="auto">
            <a:xfrm>
              <a:off x="672" y="3216"/>
              <a:ext cx="384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zh-CN" baseline="0">
                  <a:solidFill>
                    <a:schemeClr val="bg2"/>
                  </a:solidFill>
                  <a:latin typeface="Times New Roman" pitchFamily="18" charset="0"/>
                </a:rPr>
                <a:t>3</a:t>
              </a:r>
              <a:endParaRPr lang="en-US" altLang="zh-CN" b="0" baseline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sp>
        <p:nvSpPr>
          <p:cNvPr id="390172" name="Rectangle 28"/>
          <p:cNvSpPr>
            <a:spLocks noChangeArrowheads="1"/>
          </p:cNvSpPr>
          <p:nvPr/>
        </p:nvSpPr>
        <p:spPr bwMode="auto">
          <a:xfrm>
            <a:off x="685800" y="3124200"/>
            <a:ext cx="533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>
              <a:spcBef>
                <a:spcPct val="20000"/>
              </a:spcBef>
              <a:buClr>
                <a:schemeClr val="tx1"/>
              </a:buClr>
              <a:buSzPct val="78000"/>
              <a:buFont typeface="Wingdings" pitchFamily="2" charset="2"/>
              <a:buChar char="w"/>
              <a:defRPr sz="28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1pPr>
            <a:lvl2pPr marL="742950" indent="-285750" algn="l" rtl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2pPr>
            <a:lvl3pPr marL="1143000" indent="-228600" algn="l">
              <a:spcBef>
                <a:spcPct val="20000"/>
              </a:spcBef>
              <a:buClr>
                <a:schemeClr val="tx1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3pPr>
            <a:lvl4pPr marL="1600200" indent="-228600" algn="l" rtl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5pPr>
            <a:lvl6pPr marL="25146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6pPr>
            <a:lvl7pPr marL="29718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7pPr>
            <a:lvl8pPr marL="34290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8pPr>
            <a:lvl9pPr marL="3886200" indent="-228600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Comic Sans MS" pitchFamily="66" charset="0"/>
                <a:cs typeface="Times New Roman (Hebrew)" pitchFamily="26" charset="-79"/>
              </a:defRPr>
            </a:lvl9pPr>
          </a:lstStyle>
          <a:p>
            <a:r>
              <a:rPr lang="en-US" altLang="zh-CN" sz="2400" b="0" baseline="0" dirty="0" smtClean="0">
                <a:solidFill>
                  <a:srgbClr val="FF0000"/>
                </a:solidFill>
                <a:latin typeface="+mj-lt"/>
              </a:rPr>
              <a:t>Arthur</a:t>
            </a:r>
            <a:r>
              <a:rPr lang="en-US" altLang="zh-CN" sz="2400" b="0" baseline="0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zh-CN" sz="2400" b="0" baseline="0" dirty="0" smtClean="0">
                <a:latin typeface="+mj-lt"/>
              </a:rPr>
              <a:t>accepts </a:t>
            </a:r>
            <a:r>
              <a:rPr lang="en-US" altLang="zh-CN" sz="2400" b="0" baseline="0" dirty="0">
                <a:latin typeface="+mj-lt"/>
              </a:rPr>
              <a:t>if the colors are </a:t>
            </a:r>
            <a:r>
              <a:rPr lang="en-US" altLang="zh-CN" sz="2400" b="0" baseline="0" dirty="0">
                <a:solidFill>
                  <a:srgbClr val="008000"/>
                </a:solidFill>
                <a:latin typeface="+mj-lt"/>
              </a:rPr>
              <a:t>different</a:t>
            </a:r>
            <a:r>
              <a:rPr lang="en-US" altLang="zh-CN" sz="2400" b="0" baseline="0" dirty="0">
                <a:latin typeface="+mj-lt"/>
              </a:rPr>
              <a:t>.</a:t>
            </a:r>
          </a:p>
        </p:txBody>
      </p:sp>
      <p:cxnSp>
        <p:nvCxnSpPr>
          <p:cNvPr id="390175" name="AutoShape 31"/>
          <p:cNvCxnSpPr>
            <a:cxnSpLocks noChangeShapeType="1"/>
          </p:cNvCxnSpPr>
          <p:nvPr/>
        </p:nvCxnSpPr>
        <p:spPr bwMode="auto">
          <a:xfrm flipV="1">
            <a:off x="7808913" y="3598863"/>
            <a:ext cx="263525" cy="576262"/>
          </a:xfrm>
          <a:prstGeom prst="straightConnector1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802888" y="5475249"/>
            <a:ext cx="7127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 Intuitively</a:t>
            </a:r>
            <a:r>
              <a:rPr lang="en-US" dirty="0" smtClean="0"/>
              <a:t>, ZK because Arthur sees a pair of random different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2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72" grpId="0" build="p" autoUpdateAnimBg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92100"/>
            <a:ext cx="7772400" cy="60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sz="4000" smtClean="0">
                <a:latin typeface="Times New Roman" pitchFamily="18" charset="0"/>
              </a:rPr>
              <a:t>3-</a:t>
            </a:r>
            <a:r>
              <a:rPr lang="en-US" altLang="en-US" smtClean="0">
                <a:latin typeface="Times New Roman" pitchFamily="18" charset="0"/>
              </a:rPr>
              <a:t>COL </a:t>
            </a:r>
            <a:r>
              <a:rPr lang="en-US" altLang="en-US" sz="3600" smtClean="0"/>
              <a:t>Proof System</a:t>
            </a:r>
            <a:r>
              <a:rPr lang="en-US" altLang="en-US" smtClean="0"/>
              <a:t> 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365250" y="2348105"/>
            <a:ext cx="2527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5035550" y="2348105"/>
            <a:ext cx="2349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17"/>
          <p:cNvSpPr>
            <a:spLocks noChangeArrowheads="1"/>
          </p:cNvSpPr>
          <p:nvPr/>
        </p:nvSpPr>
        <p:spPr bwMode="auto">
          <a:xfrm>
            <a:off x="-12700" y="1393902"/>
            <a:ext cx="11160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Helvetica" pitchFamily="34" charset="0"/>
              </a:rPr>
              <a:t>Prover</a:t>
            </a:r>
          </a:p>
        </p:txBody>
      </p:sp>
      <p:sp>
        <p:nvSpPr>
          <p:cNvPr id="38921" name="Rectangle 18"/>
          <p:cNvSpPr>
            <a:spLocks noChangeArrowheads="1"/>
          </p:cNvSpPr>
          <p:nvPr/>
        </p:nvSpPr>
        <p:spPr bwMode="auto">
          <a:xfrm>
            <a:off x="7529513" y="2098868"/>
            <a:ext cx="11858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Helvetica" pitchFamily="34" charset="0"/>
              </a:rPr>
              <a:t>Verifier</a:t>
            </a:r>
          </a:p>
        </p:txBody>
      </p:sp>
      <p:sp>
        <p:nvSpPr>
          <p:cNvPr id="38922" name="Text Box 20"/>
          <p:cNvSpPr txBox="1">
            <a:spLocks noChangeArrowheads="1"/>
          </p:cNvSpPr>
          <p:nvPr/>
        </p:nvSpPr>
        <p:spPr bwMode="auto">
          <a:xfrm>
            <a:off x="3835400" y="2036955"/>
            <a:ext cx="127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graph </a:t>
            </a:r>
            <a:r>
              <a:rPr lang="en-US" altLang="en-US" sz="2400" i="1">
                <a:latin typeface="Times New Roman" pitchFamily="18" charset="0"/>
              </a:rPr>
              <a:t>G</a:t>
            </a:r>
          </a:p>
        </p:txBody>
      </p:sp>
      <p:sp>
        <p:nvSpPr>
          <p:cNvPr id="38923" name="Text Box 21"/>
          <p:cNvSpPr txBox="1">
            <a:spLocks noChangeArrowheads="1"/>
          </p:cNvSpPr>
          <p:nvPr/>
        </p:nvSpPr>
        <p:spPr bwMode="auto">
          <a:xfrm>
            <a:off x="1042988" y="1163830"/>
            <a:ext cx="1319212" cy="7207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/>
              <a:t>3-coloring</a:t>
            </a:r>
            <a:endParaRPr lang="en-US" altLang="en-US" sz="2000">
              <a:latin typeface="Times New Roman" pitchFamily="18" charset="0"/>
            </a:endParaRPr>
          </a:p>
          <a:p>
            <a:pPr algn="ctr"/>
            <a:r>
              <a:rPr lang="en-US" altLang="en-US" sz="2000" i="1">
                <a:latin typeface="Times New Roman" pitchFamily="18" charset="0"/>
              </a:rPr>
              <a:t>C</a:t>
            </a:r>
            <a:r>
              <a:rPr lang="en-US" altLang="en-US" sz="2000">
                <a:latin typeface="Times New Roman" pitchFamily="18" charset="0"/>
              </a:rPr>
              <a:t> of </a:t>
            </a:r>
            <a:r>
              <a:rPr lang="en-US" altLang="en-US" sz="2000" i="1">
                <a:latin typeface="Times New Roman" pitchFamily="18" charset="0"/>
              </a:rPr>
              <a:t>V</a:t>
            </a: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38924" name="Line 24"/>
          <p:cNvSpPr>
            <a:spLocks noChangeShapeType="1"/>
          </p:cNvSpPr>
          <p:nvPr/>
        </p:nvSpPr>
        <p:spPr bwMode="auto">
          <a:xfrm flipH="1">
            <a:off x="1066800" y="188455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26"/>
          <p:cNvSpPr txBox="1">
            <a:spLocks noChangeArrowheads="1"/>
          </p:cNvSpPr>
          <p:nvPr/>
        </p:nvSpPr>
        <p:spPr bwMode="auto">
          <a:xfrm>
            <a:off x="358775" y="3851468"/>
            <a:ext cx="270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hlink"/>
                </a:solidFill>
              </a:rPr>
              <a:t>1. </a:t>
            </a:r>
            <a:r>
              <a:rPr lang="en-US" altLang="en-US" sz="2000"/>
              <a:t>Choose random</a:t>
            </a:r>
          </a:p>
          <a:p>
            <a:r>
              <a:rPr lang="en-US" altLang="en-US" sz="2000"/>
              <a:t>permutation </a:t>
            </a:r>
            <a:r>
              <a:rPr lang="en-US" altLang="en-US" sz="2000">
                <a:sym typeface="Symbol" pitchFamily="18" charset="2"/>
              </a:rPr>
              <a:t> of </a:t>
            </a:r>
          </a:p>
          <a:p>
            <a:r>
              <a:rPr lang="en-US" altLang="en-US" sz="2000">
                <a:latin typeface="Times New Roman" pitchFamily="18" charset="0"/>
                <a:sym typeface="Symbol" pitchFamily="18" charset="2"/>
              </a:rPr>
              <a:t>{R,G,B}.  </a:t>
            </a:r>
            <a:r>
              <a:rPr lang="en-US" altLang="en-US" sz="2000">
                <a:sym typeface="Symbol" pitchFamily="18" charset="2"/>
              </a:rPr>
              <a:t>Let </a:t>
            </a:r>
            <a:r>
              <a:rPr lang="en-US" altLang="en-US" sz="2000" i="1">
                <a:latin typeface="Times New Roman" pitchFamily="18" charset="0"/>
                <a:sym typeface="Symbol" pitchFamily="18" charset="2"/>
              </a:rPr>
              <a:t>C=</a:t>
            </a:r>
            <a:r>
              <a:rPr lang="en-US" altLang="en-US" sz="2000"/>
              <a:t> </a:t>
            </a:r>
            <a:r>
              <a:rPr lang="en-US" altLang="en-US" sz="2000">
                <a:sym typeface="Symbol" pitchFamily="18" charset="2"/>
              </a:rPr>
              <a:t></a:t>
            </a:r>
            <a:r>
              <a:rPr lang="en-US" altLang="en-US" sz="2000">
                <a:sym typeface="MT Extra" pitchFamily="18" charset="2"/>
              </a:rPr>
              <a:t>(</a:t>
            </a:r>
            <a:r>
              <a:rPr lang="en-US" altLang="en-US" sz="2000" i="1">
                <a:latin typeface="Times New Roman" pitchFamily="18" charset="0"/>
                <a:sym typeface="MT Extra" pitchFamily="18" charset="2"/>
              </a:rPr>
              <a:t>C</a:t>
            </a:r>
            <a:r>
              <a:rPr lang="en-US" altLang="en-US" sz="2000">
                <a:latin typeface="Times New Roman" pitchFamily="18" charset="0"/>
                <a:sym typeface="MT Extra" pitchFamily="18" charset="2"/>
              </a:rPr>
              <a:t>)</a:t>
            </a:r>
            <a:r>
              <a:rPr lang="en-US" altLang="en-US" sz="2000" i="1">
                <a:latin typeface="Times New Roman" pitchFamily="18" charset="0"/>
                <a:sym typeface="MT Extra" pitchFamily="18" charset="2"/>
              </a:rPr>
              <a:t>.</a:t>
            </a:r>
            <a:endParaRPr lang="en-US" altLang="en-US" sz="2000">
              <a:sym typeface="Symbol" pitchFamily="18" charset="2"/>
            </a:endParaRPr>
          </a:p>
        </p:txBody>
      </p:sp>
      <p:grpSp>
        <p:nvGrpSpPr>
          <p:cNvPr id="38926" name="Group 37"/>
          <p:cNvGrpSpPr>
            <a:grpSpLocks/>
          </p:cNvGrpSpPr>
          <p:nvPr/>
        </p:nvGrpSpPr>
        <p:grpSpPr bwMode="auto">
          <a:xfrm>
            <a:off x="3130550" y="4305493"/>
            <a:ext cx="2784475" cy="411162"/>
            <a:chOff x="1972" y="2389"/>
            <a:chExt cx="1754" cy="259"/>
          </a:xfrm>
        </p:grpSpPr>
        <p:sp>
          <p:nvSpPr>
            <p:cNvPr id="38948" name="Line 10"/>
            <p:cNvSpPr>
              <a:spLocks noChangeShapeType="1"/>
            </p:cNvSpPr>
            <p:nvPr/>
          </p:nvSpPr>
          <p:spPr bwMode="auto">
            <a:xfrm flipH="1">
              <a:off x="1976" y="2648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Rectangle 28"/>
            <p:cNvSpPr>
              <a:spLocks noChangeArrowheads="1"/>
            </p:cNvSpPr>
            <p:nvPr/>
          </p:nvSpPr>
          <p:spPr bwMode="auto">
            <a:xfrm>
              <a:off x="1972" y="2389"/>
              <a:ext cx="175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ym typeface="Symbol" pitchFamily="18" charset="2"/>
                </a:rPr>
                <a:t>“commit” to coloring 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C</a:t>
              </a:r>
              <a:r>
                <a:rPr lang="en-US" altLang="en-US" sz="2000"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38927" name="Text Box 29"/>
          <p:cNvSpPr txBox="1">
            <a:spLocks noChangeArrowheads="1"/>
          </p:cNvSpPr>
          <p:nvPr/>
        </p:nvSpPr>
        <p:spPr bwMode="auto">
          <a:xfrm>
            <a:off x="6261100" y="4638868"/>
            <a:ext cx="2271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hlink"/>
                </a:solidFill>
              </a:rPr>
              <a:t>2. </a:t>
            </a:r>
            <a:r>
              <a:rPr lang="en-US" altLang="en-US" sz="2000"/>
              <a:t>Choose random</a:t>
            </a:r>
          </a:p>
          <a:p>
            <a:r>
              <a:rPr lang="en-US" altLang="en-US" sz="2000"/>
              <a:t>edge </a:t>
            </a:r>
            <a:r>
              <a:rPr lang="en-US" altLang="en-US" sz="2000">
                <a:latin typeface="Times New Roman" pitchFamily="18" charset="0"/>
              </a:rPr>
              <a:t>(</a:t>
            </a:r>
            <a:r>
              <a:rPr lang="en-US" altLang="en-US" sz="2000" i="1">
                <a:latin typeface="Times New Roman" pitchFamily="18" charset="0"/>
              </a:rPr>
              <a:t>x,y</a:t>
            </a:r>
            <a:r>
              <a:rPr lang="en-US" altLang="en-US" sz="2000">
                <a:latin typeface="Times New Roman" pitchFamily="18" charset="0"/>
              </a:rPr>
              <a:t>)</a:t>
            </a:r>
            <a:r>
              <a:rPr lang="en-US" altLang="en-US" i="1"/>
              <a:t>.</a:t>
            </a:r>
            <a:endParaRPr lang="en-US" altLang="en-US" sz="20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8928" name="Text Box 31"/>
          <p:cNvSpPr txBox="1">
            <a:spLocks noChangeArrowheads="1"/>
          </p:cNvSpPr>
          <p:nvPr/>
        </p:nvSpPr>
        <p:spPr bwMode="auto">
          <a:xfrm>
            <a:off x="6288088" y="5858068"/>
            <a:ext cx="1508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hlink"/>
                </a:solidFill>
              </a:rPr>
              <a:t>3. </a:t>
            </a:r>
            <a:r>
              <a:rPr lang="en-US" altLang="en-US" sz="2000">
                <a:sym typeface="Symbol" pitchFamily="18" charset="2"/>
              </a:rPr>
              <a:t>Accept if </a:t>
            </a:r>
          </a:p>
          <a:p>
            <a:r>
              <a:rPr lang="en-US" altLang="en-US" sz="2000" i="1">
                <a:latin typeface="Times New Roman" pitchFamily="18" charset="0"/>
                <a:sym typeface="Symbol" pitchFamily="18" charset="2"/>
              </a:rPr>
              <a:t>C</a:t>
            </a:r>
            <a:r>
              <a:rPr lang="en-US" altLang="en-US" sz="2000">
                <a:latin typeface="Times New Roman" pitchFamily="18" charset="0"/>
                <a:sym typeface="Symbol" pitchFamily="18" charset="2"/>
              </a:rPr>
              <a:t>(</a:t>
            </a:r>
            <a:r>
              <a:rPr lang="en-US" altLang="en-US" sz="2000" i="1"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en-US" sz="2000">
                <a:latin typeface="Times New Roman" pitchFamily="18" charset="0"/>
                <a:sym typeface="Symbol" pitchFamily="18" charset="2"/>
              </a:rPr>
              <a:t>)</a:t>
            </a:r>
            <a:r>
              <a:rPr lang="en-US" altLang="en-US" sz="2000" i="1">
                <a:latin typeface="Times New Roman" pitchFamily="18" charset="0"/>
                <a:sym typeface="Symbol" pitchFamily="18" charset="2"/>
              </a:rPr>
              <a:t>C</a:t>
            </a:r>
            <a:r>
              <a:rPr lang="en-US" altLang="en-US" sz="2000">
                <a:latin typeface="Times New Roman" pitchFamily="18" charset="0"/>
                <a:sym typeface="Symbol" pitchFamily="18" charset="2"/>
              </a:rPr>
              <a:t>(</a:t>
            </a:r>
            <a:r>
              <a:rPr lang="en-US" altLang="en-US" sz="2000" i="1">
                <a:latin typeface="Times New Roman" pitchFamily="18" charset="0"/>
                <a:sym typeface="Symbol" pitchFamily="18" charset="2"/>
              </a:rPr>
              <a:t>y</a:t>
            </a:r>
            <a:r>
              <a:rPr lang="en-US" altLang="en-US" sz="20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38929" name="Group 38"/>
          <p:cNvGrpSpPr>
            <a:grpSpLocks/>
          </p:cNvGrpSpPr>
          <p:nvPr/>
        </p:nvGrpSpPr>
        <p:grpSpPr bwMode="auto">
          <a:xfrm>
            <a:off x="3136900" y="5042093"/>
            <a:ext cx="2743200" cy="396875"/>
            <a:chOff x="1976" y="2853"/>
            <a:chExt cx="1728" cy="250"/>
          </a:xfrm>
        </p:grpSpPr>
        <p:sp>
          <p:nvSpPr>
            <p:cNvPr id="38946" name="Line 32"/>
            <p:cNvSpPr>
              <a:spLocks noChangeShapeType="1"/>
            </p:cNvSpPr>
            <p:nvPr/>
          </p:nvSpPr>
          <p:spPr bwMode="auto">
            <a:xfrm flipH="1">
              <a:off x="1976" y="3080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Rectangle 33"/>
            <p:cNvSpPr>
              <a:spLocks noChangeArrowheads="1"/>
            </p:cNvSpPr>
            <p:nvPr/>
          </p:nvSpPr>
          <p:spPr bwMode="auto">
            <a:xfrm>
              <a:off x="2631" y="2853"/>
              <a:ext cx="4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latin typeface="Times New Roman" pitchFamily="18" charset="0"/>
                </a:rPr>
                <a:t>(</a:t>
              </a:r>
              <a:r>
                <a:rPr lang="en-US" altLang="en-US" sz="2000" i="1">
                  <a:latin typeface="Times New Roman" pitchFamily="18" charset="0"/>
                </a:rPr>
                <a:t>x,y</a:t>
              </a:r>
              <a:r>
                <a:rPr lang="en-US" altLang="en-US" sz="2000">
                  <a:latin typeface="Times New Roman" pitchFamily="18" charset="0"/>
                </a:rPr>
                <a:t>)</a:t>
              </a:r>
              <a:endParaRPr lang="en-US" altLang="en-US" i="1"/>
            </a:p>
          </p:txBody>
        </p:sp>
      </p:grpSp>
      <p:grpSp>
        <p:nvGrpSpPr>
          <p:cNvPr id="38930" name="Group 39"/>
          <p:cNvGrpSpPr>
            <a:grpSpLocks/>
          </p:cNvGrpSpPr>
          <p:nvPr/>
        </p:nvGrpSpPr>
        <p:grpSpPr bwMode="auto">
          <a:xfrm>
            <a:off x="3136900" y="5694555"/>
            <a:ext cx="2679700" cy="396875"/>
            <a:chOff x="1976" y="3264"/>
            <a:chExt cx="1688" cy="250"/>
          </a:xfrm>
        </p:grpSpPr>
        <p:sp>
          <p:nvSpPr>
            <p:cNvPr id="38944" name="Line 34"/>
            <p:cNvSpPr>
              <a:spLocks noChangeShapeType="1"/>
            </p:cNvSpPr>
            <p:nvPr/>
          </p:nvSpPr>
          <p:spPr bwMode="auto">
            <a:xfrm flipH="1" flipV="1">
              <a:off x="1976" y="3512"/>
              <a:ext cx="16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36"/>
            <p:cNvSpPr>
              <a:spLocks noChangeArrowheads="1"/>
            </p:cNvSpPr>
            <p:nvPr/>
          </p:nvSpPr>
          <p:spPr bwMode="auto">
            <a:xfrm>
              <a:off x="2077" y="3264"/>
              <a:ext cx="14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000">
                  <a:sym typeface="Symbol" pitchFamily="18" charset="2"/>
                </a:rPr>
                <a:t>“reveal” 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C</a:t>
              </a:r>
              <a:r>
                <a:rPr lang="en-US" altLang="en-US" sz="2000">
                  <a:latin typeface="Times New Roman" pitchFamily="18" charset="0"/>
                  <a:sym typeface="Symbol" pitchFamily="18" charset="2"/>
                </a:rPr>
                <a:t>(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altLang="en-US" sz="2000">
                  <a:latin typeface="Times New Roman" pitchFamily="18" charset="0"/>
                  <a:sym typeface="Symbol" pitchFamily="18" charset="2"/>
                </a:rPr>
                <a:t>), 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C</a:t>
              </a:r>
              <a:r>
                <a:rPr lang="en-US" altLang="en-US" sz="2000">
                  <a:latin typeface="Times New Roman" pitchFamily="18" charset="0"/>
                  <a:sym typeface="Symbol" pitchFamily="18" charset="2"/>
                </a:rPr>
                <a:t>(</a:t>
              </a:r>
              <a:r>
                <a:rPr lang="en-US" altLang="en-US" sz="2000" i="1">
                  <a:latin typeface="Times New Roman" pitchFamily="18" charset="0"/>
                  <a:sym typeface="Symbol" pitchFamily="18" charset="2"/>
                </a:rPr>
                <a:t>y</a:t>
              </a:r>
              <a:r>
                <a:rPr lang="en-US" altLang="en-US" sz="2000">
                  <a:latin typeface="Times New Roman" pitchFamily="18" charset="0"/>
                  <a:sym typeface="Symbol" pitchFamily="18" charset="2"/>
                </a:rPr>
                <a:t>)</a:t>
              </a:r>
              <a:r>
                <a:rPr lang="en-US" altLang="en-US" sz="2000">
                  <a:sym typeface="Symbol" pitchFamily="18" charset="2"/>
                </a:rPr>
                <a:t> </a:t>
              </a:r>
            </a:p>
          </p:txBody>
        </p:sp>
      </p:grpSp>
      <p:pic>
        <p:nvPicPr>
          <p:cNvPr id="38931" name="Picture 40" descr="j00787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738" y="1959168"/>
            <a:ext cx="838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32" name="Group 41"/>
          <p:cNvGrpSpPr>
            <a:grpSpLocks/>
          </p:cNvGrpSpPr>
          <p:nvPr/>
        </p:nvGrpSpPr>
        <p:grpSpPr bwMode="auto">
          <a:xfrm>
            <a:off x="7785100" y="2592580"/>
            <a:ext cx="722313" cy="1555750"/>
            <a:chOff x="331" y="1372"/>
            <a:chExt cx="455" cy="980"/>
          </a:xfrm>
        </p:grpSpPr>
        <p:sp>
          <p:nvSpPr>
            <p:cNvPr id="38933" name="AutoShape 42"/>
            <p:cNvSpPr>
              <a:spLocks noChangeAspect="1" noChangeArrowheads="1" noTextEdit="1"/>
            </p:cNvSpPr>
            <p:nvPr/>
          </p:nvSpPr>
          <p:spPr bwMode="auto">
            <a:xfrm flipH="1">
              <a:off x="331" y="1372"/>
              <a:ext cx="455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4" name="Group 43"/>
            <p:cNvGrpSpPr>
              <a:grpSpLocks/>
            </p:cNvGrpSpPr>
            <p:nvPr/>
          </p:nvGrpSpPr>
          <p:grpSpPr bwMode="auto">
            <a:xfrm flipH="1">
              <a:off x="331" y="1448"/>
              <a:ext cx="454" cy="904"/>
              <a:chOff x="332" y="1448"/>
              <a:chExt cx="454" cy="904"/>
            </a:xfrm>
          </p:grpSpPr>
          <p:sp>
            <p:nvSpPr>
              <p:cNvPr id="38938" name="Freeform 44"/>
              <p:cNvSpPr>
                <a:spLocks/>
              </p:cNvSpPr>
              <p:nvPr/>
            </p:nvSpPr>
            <p:spPr bwMode="auto">
              <a:xfrm>
                <a:off x="476" y="1499"/>
                <a:ext cx="178" cy="197"/>
              </a:xfrm>
              <a:custGeom>
                <a:avLst/>
                <a:gdLst>
                  <a:gd name="T0" fmla="*/ 31 w 534"/>
                  <a:gd name="T1" fmla="*/ 15 h 592"/>
                  <a:gd name="T2" fmla="*/ 26 w 534"/>
                  <a:gd name="T3" fmla="*/ 8 h 592"/>
                  <a:gd name="T4" fmla="*/ 18 w 534"/>
                  <a:gd name="T5" fmla="*/ 3 h 592"/>
                  <a:gd name="T6" fmla="*/ 12 w 534"/>
                  <a:gd name="T7" fmla="*/ 0 h 592"/>
                  <a:gd name="T8" fmla="*/ 7 w 534"/>
                  <a:gd name="T9" fmla="*/ 1 h 592"/>
                  <a:gd name="T10" fmla="*/ 3 w 534"/>
                  <a:gd name="T11" fmla="*/ 5 h 592"/>
                  <a:gd name="T12" fmla="*/ 0 w 534"/>
                  <a:gd name="T13" fmla="*/ 16 h 592"/>
                  <a:gd name="T14" fmla="*/ 1 w 534"/>
                  <a:gd name="T15" fmla="*/ 29 h 592"/>
                  <a:gd name="T16" fmla="*/ 4 w 534"/>
                  <a:gd name="T17" fmla="*/ 42 h 592"/>
                  <a:gd name="T18" fmla="*/ 8 w 534"/>
                  <a:gd name="T19" fmla="*/ 51 h 592"/>
                  <a:gd name="T20" fmla="*/ 14 w 534"/>
                  <a:gd name="T21" fmla="*/ 61 h 592"/>
                  <a:gd name="T22" fmla="*/ 20 w 534"/>
                  <a:gd name="T23" fmla="*/ 66 h 592"/>
                  <a:gd name="T24" fmla="*/ 27 w 534"/>
                  <a:gd name="T25" fmla="*/ 66 h 592"/>
                  <a:gd name="T26" fmla="*/ 35 w 534"/>
                  <a:gd name="T27" fmla="*/ 63 h 592"/>
                  <a:gd name="T28" fmla="*/ 39 w 534"/>
                  <a:gd name="T29" fmla="*/ 56 h 592"/>
                  <a:gd name="T30" fmla="*/ 41 w 534"/>
                  <a:gd name="T31" fmla="*/ 46 h 592"/>
                  <a:gd name="T32" fmla="*/ 40 w 534"/>
                  <a:gd name="T33" fmla="*/ 35 h 592"/>
                  <a:gd name="T34" fmla="*/ 58 w 534"/>
                  <a:gd name="T35" fmla="*/ 36 h 592"/>
                  <a:gd name="T36" fmla="*/ 59 w 534"/>
                  <a:gd name="T37" fmla="*/ 31 h 592"/>
                  <a:gd name="T38" fmla="*/ 39 w 534"/>
                  <a:gd name="T39" fmla="*/ 29 h 592"/>
                  <a:gd name="T40" fmla="*/ 33 w 534"/>
                  <a:gd name="T41" fmla="*/ 17 h 592"/>
                  <a:gd name="T42" fmla="*/ 31 w 534"/>
                  <a:gd name="T43" fmla="*/ 15 h 5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34" h="592">
                    <a:moveTo>
                      <a:pt x="278" y="136"/>
                    </a:moveTo>
                    <a:lnTo>
                      <a:pt x="231" y="76"/>
                    </a:lnTo>
                    <a:lnTo>
                      <a:pt x="166" y="30"/>
                    </a:lnTo>
                    <a:lnTo>
                      <a:pt x="108" y="0"/>
                    </a:lnTo>
                    <a:lnTo>
                      <a:pt x="61" y="8"/>
                    </a:lnTo>
                    <a:lnTo>
                      <a:pt x="27" y="42"/>
                    </a:lnTo>
                    <a:lnTo>
                      <a:pt x="0" y="144"/>
                    </a:lnTo>
                    <a:lnTo>
                      <a:pt x="11" y="262"/>
                    </a:lnTo>
                    <a:lnTo>
                      <a:pt x="39" y="376"/>
                    </a:lnTo>
                    <a:lnTo>
                      <a:pt x="69" y="463"/>
                    </a:lnTo>
                    <a:lnTo>
                      <a:pt x="128" y="554"/>
                    </a:lnTo>
                    <a:lnTo>
                      <a:pt x="178" y="592"/>
                    </a:lnTo>
                    <a:lnTo>
                      <a:pt x="247" y="592"/>
                    </a:lnTo>
                    <a:lnTo>
                      <a:pt x="317" y="566"/>
                    </a:lnTo>
                    <a:lnTo>
                      <a:pt x="352" y="501"/>
                    </a:lnTo>
                    <a:lnTo>
                      <a:pt x="370" y="418"/>
                    </a:lnTo>
                    <a:lnTo>
                      <a:pt x="363" y="315"/>
                    </a:lnTo>
                    <a:lnTo>
                      <a:pt x="525" y="327"/>
                    </a:lnTo>
                    <a:lnTo>
                      <a:pt x="534" y="281"/>
                    </a:lnTo>
                    <a:lnTo>
                      <a:pt x="348" y="262"/>
                    </a:lnTo>
                    <a:lnTo>
                      <a:pt x="301" y="156"/>
                    </a:lnTo>
                    <a:lnTo>
                      <a:pt x="278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Freeform 45"/>
              <p:cNvSpPr>
                <a:spLocks/>
              </p:cNvSpPr>
              <p:nvPr/>
            </p:nvSpPr>
            <p:spPr bwMode="auto">
              <a:xfrm>
                <a:off x="332" y="1448"/>
                <a:ext cx="204" cy="316"/>
              </a:xfrm>
              <a:custGeom>
                <a:avLst/>
                <a:gdLst>
                  <a:gd name="T0" fmla="*/ 40 w 614"/>
                  <a:gd name="T1" fmla="*/ 2 h 949"/>
                  <a:gd name="T2" fmla="*/ 48 w 614"/>
                  <a:gd name="T3" fmla="*/ 0 h 949"/>
                  <a:gd name="T4" fmla="*/ 55 w 614"/>
                  <a:gd name="T5" fmla="*/ 0 h 949"/>
                  <a:gd name="T6" fmla="*/ 60 w 614"/>
                  <a:gd name="T7" fmla="*/ 4 h 949"/>
                  <a:gd name="T8" fmla="*/ 63 w 614"/>
                  <a:gd name="T9" fmla="*/ 10 h 949"/>
                  <a:gd name="T10" fmla="*/ 62 w 614"/>
                  <a:gd name="T11" fmla="*/ 16 h 949"/>
                  <a:gd name="T12" fmla="*/ 57 w 614"/>
                  <a:gd name="T13" fmla="*/ 16 h 949"/>
                  <a:gd name="T14" fmla="*/ 59 w 614"/>
                  <a:gd name="T15" fmla="*/ 11 h 949"/>
                  <a:gd name="T16" fmla="*/ 55 w 614"/>
                  <a:gd name="T17" fmla="*/ 7 h 949"/>
                  <a:gd name="T18" fmla="*/ 51 w 614"/>
                  <a:gd name="T19" fmla="*/ 5 h 949"/>
                  <a:gd name="T20" fmla="*/ 45 w 614"/>
                  <a:gd name="T21" fmla="*/ 7 h 949"/>
                  <a:gd name="T22" fmla="*/ 48 w 614"/>
                  <a:gd name="T23" fmla="*/ 12 h 949"/>
                  <a:gd name="T24" fmla="*/ 48 w 614"/>
                  <a:gd name="T25" fmla="*/ 16 h 949"/>
                  <a:gd name="T26" fmla="*/ 48 w 614"/>
                  <a:gd name="T27" fmla="*/ 20 h 949"/>
                  <a:gd name="T28" fmla="*/ 41 w 614"/>
                  <a:gd name="T29" fmla="*/ 22 h 949"/>
                  <a:gd name="T30" fmla="*/ 34 w 614"/>
                  <a:gd name="T31" fmla="*/ 21 h 949"/>
                  <a:gd name="T32" fmla="*/ 33 w 614"/>
                  <a:gd name="T33" fmla="*/ 18 h 949"/>
                  <a:gd name="T34" fmla="*/ 26 w 614"/>
                  <a:gd name="T35" fmla="*/ 26 h 949"/>
                  <a:gd name="T36" fmla="*/ 21 w 614"/>
                  <a:gd name="T37" fmla="*/ 34 h 949"/>
                  <a:gd name="T38" fmla="*/ 15 w 614"/>
                  <a:gd name="T39" fmla="*/ 46 h 949"/>
                  <a:gd name="T40" fmla="*/ 12 w 614"/>
                  <a:gd name="T41" fmla="*/ 56 h 949"/>
                  <a:gd name="T42" fmla="*/ 10 w 614"/>
                  <a:gd name="T43" fmla="*/ 66 h 949"/>
                  <a:gd name="T44" fmla="*/ 11 w 614"/>
                  <a:gd name="T45" fmla="*/ 71 h 949"/>
                  <a:gd name="T46" fmla="*/ 18 w 614"/>
                  <a:gd name="T47" fmla="*/ 77 h 949"/>
                  <a:gd name="T48" fmla="*/ 32 w 614"/>
                  <a:gd name="T49" fmla="*/ 83 h 949"/>
                  <a:gd name="T50" fmla="*/ 40 w 614"/>
                  <a:gd name="T51" fmla="*/ 85 h 949"/>
                  <a:gd name="T52" fmla="*/ 48 w 614"/>
                  <a:gd name="T53" fmla="*/ 86 h 949"/>
                  <a:gd name="T54" fmla="*/ 59 w 614"/>
                  <a:gd name="T55" fmla="*/ 91 h 949"/>
                  <a:gd name="T56" fmla="*/ 67 w 614"/>
                  <a:gd name="T57" fmla="*/ 94 h 949"/>
                  <a:gd name="T58" fmla="*/ 68 w 614"/>
                  <a:gd name="T59" fmla="*/ 100 h 949"/>
                  <a:gd name="T60" fmla="*/ 63 w 614"/>
                  <a:gd name="T61" fmla="*/ 104 h 949"/>
                  <a:gd name="T62" fmla="*/ 58 w 614"/>
                  <a:gd name="T63" fmla="*/ 105 h 949"/>
                  <a:gd name="T64" fmla="*/ 51 w 614"/>
                  <a:gd name="T65" fmla="*/ 101 h 949"/>
                  <a:gd name="T66" fmla="*/ 33 w 614"/>
                  <a:gd name="T67" fmla="*/ 92 h 949"/>
                  <a:gd name="T68" fmla="*/ 18 w 614"/>
                  <a:gd name="T69" fmla="*/ 86 h 949"/>
                  <a:gd name="T70" fmla="*/ 8 w 614"/>
                  <a:gd name="T71" fmla="*/ 79 h 949"/>
                  <a:gd name="T72" fmla="*/ 1 w 614"/>
                  <a:gd name="T73" fmla="*/ 72 h 949"/>
                  <a:gd name="T74" fmla="*/ 0 w 614"/>
                  <a:gd name="T75" fmla="*/ 65 h 949"/>
                  <a:gd name="T76" fmla="*/ 4 w 614"/>
                  <a:gd name="T77" fmla="*/ 55 h 949"/>
                  <a:gd name="T78" fmla="*/ 12 w 614"/>
                  <a:gd name="T79" fmla="*/ 40 h 949"/>
                  <a:gd name="T80" fmla="*/ 19 w 614"/>
                  <a:gd name="T81" fmla="*/ 27 h 949"/>
                  <a:gd name="T82" fmla="*/ 28 w 614"/>
                  <a:gd name="T83" fmla="*/ 14 h 949"/>
                  <a:gd name="T84" fmla="*/ 35 w 614"/>
                  <a:gd name="T85" fmla="*/ 6 h 949"/>
                  <a:gd name="T86" fmla="*/ 43 w 614"/>
                  <a:gd name="T87" fmla="*/ 2 h 949"/>
                  <a:gd name="T88" fmla="*/ 40 w 614"/>
                  <a:gd name="T89" fmla="*/ 2 h 9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14" h="949">
                    <a:moveTo>
                      <a:pt x="359" y="22"/>
                    </a:moveTo>
                    <a:lnTo>
                      <a:pt x="436" y="0"/>
                    </a:lnTo>
                    <a:lnTo>
                      <a:pt x="497" y="3"/>
                    </a:lnTo>
                    <a:lnTo>
                      <a:pt x="544" y="37"/>
                    </a:lnTo>
                    <a:lnTo>
                      <a:pt x="576" y="91"/>
                    </a:lnTo>
                    <a:lnTo>
                      <a:pt x="564" y="147"/>
                    </a:lnTo>
                    <a:lnTo>
                      <a:pt x="521" y="147"/>
                    </a:lnTo>
                    <a:lnTo>
                      <a:pt x="532" y="101"/>
                    </a:lnTo>
                    <a:lnTo>
                      <a:pt x="497" y="61"/>
                    </a:lnTo>
                    <a:lnTo>
                      <a:pt x="464" y="45"/>
                    </a:lnTo>
                    <a:lnTo>
                      <a:pt x="405" y="61"/>
                    </a:lnTo>
                    <a:lnTo>
                      <a:pt x="429" y="106"/>
                    </a:lnTo>
                    <a:lnTo>
                      <a:pt x="436" y="147"/>
                    </a:lnTo>
                    <a:lnTo>
                      <a:pt x="429" y="182"/>
                    </a:lnTo>
                    <a:lnTo>
                      <a:pt x="370" y="197"/>
                    </a:lnTo>
                    <a:lnTo>
                      <a:pt x="308" y="185"/>
                    </a:lnTo>
                    <a:lnTo>
                      <a:pt x="297" y="159"/>
                    </a:lnTo>
                    <a:lnTo>
                      <a:pt x="231" y="231"/>
                    </a:lnTo>
                    <a:lnTo>
                      <a:pt x="193" y="310"/>
                    </a:lnTo>
                    <a:lnTo>
                      <a:pt x="139" y="413"/>
                    </a:lnTo>
                    <a:lnTo>
                      <a:pt x="104" y="504"/>
                    </a:lnTo>
                    <a:lnTo>
                      <a:pt x="89" y="592"/>
                    </a:lnTo>
                    <a:lnTo>
                      <a:pt x="101" y="638"/>
                    </a:lnTo>
                    <a:lnTo>
                      <a:pt x="163" y="695"/>
                    </a:lnTo>
                    <a:lnTo>
                      <a:pt x="290" y="744"/>
                    </a:lnTo>
                    <a:lnTo>
                      <a:pt x="359" y="766"/>
                    </a:lnTo>
                    <a:lnTo>
                      <a:pt x="429" y="778"/>
                    </a:lnTo>
                    <a:lnTo>
                      <a:pt x="532" y="820"/>
                    </a:lnTo>
                    <a:lnTo>
                      <a:pt x="609" y="847"/>
                    </a:lnTo>
                    <a:lnTo>
                      <a:pt x="614" y="899"/>
                    </a:lnTo>
                    <a:lnTo>
                      <a:pt x="576" y="938"/>
                    </a:lnTo>
                    <a:lnTo>
                      <a:pt x="529" y="949"/>
                    </a:lnTo>
                    <a:lnTo>
                      <a:pt x="459" y="914"/>
                    </a:lnTo>
                    <a:lnTo>
                      <a:pt x="297" y="831"/>
                    </a:lnTo>
                    <a:lnTo>
                      <a:pt x="163" y="774"/>
                    </a:lnTo>
                    <a:lnTo>
                      <a:pt x="69" y="710"/>
                    </a:lnTo>
                    <a:lnTo>
                      <a:pt x="7" y="653"/>
                    </a:lnTo>
                    <a:lnTo>
                      <a:pt x="0" y="584"/>
                    </a:lnTo>
                    <a:lnTo>
                      <a:pt x="34" y="493"/>
                    </a:lnTo>
                    <a:lnTo>
                      <a:pt x="104" y="356"/>
                    </a:lnTo>
                    <a:lnTo>
                      <a:pt x="170" y="243"/>
                    </a:lnTo>
                    <a:lnTo>
                      <a:pt x="251" y="125"/>
                    </a:lnTo>
                    <a:lnTo>
                      <a:pt x="313" y="56"/>
                    </a:lnTo>
                    <a:lnTo>
                      <a:pt x="390" y="22"/>
                    </a:lnTo>
                    <a:lnTo>
                      <a:pt x="35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" name="Freeform 46"/>
              <p:cNvSpPr>
                <a:spLocks/>
              </p:cNvSpPr>
              <p:nvPr/>
            </p:nvSpPr>
            <p:spPr bwMode="auto">
              <a:xfrm>
                <a:off x="525" y="1710"/>
                <a:ext cx="107" cy="297"/>
              </a:xfrm>
              <a:custGeom>
                <a:avLst/>
                <a:gdLst>
                  <a:gd name="T0" fmla="*/ 2 w 321"/>
                  <a:gd name="T1" fmla="*/ 8 h 891"/>
                  <a:gd name="T2" fmla="*/ 4 w 321"/>
                  <a:gd name="T3" fmla="*/ 3 h 891"/>
                  <a:gd name="T4" fmla="*/ 9 w 321"/>
                  <a:gd name="T5" fmla="*/ 0 h 891"/>
                  <a:gd name="T6" fmla="*/ 14 w 321"/>
                  <a:gd name="T7" fmla="*/ 0 h 891"/>
                  <a:gd name="T8" fmla="*/ 21 w 321"/>
                  <a:gd name="T9" fmla="*/ 4 h 891"/>
                  <a:gd name="T10" fmla="*/ 27 w 321"/>
                  <a:gd name="T11" fmla="*/ 13 h 891"/>
                  <a:gd name="T12" fmla="*/ 31 w 321"/>
                  <a:gd name="T13" fmla="*/ 22 h 891"/>
                  <a:gd name="T14" fmla="*/ 33 w 321"/>
                  <a:gd name="T15" fmla="*/ 35 h 891"/>
                  <a:gd name="T16" fmla="*/ 35 w 321"/>
                  <a:gd name="T17" fmla="*/ 49 h 891"/>
                  <a:gd name="T18" fmla="*/ 36 w 321"/>
                  <a:gd name="T19" fmla="*/ 64 h 891"/>
                  <a:gd name="T20" fmla="*/ 36 w 321"/>
                  <a:gd name="T21" fmla="*/ 82 h 891"/>
                  <a:gd name="T22" fmla="*/ 33 w 321"/>
                  <a:gd name="T23" fmla="*/ 94 h 891"/>
                  <a:gd name="T24" fmla="*/ 28 w 321"/>
                  <a:gd name="T25" fmla="*/ 98 h 891"/>
                  <a:gd name="T26" fmla="*/ 20 w 321"/>
                  <a:gd name="T27" fmla="*/ 99 h 891"/>
                  <a:gd name="T28" fmla="*/ 12 w 321"/>
                  <a:gd name="T29" fmla="*/ 99 h 891"/>
                  <a:gd name="T30" fmla="*/ 7 w 321"/>
                  <a:gd name="T31" fmla="*/ 94 h 891"/>
                  <a:gd name="T32" fmla="*/ 5 w 321"/>
                  <a:gd name="T33" fmla="*/ 85 h 891"/>
                  <a:gd name="T34" fmla="*/ 3 w 321"/>
                  <a:gd name="T35" fmla="*/ 76 h 891"/>
                  <a:gd name="T36" fmla="*/ 1 w 321"/>
                  <a:gd name="T37" fmla="*/ 60 h 891"/>
                  <a:gd name="T38" fmla="*/ 0 w 321"/>
                  <a:gd name="T39" fmla="*/ 42 h 891"/>
                  <a:gd name="T40" fmla="*/ 0 w 321"/>
                  <a:gd name="T41" fmla="*/ 21 h 891"/>
                  <a:gd name="T42" fmla="*/ 2 w 321"/>
                  <a:gd name="T43" fmla="*/ 11 h 891"/>
                  <a:gd name="T44" fmla="*/ 2 w 321"/>
                  <a:gd name="T45" fmla="*/ 8 h 8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1" h="891">
                    <a:moveTo>
                      <a:pt x="20" y="69"/>
                    </a:moveTo>
                    <a:lnTo>
                      <a:pt x="32" y="23"/>
                    </a:lnTo>
                    <a:lnTo>
                      <a:pt x="82" y="0"/>
                    </a:lnTo>
                    <a:lnTo>
                      <a:pt x="127" y="0"/>
                    </a:lnTo>
                    <a:lnTo>
                      <a:pt x="186" y="34"/>
                    </a:lnTo>
                    <a:lnTo>
                      <a:pt x="240" y="115"/>
                    </a:lnTo>
                    <a:lnTo>
                      <a:pt x="279" y="197"/>
                    </a:lnTo>
                    <a:lnTo>
                      <a:pt x="298" y="311"/>
                    </a:lnTo>
                    <a:lnTo>
                      <a:pt x="314" y="444"/>
                    </a:lnTo>
                    <a:lnTo>
                      <a:pt x="321" y="572"/>
                    </a:lnTo>
                    <a:lnTo>
                      <a:pt x="321" y="739"/>
                    </a:lnTo>
                    <a:lnTo>
                      <a:pt x="298" y="842"/>
                    </a:lnTo>
                    <a:lnTo>
                      <a:pt x="256" y="880"/>
                    </a:lnTo>
                    <a:lnTo>
                      <a:pt x="182" y="891"/>
                    </a:lnTo>
                    <a:lnTo>
                      <a:pt x="105" y="888"/>
                    </a:lnTo>
                    <a:lnTo>
                      <a:pt x="65" y="842"/>
                    </a:lnTo>
                    <a:lnTo>
                      <a:pt x="43" y="763"/>
                    </a:lnTo>
                    <a:lnTo>
                      <a:pt x="23" y="683"/>
                    </a:lnTo>
                    <a:lnTo>
                      <a:pt x="8" y="539"/>
                    </a:lnTo>
                    <a:lnTo>
                      <a:pt x="0" y="376"/>
                    </a:lnTo>
                    <a:lnTo>
                      <a:pt x="0" y="186"/>
                    </a:lnTo>
                    <a:lnTo>
                      <a:pt x="20" y="103"/>
                    </a:lnTo>
                    <a:lnTo>
                      <a:pt x="2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" name="Freeform 47"/>
              <p:cNvSpPr>
                <a:spLocks/>
              </p:cNvSpPr>
              <p:nvPr/>
            </p:nvSpPr>
            <p:spPr bwMode="auto">
              <a:xfrm>
                <a:off x="574" y="1719"/>
                <a:ext cx="163" cy="228"/>
              </a:xfrm>
              <a:custGeom>
                <a:avLst/>
                <a:gdLst>
                  <a:gd name="T0" fmla="*/ 3 w 490"/>
                  <a:gd name="T1" fmla="*/ 0 h 684"/>
                  <a:gd name="T2" fmla="*/ 14 w 490"/>
                  <a:gd name="T3" fmla="*/ 1 h 684"/>
                  <a:gd name="T4" fmla="*/ 26 w 490"/>
                  <a:gd name="T5" fmla="*/ 3 h 684"/>
                  <a:gd name="T6" fmla="*/ 38 w 490"/>
                  <a:gd name="T7" fmla="*/ 10 h 684"/>
                  <a:gd name="T8" fmla="*/ 46 w 490"/>
                  <a:gd name="T9" fmla="*/ 15 h 684"/>
                  <a:gd name="T10" fmla="*/ 52 w 490"/>
                  <a:gd name="T11" fmla="*/ 22 h 684"/>
                  <a:gd name="T12" fmla="*/ 54 w 490"/>
                  <a:gd name="T13" fmla="*/ 27 h 684"/>
                  <a:gd name="T14" fmla="*/ 49 w 490"/>
                  <a:gd name="T15" fmla="*/ 39 h 684"/>
                  <a:gd name="T16" fmla="*/ 41 w 490"/>
                  <a:gd name="T17" fmla="*/ 46 h 684"/>
                  <a:gd name="T18" fmla="*/ 31 w 490"/>
                  <a:gd name="T19" fmla="*/ 52 h 684"/>
                  <a:gd name="T20" fmla="*/ 26 w 490"/>
                  <a:gd name="T21" fmla="*/ 55 h 684"/>
                  <a:gd name="T22" fmla="*/ 17 w 490"/>
                  <a:gd name="T23" fmla="*/ 57 h 684"/>
                  <a:gd name="T24" fmla="*/ 17 w 490"/>
                  <a:gd name="T25" fmla="*/ 60 h 684"/>
                  <a:gd name="T26" fmla="*/ 24 w 490"/>
                  <a:gd name="T27" fmla="*/ 63 h 684"/>
                  <a:gd name="T28" fmla="*/ 33 w 490"/>
                  <a:gd name="T29" fmla="*/ 66 h 684"/>
                  <a:gd name="T30" fmla="*/ 43 w 490"/>
                  <a:gd name="T31" fmla="*/ 71 h 684"/>
                  <a:gd name="T32" fmla="*/ 39 w 490"/>
                  <a:gd name="T33" fmla="*/ 75 h 684"/>
                  <a:gd name="T34" fmla="*/ 35 w 490"/>
                  <a:gd name="T35" fmla="*/ 76 h 684"/>
                  <a:gd name="T36" fmla="*/ 29 w 490"/>
                  <a:gd name="T37" fmla="*/ 70 h 684"/>
                  <a:gd name="T38" fmla="*/ 21 w 490"/>
                  <a:gd name="T39" fmla="*/ 67 h 684"/>
                  <a:gd name="T40" fmla="*/ 14 w 490"/>
                  <a:gd name="T41" fmla="*/ 65 h 684"/>
                  <a:gd name="T42" fmla="*/ 14 w 490"/>
                  <a:gd name="T43" fmla="*/ 60 h 684"/>
                  <a:gd name="T44" fmla="*/ 15 w 490"/>
                  <a:gd name="T45" fmla="*/ 54 h 684"/>
                  <a:gd name="T46" fmla="*/ 20 w 490"/>
                  <a:gd name="T47" fmla="*/ 52 h 684"/>
                  <a:gd name="T48" fmla="*/ 33 w 490"/>
                  <a:gd name="T49" fmla="*/ 46 h 684"/>
                  <a:gd name="T50" fmla="*/ 41 w 490"/>
                  <a:gd name="T51" fmla="*/ 38 h 684"/>
                  <a:gd name="T52" fmla="*/ 47 w 490"/>
                  <a:gd name="T53" fmla="*/ 29 h 684"/>
                  <a:gd name="T54" fmla="*/ 45 w 490"/>
                  <a:gd name="T55" fmla="*/ 25 h 684"/>
                  <a:gd name="T56" fmla="*/ 41 w 490"/>
                  <a:gd name="T57" fmla="*/ 20 h 684"/>
                  <a:gd name="T58" fmla="*/ 31 w 490"/>
                  <a:gd name="T59" fmla="*/ 13 h 684"/>
                  <a:gd name="T60" fmla="*/ 18 w 490"/>
                  <a:gd name="T61" fmla="*/ 10 h 684"/>
                  <a:gd name="T62" fmla="*/ 10 w 490"/>
                  <a:gd name="T63" fmla="*/ 10 h 684"/>
                  <a:gd name="T64" fmla="*/ 3 w 490"/>
                  <a:gd name="T65" fmla="*/ 10 h 684"/>
                  <a:gd name="T66" fmla="*/ 0 w 490"/>
                  <a:gd name="T67" fmla="*/ 5 h 684"/>
                  <a:gd name="T68" fmla="*/ 3 w 490"/>
                  <a:gd name="T69" fmla="*/ 0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90" h="684">
                    <a:moveTo>
                      <a:pt x="27" y="0"/>
                    </a:moveTo>
                    <a:lnTo>
                      <a:pt x="127" y="11"/>
                    </a:lnTo>
                    <a:lnTo>
                      <a:pt x="231" y="30"/>
                    </a:lnTo>
                    <a:lnTo>
                      <a:pt x="340" y="91"/>
                    </a:lnTo>
                    <a:lnTo>
                      <a:pt x="417" y="136"/>
                    </a:lnTo>
                    <a:lnTo>
                      <a:pt x="467" y="202"/>
                    </a:lnTo>
                    <a:lnTo>
                      <a:pt x="490" y="239"/>
                    </a:lnTo>
                    <a:lnTo>
                      <a:pt x="444" y="350"/>
                    </a:lnTo>
                    <a:lnTo>
                      <a:pt x="370" y="418"/>
                    </a:lnTo>
                    <a:lnTo>
                      <a:pt x="281" y="467"/>
                    </a:lnTo>
                    <a:lnTo>
                      <a:pt x="235" y="497"/>
                    </a:lnTo>
                    <a:lnTo>
                      <a:pt x="154" y="512"/>
                    </a:lnTo>
                    <a:lnTo>
                      <a:pt x="151" y="543"/>
                    </a:lnTo>
                    <a:lnTo>
                      <a:pt x="213" y="570"/>
                    </a:lnTo>
                    <a:lnTo>
                      <a:pt x="301" y="593"/>
                    </a:lnTo>
                    <a:lnTo>
                      <a:pt x="385" y="638"/>
                    </a:lnTo>
                    <a:lnTo>
                      <a:pt x="351" y="672"/>
                    </a:lnTo>
                    <a:lnTo>
                      <a:pt x="316" y="684"/>
                    </a:lnTo>
                    <a:lnTo>
                      <a:pt x="266" y="634"/>
                    </a:lnTo>
                    <a:lnTo>
                      <a:pt x="189" y="603"/>
                    </a:lnTo>
                    <a:lnTo>
                      <a:pt x="127" y="581"/>
                    </a:lnTo>
                    <a:lnTo>
                      <a:pt x="127" y="536"/>
                    </a:lnTo>
                    <a:lnTo>
                      <a:pt x="139" y="487"/>
                    </a:lnTo>
                    <a:lnTo>
                      <a:pt x="178" y="467"/>
                    </a:lnTo>
                    <a:lnTo>
                      <a:pt x="301" y="418"/>
                    </a:lnTo>
                    <a:lnTo>
                      <a:pt x="370" y="342"/>
                    </a:lnTo>
                    <a:lnTo>
                      <a:pt x="420" y="262"/>
                    </a:lnTo>
                    <a:lnTo>
                      <a:pt x="409" y="224"/>
                    </a:lnTo>
                    <a:lnTo>
                      <a:pt x="370" y="178"/>
                    </a:lnTo>
                    <a:lnTo>
                      <a:pt x="278" y="114"/>
                    </a:lnTo>
                    <a:lnTo>
                      <a:pt x="166" y="91"/>
                    </a:lnTo>
                    <a:lnTo>
                      <a:pt x="92" y="87"/>
                    </a:lnTo>
                    <a:lnTo>
                      <a:pt x="27" y="87"/>
                    </a:lnTo>
                    <a:lnTo>
                      <a:pt x="0" y="4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Freeform 48"/>
              <p:cNvSpPr>
                <a:spLocks/>
              </p:cNvSpPr>
              <p:nvPr/>
            </p:nvSpPr>
            <p:spPr bwMode="auto">
              <a:xfrm>
                <a:off x="587" y="1977"/>
                <a:ext cx="199" cy="369"/>
              </a:xfrm>
              <a:custGeom>
                <a:avLst/>
                <a:gdLst>
                  <a:gd name="T0" fmla="*/ 8 w 596"/>
                  <a:gd name="T1" fmla="*/ 0 h 1106"/>
                  <a:gd name="T2" fmla="*/ 2 w 596"/>
                  <a:gd name="T3" fmla="*/ 0 h 1106"/>
                  <a:gd name="T4" fmla="*/ 0 w 596"/>
                  <a:gd name="T5" fmla="*/ 9 h 1106"/>
                  <a:gd name="T6" fmla="*/ 4 w 596"/>
                  <a:gd name="T7" fmla="*/ 14 h 1106"/>
                  <a:gd name="T8" fmla="*/ 18 w 596"/>
                  <a:gd name="T9" fmla="*/ 26 h 1106"/>
                  <a:gd name="T10" fmla="*/ 30 w 596"/>
                  <a:gd name="T11" fmla="*/ 42 h 1106"/>
                  <a:gd name="T12" fmla="*/ 38 w 596"/>
                  <a:gd name="T13" fmla="*/ 58 h 1106"/>
                  <a:gd name="T14" fmla="*/ 39 w 596"/>
                  <a:gd name="T15" fmla="*/ 69 h 1106"/>
                  <a:gd name="T16" fmla="*/ 39 w 596"/>
                  <a:gd name="T17" fmla="*/ 76 h 1106"/>
                  <a:gd name="T18" fmla="*/ 35 w 596"/>
                  <a:gd name="T19" fmla="*/ 93 h 1106"/>
                  <a:gd name="T20" fmla="*/ 31 w 596"/>
                  <a:gd name="T21" fmla="*/ 107 h 1106"/>
                  <a:gd name="T22" fmla="*/ 27 w 596"/>
                  <a:gd name="T23" fmla="*/ 116 h 1106"/>
                  <a:gd name="T24" fmla="*/ 26 w 596"/>
                  <a:gd name="T25" fmla="*/ 121 h 1106"/>
                  <a:gd name="T26" fmla="*/ 30 w 596"/>
                  <a:gd name="T27" fmla="*/ 121 h 1106"/>
                  <a:gd name="T28" fmla="*/ 36 w 596"/>
                  <a:gd name="T29" fmla="*/ 119 h 1106"/>
                  <a:gd name="T30" fmla="*/ 38 w 596"/>
                  <a:gd name="T31" fmla="*/ 119 h 1106"/>
                  <a:gd name="T32" fmla="*/ 50 w 596"/>
                  <a:gd name="T33" fmla="*/ 120 h 1106"/>
                  <a:gd name="T34" fmla="*/ 60 w 596"/>
                  <a:gd name="T35" fmla="*/ 123 h 1106"/>
                  <a:gd name="T36" fmla="*/ 63 w 596"/>
                  <a:gd name="T37" fmla="*/ 121 h 1106"/>
                  <a:gd name="T38" fmla="*/ 66 w 596"/>
                  <a:gd name="T39" fmla="*/ 115 h 1106"/>
                  <a:gd name="T40" fmla="*/ 63 w 596"/>
                  <a:gd name="T41" fmla="*/ 112 h 1106"/>
                  <a:gd name="T42" fmla="*/ 49 w 596"/>
                  <a:gd name="T43" fmla="*/ 111 h 1106"/>
                  <a:gd name="T44" fmla="*/ 39 w 596"/>
                  <a:gd name="T45" fmla="*/ 113 h 1106"/>
                  <a:gd name="T46" fmla="*/ 34 w 596"/>
                  <a:gd name="T47" fmla="*/ 115 h 1106"/>
                  <a:gd name="T48" fmla="*/ 35 w 596"/>
                  <a:gd name="T49" fmla="*/ 109 h 1106"/>
                  <a:gd name="T50" fmla="*/ 40 w 596"/>
                  <a:gd name="T51" fmla="*/ 100 h 1106"/>
                  <a:gd name="T52" fmla="*/ 44 w 596"/>
                  <a:gd name="T53" fmla="*/ 86 h 1106"/>
                  <a:gd name="T54" fmla="*/ 48 w 596"/>
                  <a:gd name="T55" fmla="*/ 74 h 1106"/>
                  <a:gd name="T56" fmla="*/ 45 w 596"/>
                  <a:gd name="T57" fmla="*/ 61 h 1106"/>
                  <a:gd name="T58" fmla="*/ 41 w 596"/>
                  <a:gd name="T59" fmla="*/ 46 h 1106"/>
                  <a:gd name="T60" fmla="*/ 34 w 596"/>
                  <a:gd name="T61" fmla="*/ 30 h 1106"/>
                  <a:gd name="T62" fmla="*/ 22 w 596"/>
                  <a:gd name="T63" fmla="*/ 15 h 1106"/>
                  <a:gd name="T64" fmla="*/ 13 w 596"/>
                  <a:gd name="T65" fmla="*/ 4 h 1106"/>
                  <a:gd name="T66" fmla="*/ 8 w 596"/>
                  <a:gd name="T67" fmla="*/ 0 h 1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96" h="1106">
                    <a:moveTo>
                      <a:pt x="69" y="0"/>
                    </a:moveTo>
                    <a:lnTo>
                      <a:pt x="15" y="0"/>
                    </a:lnTo>
                    <a:lnTo>
                      <a:pt x="0" y="80"/>
                    </a:lnTo>
                    <a:lnTo>
                      <a:pt x="38" y="126"/>
                    </a:lnTo>
                    <a:lnTo>
                      <a:pt x="162" y="236"/>
                    </a:lnTo>
                    <a:lnTo>
                      <a:pt x="270" y="376"/>
                    </a:lnTo>
                    <a:lnTo>
                      <a:pt x="340" y="521"/>
                    </a:lnTo>
                    <a:lnTo>
                      <a:pt x="351" y="616"/>
                    </a:lnTo>
                    <a:lnTo>
                      <a:pt x="347" y="685"/>
                    </a:lnTo>
                    <a:lnTo>
                      <a:pt x="317" y="840"/>
                    </a:lnTo>
                    <a:lnTo>
                      <a:pt x="277" y="966"/>
                    </a:lnTo>
                    <a:lnTo>
                      <a:pt x="244" y="1039"/>
                    </a:lnTo>
                    <a:lnTo>
                      <a:pt x="235" y="1084"/>
                    </a:lnTo>
                    <a:lnTo>
                      <a:pt x="270" y="1084"/>
                    </a:lnTo>
                    <a:lnTo>
                      <a:pt x="324" y="1069"/>
                    </a:lnTo>
                    <a:lnTo>
                      <a:pt x="340" y="1072"/>
                    </a:lnTo>
                    <a:lnTo>
                      <a:pt x="452" y="1079"/>
                    </a:lnTo>
                    <a:lnTo>
                      <a:pt x="538" y="1106"/>
                    </a:lnTo>
                    <a:lnTo>
                      <a:pt x="568" y="1091"/>
                    </a:lnTo>
                    <a:lnTo>
                      <a:pt x="596" y="1034"/>
                    </a:lnTo>
                    <a:lnTo>
                      <a:pt x="568" y="1004"/>
                    </a:lnTo>
                    <a:lnTo>
                      <a:pt x="441" y="1000"/>
                    </a:lnTo>
                    <a:lnTo>
                      <a:pt x="351" y="1012"/>
                    </a:lnTo>
                    <a:lnTo>
                      <a:pt x="305" y="1034"/>
                    </a:lnTo>
                    <a:lnTo>
                      <a:pt x="312" y="981"/>
                    </a:lnTo>
                    <a:lnTo>
                      <a:pt x="359" y="901"/>
                    </a:lnTo>
                    <a:lnTo>
                      <a:pt x="398" y="776"/>
                    </a:lnTo>
                    <a:lnTo>
                      <a:pt x="429" y="669"/>
                    </a:lnTo>
                    <a:lnTo>
                      <a:pt x="406" y="548"/>
                    </a:lnTo>
                    <a:lnTo>
                      <a:pt x="371" y="418"/>
                    </a:lnTo>
                    <a:lnTo>
                      <a:pt x="301" y="270"/>
                    </a:lnTo>
                    <a:lnTo>
                      <a:pt x="200" y="133"/>
                    </a:lnTo>
                    <a:lnTo>
                      <a:pt x="115" y="3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Freeform 49"/>
              <p:cNvSpPr>
                <a:spLocks/>
              </p:cNvSpPr>
              <p:nvPr/>
            </p:nvSpPr>
            <p:spPr bwMode="auto">
              <a:xfrm>
                <a:off x="462" y="1976"/>
                <a:ext cx="134" cy="376"/>
              </a:xfrm>
              <a:custGeom>
                <a:avLst/>
                <a:gdLst>
                  <a:gd name="T0" fmla="*/ 31 w 402"/>
                  <a:gd name="T1" fmla="*/ 0 h 1127"/>
                  <a:gd name="T2" fmla="*/ 25 w 402"/>
                  <a:gd name="T3" fmla="*/ 12 h 1127"/>
                  <a:gd name="T4" fmla="*/ 21 w 402"/>
                  <a:gd name="T5" fmla="*/ 29 h 1127"/>
                  <a:gd name="T6" fmla="*/ 17 w 402"/>
                  <a:gd name="T7" fmla="*/ 48 h 1127"/>
                  <a:gd name="T8" fmla="*/ 12 w 402"/>
                  <a:gd name="T9" fmla="*/ 68 h 1127"/>
                  <a:gd name="T10" fmla="*/ 12 w 402"/>
                  <a:gd name="T11" fmla="*/ 75 h 1127"/>
                  <a:gd name="T12" fmla="*/ 17 w 402"/>
                  <a:gd name="T13" fmla="*/ 87 h 1127"/>
                  <a:gd name="T14" fmla="*/ 23 w 402"/>
                  <a:gd name="T15" fmla="*/ 94 h 1127"/>
                  <a:gd name="T16" fmla="*/ 28 w 402"/>
                  <a:gd name="T17" fmla="*/ 103 h 1127"/>
                  <a:gd name="T18" fmla="*/ 32 w 402"/>
                  <a:gd name="T19" fmla="*/ 109 h 1127"/>
                  <a:gd name="T20" fmla="*/ 30 w 402"/>
                  <a:gd name="T21" fmla="*/ 112 h 1127"/>
                  <a:gd name="T22" fmla="*/ 21 w 402"/>
                  <a:gd name="T23" fmla="*/ 113 h 1127"/>
                  <a:gd name="T24" fmla="*/ 5 w 402"/>
                  <a:gd name="T25" fmla="*/ 116 h 1127"/>
                  <a:gd name="T26" fmla="*/ 0 w 402"/>
                  <a:gd name="T27" fmla="*/ 119 h 1127"/>
                  <a:gd name="T28" fmla="*/ 4 w 402"/>
                  <a:gd name="T29" fmla="*/ 123 h 1127"/>
                  <a:gd name="T30" fmla="*/ 13 w 402"/>
                  <a:gd name="T31" fmla="*/ 125 h 1127"/>
                  <a:gd name="T32" fmla="*/ 23 w 402"/>
                  <a:gd name="T33" fmla="*/ 120 h 1127"/>
                  <a:gd name="T34" fmla="*/ 31 w 402"/>
                  <a:gd name="T35" fmla="*/ 117 h 1127"/>
                  <a:gd name="T36" fmla="*/ 41 w 402"/>
                  <a:gd name="T37" fmla="*/ 116 h 1127"/>
                  <a:gd name="T38" fmla="*/ 45 w 402"/>
                  <a:gd name="T39" fmla="*/ 114 h 1127"/>
                  <a:gd name="T40" fmla="*/ 43 w 402"/>
                  <a:gd name="T41" fmla="*/ 110 h 1127"/>
                  <a:gd name="T42" fmla="*/ 32 w 402"/>
                  <a:gd name="T43" fmla="*/ 99 h 1127"/>
                  <a:gd name="T44" fmla="*/ 26 w 402"/>
                  <a:gd name="T45" fmla="*/ 88 h 1127"/>
                  <a:gd name="T46" fmla="*/ 20 w 402"/>
                  <a:gd name="T47" fmla="*/ 80 h 1127"/>
                  <a:gd name="T48" fmla="*/ 19 w 402"/>
                  <a:gd name="T49" fmla="*/ 73 h 1127"/>
                  <a:gd name="T50" fmla="*/ 22 w 402"/>
                  <a:gd name="T51" fmla="*/ 60 h 1127"/>
                  <a:gd name="T52" fmla="*/ 28 w 402"/>
                  <a:gd name="T53" fmla="*/ 47 h 1127"/>
                  <a:gd name="T54" fmla="*/ 34 w 402"/>
                  <a:gd name="T55" fmla="*/ 25 h 1127"/>
                  <a:gd name="T56" fmla="*/ 40 w 402"/>
                  <a:gd name="T57" fmla="*/ 11 h 1127"/>
                  <a:gd name="T58" fmla="*/ 39 w 402"/>
                  <a:gd name="T59" fmla="*/ 4 h 1127"/>
                  <a:gd name="T60" fmla="*/ 34 w 402"/>
                  <a:gd name="T61" fmla="*/ 0 h 1127"/>
                  <a:gd name="T62" fmla="*/ 31 w 402"/>
                  <a:gd name="T63" fmla="*/ 0 h 11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2" h="1127">
                    <a:moveTo>
                      <a:pt x="278" y="0"/>
                    </a:moveTo>
                    <a:lnTo>
                      <a:pt x="228" y="106"/>
                    </a:lnTo>
                    <a:lnTo>
                      <a:pt x="193" y="261"/>
                    </a:lnTo>
                    <a:lnTo>
                      <a:pt x="151" y="433"/>
                    </a:lnTo>
                    <a:lnTo>
                      <a:pt x="112" y="607"/>
                    </a:lnTo>
                    <a:lnTo>
                      <a:pt x="112" y="671"/>
                    </a:lnTo>
                    <a:lnTo>
                      <a:pt x="151" y="786"/>
                    </a:lnTo>
                    <a:lnTo>
                      <a:pt x="204" y="847"/>
                    </a:lnTo>
                    <a:lnTo>
                      <a:pt x="255" y="923"/>
                    </a:lnTo>
                    <a:lnTo>
                      <a:pt x="290" y="979"/>
                    </a:lnTo>
                    <a:lnTo>
                      <a:pt x="274" y="1006"/>
                    </a:lnTo>
                    <a:lnTo>
                      <a:pt x="186" y="1017"/>
                    </a:lnTo>
                    <a:lnTo>
                      <a:pt x="42" y="1039"/>
                    </a:lnTo>
                    <a:lnTo>
                      <a:pt x="0" y="1074"/>
                    </a:lnTo>
                    <a:lnTo>
                      <a:pt x="35" y="1105"/>
                    </a:lnTo>
                    <a:lnTo>
                      <a:pt x="116" y="1127"/>
                    </a:lnTo>
                    <a:lnTo>
                      <a:pt x="209" y="1081"/>
                    </a:lnTo>
                    <a:lnTo>
                      <a:pt x="278" y="1051"/>
                    </a:lnTo>
                    <a:lnTo>
                      <a:pt x="367" y="1039"/>
                    </a:lnTo>
                    <a:lnTo>
                      <a:pt x="402" y="1029"/>
                    </a:lnTo>
                    <a:lnTo>
                      <a:pt x="390" y="990"/>
                    </a:lnTo>
                    <a:lnTo>
                      <a:pt x="290" y="892"/>
                    </a:lnTo>
                    <a:lnTo>
                      <a:pt x="231" y="789"/>
                    </a:lnTo>
                    <a:lnTo>
                      <a:pt x="181" y="721"/>
                    </a:lnTo>
                    <a:lnTo>
                      <a:pt x="174" y="653"/>
                    </a:lnTo>
                    <a:lnTo>
                      <a:pt x="197" y="539"/>
                    </a:lnTo>
                    <a:lnTo>
                      <a:pt x="251" y="421"/>
                    </a:lnTo>
                    <a:lnTo>
                      <a:pt x="309" y="221"/>
                    </a:lnTo>
                    <a:lnTo>
                      <a:pt x="360" y="103"/>
                    </a:lnTo>
                    <a:lnTo>
                      <a:pt x="355" y="34"/>
                    </a:lnTo>
                    <a:lnTo>
                      <a:pt x="309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35" name="Group 50"/>
            <p:cNvGrpSpPr>
              <a:grpSpLocks/>
            </p:cNvGrpSpPr>
            <p:nvPr/>
          </p:nvGrpSpPr>
          <p:grpSpPr bwMode="auto">
            <a:xfrm>
              <a:off x="430" y="1373"/>
              <a:ext cx="82" cy="111"/>
              <a:chOff x="605" y="1373"/>
              <a:chExt cx="82" cy="111"/>
            </a:xfrm>
          </p:grpSpPr>
          <p:sp>
            <p:nvSpPr>
              <p:cNvPr id="38936" name="Freeform 51"/>
              <p:cNvSpPr>
                <a:spLocks/>
              </p:cNvSpPr>
              <p:nvPr/>
            </p:nvSpPr>
            <p:spPr bwMode="auto">
              <a:xfrm>
                <a:off x="621" y="1373"/>
                <a:ext cx="66" cy="77"/>
              </a:xfrm>
              <a:custGeom>
                <a:avLst/>
                <a:gdLst>
                  <a:gd name="T0" fmla="*/ 3 w 199"/>
                  <a:gd name="T1" fmla="*/ 1 h 232"/>
                  <a:gd name="T2" fmla="*/ 9 w 199"/>
                  <a:gd name="T3" fmla="*/ 0 h 232"/>
                  <a:gd name="T4" fmla="*/ 14 w 199"/>
                  <a:gd name="T5" fmla="*/ 0 h 232"/>
                  <a:gd name="T6" fmla="*/ 19 w 199"/>
                  <a:gd name="T7" fmla="*/ 3 h 232"/>
                  <a:gd name="T8" fmla="*/ 22 w 199"/>
                  <a:gd name="T9" fmla="*/ 8 h 232"/>
                  <a:gd name="T10" fmla="*/ 22 w 199"/>
                  <a:gd name="T11" fmla="*/ 11 h 232"/>
                  <a:gd name="T12" fmla="*/ 19 w 199"/>
                  <a:gd name="T13" fmla="*/ 16 h 232"/>
                  <a:gd name="T14" fmla="*/ 15 w 199"/>
                  <a:gd name="T15" fmla="*/ 19 h 232"/>
                  <a:gd name="T16" fmla="*/ 9 w 199"/>
                  <a:gd name="T17" fmla="*/ 19 h 232"/>
                  <a:gd name="T18" fmla="*/ 5 w 199"/>
                  <a:gd name="T19" fmla="*/ 22 h 232"/>
                  <a:gd name="T20" fmla="*/ 3 w 199"/>
                  <a:gd name="T21" fmla="*/ 26 h 232"/>
                  <a:gd name="T22" fmla="*/ 0 w 199"/>
                  <a:gd name="T23" fmla="*/ 24 h 232"/>
                  <a:gd name="T24" fmla="*/ 1 w 199"/>
                  <a:gd name="T25" fmla="*/ 19 h 232"/>
                  <a:gd name="T26" fmla="*/ 6 w 199"/>
                  <a:gd name="T27" fmla="*/ 16 h 232"/>
                  <a:gd name="T28" fmla="*/ 14 w 199"/>
                  <a:gd name="T29" fmla="*/ 16 h 232"/>
                  <a:gd name="T30" fmla="*/ 17 w 199"/>
                  <a:gd name="T31" fmla="*/ 13 h 232"/>
                  <a:gd name="T32" fmla="*/ 18 w 199"/>
                  <a:gd name="T33" fmla="*/ 8 h 232"/>
                  <a:gd name="T34" fmla="*/ 14 w 199"/>
                  <a:gd name="T35" fmla="*/ 4 h 232"/>
                  <a:gd name="T36" fmla="*/ 9 w 199"/>
                  <a:gd name="T37" fmla="*/ 4 h 232"/>
                  <a:gd name="T38" fmla="*/ 3 w 199"/>
                  <a:gd name="T39" fmla="*/ 5 h 232"/>
                  <a:gd name="T40" fmla="*/ 1 w 199"/>
                  <a:gd name="T41" fmla="*/ 4 h 232"/>
                  <a:gd name="T42" fmla="*/ 3 w 199"/>
                  <a:gd name="T43" fmla="*/ 1 h 2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9" h="232">
                    <a:moveTo>
                      <a:pt x="24" y="11"/>
                    </a:moveTo>
                    <a:lnTo>
                      <a:pt x="77" y="0"/>
                    </a:lnTo>
                    <a:lnTo>
                      <a:pt x="129" y="4"/>
                    </a:lnTo>
                    <a:lnTo>
                      <a:pt x="175" y="26"/>
                    </a:lnTo>
                    <a:lnTo>
                      <a:pt x="199" y="68"/>
                    </a:lnTo>
                    <a:lnTo>
                      <a:pt x="199" y="102"/>
                    </a:lnTo>
                    <a:lnTo>
                      <a:pt x="175" y="148"/>
                    </a:lnTo>
                    <a:lnTo>
                      <a:pt x="136" y="174"/>
                    </a:lnTo>
                    <a:lnTo>
                      <a:pt x="77" y="174"/>
                    </a:lnTo>
                    <a:lnTo>
                      <a:pt x="42" y="197"/>
                    </a:lnTo>
                    <a:lnTo>
                      <a:pt x="31" y="232"/>
                    </a:lnTo>
                    <a:lnTo>
                      <a:pt x="0" y="220"/>
                    </a:lnTo>
                    <a:lnTo>
                      <a:pt x="12" y="174"/>
                    </a:lnTo>
                    <a:lnTo>
                      <a:pt x="54" y="148"/>
                    </a:lnTo>
                    <a:lnTo>
                      <a:pt x="124" y="141"/>
                    </a:lnTo>
                    <a:lnTo>
                      <a:pt x="152" y="114"/>
                    </a:lnTo>
                    <a:lnTo>
                      <a:pt x="159" y="72"/>
                    </a:lnTo>
                    <a:lnTo>
                      <a:pt x="129" y="34"/>
                    </a:lnTo>
                    <a:lnTo>
                      <a:pt x="82" y="34"/>
                    </a:lnTo>
                    <a:lnTo>
                      <a:pt x="31" y="46"/>
                    </a:lnTo>
                    <a:lnTo>
                      <a:pt x="12" y="34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Freeform 52"/>
              <p:cNvSpPr>
                <a:spLocks/>
              </p:cNvSpPr>
              <p:nvPr/>
            </p:nvSpPr>
            <p:spPr bwMode="auto">
              <a:xfrm>
                <a:off x="605" y="1463"/>
                <a:ext cx="21" cy="21"/>
              </a:xfrm>
              <a:custGeom>
                <a:avLst/>
                <a:gdLst>
                  <a:gd name="T0" fmla="*/ 7 w 61"/>
                  <a:gd name="T1" fmla="*/ 0 h 63"/>
                  <a:gd name="T2" fmla="*/ 3 w 61"/>
                  <a:gd name="T3" fmla="*/ 0 h 63"/>
                  <a:gd name="T4" fmla="*/ 1 w 61"/>
                  <a:gd name="T5" fmla="*/ 3 h 63"/>
                  <a:gd name="T6" fmla="*/ 0 w 61"/>
                  <a:gd name="T7" fmla="*/ 7 h 63"/>
                  <a:gd name="T8" fmla="*/ 3 w 61"/>
                  <a:gd name="T9" fmla="*/ 7 h 63"/>
                  <a:gd name="T10" fmla="*/ 7 w 61"/>
                  <a:gd name="T11" fmla="*/ 5 h 63"/>
                  <a:gd name="T12" fmla="*/ 7 w 6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3">
                    <a:moveTo>
                      <a:pt x="61" y="4"/>
                    </a:moveTo>
                    <a:lnTo>
                      <a:pt x="30" y="0"/>
                    </a:lnTo>
                    <a:lnTo>
                      <a:pt x="9" y="24"/>
                    </a:lnTo>
                    <a:lnTo>
                      <a:pt x="0" y="60"/>
                    </a:lnTo>
                    <a:lnTo>
                      <a:pt x="30" y="63"/>
                    </a:lnTo>
                    <a:lnTo>
                      <a:pt x="56" y="47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400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5"/>
          <p:cNvGrpSpPr/>
          <p:nvPr/>
        </p:nvGrpSpPr>
        <p:grpSpPr>
          <a:xfrm>
            <a:off x="1483895" y="1692369"/>
            <a:ext cx="2587876" cy="2196235"/>
            <a:chOff x="4343400" y="5257800"/>
            <a:chExt cx="1455906" cy="1295400"/>
          </a:xfrm>
        </p:grpSpPr>
        <p:sp>
          <p:nvSpPr>
            <p:cNvPr id="3" name="Text Box 18"/>
            <p:cNvSpPr txBox="1">
              <a:spLocks noChangeArrowheads="1"/>
            </p:cNvSpPr>
            <p:nvPr/>
          </p:nvSpPr>
          <p:spPr bwMode="auto">
            <a:xfrm>
              <a:off x="4343400" y="5272088"/>
              <a:ext cx="3286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</a:rPr>
                <a:t>1</a:t>
              </a:r>
            </a:p>
          </p:txBody>
        </p:sp>
        <p:grpSp>
          <p:nvGrpSpPr>
            <p:cNvPr id="4" name="组合 51"/>
            <p:cNvGrpSpPr/>
            <p:nvPr/>
          </p:nvGrpSpPr>
          <p:grpSpPr>
            <a:xfrm>
              <a:off x="4648200" y="5486400"/>
              <a:ext cx="838200" cy="838200"/>
              <a:chOff x="4648200" y="5486400"/>
              <a:chExt cx="838200" cy="838200"/>
            </a:xfrm>
          </p:grpSpPr>
          <p:cxnSp>
            <p:nvCxnSpPr>
              <p:cNvPr id="8" name="直接连接符 16"/>
              <p:cNvCxnSpPr/>
              <p:nvPr/>
            </p:nvCxnSpPr>
            <p:spPr bwMode="auto">
              <a:xfrm>
                <a:off x="4648200" y="54864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9" name="直接连接符 42"/>
              <p:cNvCxnSpPr/>
              <p:nvPr/>
            </p:nvCxnSpPr>
            <p:spPr bwMode="auto">
              <a:xfrm>
                <a:off x="5486400" y="5486400"/>
                <a:ext cx="0" cy="838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10" name="直接连接符 18"/>
              <p:cNvCxnSpPr/>
              <p:nvPr/>
            </p:nvCxnSpPr>
            <p:spPr bwMode="auto">
              <a:xfrm flipH="1">
                <a:off x="4648200" y="5486400"/>
                <a:ext cx="838200" cy="838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" name="直接连接符 23"/>
              <p:cNvCxnSpPr/>
              <p:nvPr/>
            </p:nvCxnSpPr>
            <p:spPr bwMode="auto">
              <a:xfrm>
                <a:off x="4648200" y="5486400"/>
                <a:ext cx="838200" cy="8382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2" name="直接连接符 48"/>
              <p:cNvCxnSpPr/>
              <p:nvPr/>
            </p:nvCxnSpPr>
            <p:spPr bwMode="auto">
              <a:xfrm>
                <a:off x="4648200" y="5486400"/>
                <a:ext cx="8382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5" name="Text Box 18"/>
            <p:cNvSpPr txBox="1">
              <a:spLocks noChangeArrowheads="1"/>
            </p:cNvSpPr>
            <p:nvPr/>
          </p:nvSpPr>
          <p:spPr bwMode="auto">
            <a:xfrm>
              <a:off x="5478294" y="5257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prstClr val="black"/>
                  </a:solidFill>
                </a:rPr>
                <a:t>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486400" y="618386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343400" y="61722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prstClr val="black"/>
                  </a:solidFill>
                </a:rPr>
                <a:t>4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540000" y="1261553"/>
            <a:ext cx="64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prstClr val="black"/>
                </a:solidFill>
              </a:rPr>
              <a:t>G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276215" y="1669735"/>
            <a:ext cx="649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prstClr val="black"/>
                </a:solidFill>
              </a:rPr>
              <a:t>1</a:t>
            </a:r>
          </a:p>
        </p:txBody>
      </p:sp>
      <p:grpSp>
        <p:nvGrpSpPr>
          <p:cNvPr id="17" name="组合 3"/>
          <p:cNvGrpSpPr/>
          <p:nvPr/>
        </p:nvGrpSpPr>
        <p:grpSpPr>
          <a:xfrm>
            <a:off x="5558590" y="1261554"/>
            <a:ext cx="1967832" cy="2607268"/>
            <a:chOff x="1828800" y="2715723"/>
            <a:chExt cx="1151106" cy="1587417"/>
          </a:xfrm>
        </p:grpSpPr>
        <p:sp>
          <p:nvSpPr>
            <p:cNvPr id="18" name="TextBox 46"/>
            <p:cNvSpPr txBox="1"/>
            <p:nvPr/>
          </p:nvSpPr>
          <p:spPr>
            <a:xfrm>
              <a:off x="2133600" y="271572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  <a:latin typeface="Comic Sans MS" pitchFamily="66" charset="0"/>
                </a:rPr>
                <a:t>C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直接连接符 62"/>
            <p:cNvCxnSpPr/>
            <p:nvPr/>
          </p:nvCxnSpPr>
          <p:spPr bwMode="auto">
            <a:xfrm>
              <a:off x="1828800" y="3200400"/>
              <a:ext cx="0" cy="838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0" name="直接连接符 63"/>
            <p:cNvCxnSpPr/>
            <p:nvPr/>
          </p:nvCxnSpPr>
          <p:spPr bwMode="auto">
            <a:xfrm>
              <a:off x="2667000" y="3200400"/>
              <a:ext cx="0" cy="838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1" name="直接连接符 64"/>
            <p:cNvCxnSpPr/>
            <p:nvPr/>
          </p:nvCxnSpPr>
          <p:spPr bwMode="auto">
            <a:xfrm flipH="1">
              <a:off x="1828800" y="3200400"/>
              <a:ext cx="838200" cy="838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直接连接符 65"/>
            <p:cNvCxnSpPr/>
            <p:nvPr/>
          </p:nvCxnSpPr>
          <p:spPr bwMode="auto">
            <a:xfrm>
              <a:off x="1828800" y="3200400"/>
              <a:ext cx="838200" cy="838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2667000" y="29718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 smtClean="0">
                  <a:solidFill>
                    <a:prstClr val="black"/>
                  </a:solidFill>
                </a:rPr>
                <a:t>2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2667000" y="393380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227052" y="3313757"/>
            <a:ext cx="618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/>
          </p:nvPr>
        </p:nvGraphicFramePr>
        <p:xfrm>
          <a:off x="1021022" y="4502897"/>
          <a:ext cx="30416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5" name="公式" r:id="rId3" imgW="1333500" imgH="889000" progId="Equation.3">
                  <p:embed/>
                </p:oleObj>
              </mc:Choice>
              <mc:Fallback>
                <p:oleObj name="公式" r:id="rId3" imgW="13335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022" y="4502897"/>
                        <a:ext cx="3041650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框 26"/>
          <p:cNvSpPr txBox="1"/>
          <p:nvPr/>
        </p:nvSpPr>
        <p:spPr>
          <a:xfrm>
            <a:off x="1844841" y="4085392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prstClr val="black"/>
                </a:solidFill>
              </a:rPr>
              <a:t>1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371545" y="4085394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prstClr val="black"/>
                </a:solidFill>
              </a:rPr>
              <a:t>2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71513" y="4090746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prstClr val="black"/>
                </a:solidFill>
              </a:rPr>
              <a:t>3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11585" y="4109466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prstClr val="black"/>
                </a:solidFill>
              </a:rPr>
              <a:t>4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58488" y="4584538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prstClr val="black"/>
                </a:solidFill>
              </a:rPr>
              <a:t>1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158488" y="5034758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prstClr val="black"/>
                </a:solidFill>
              </a:rPr>
              <a:t>2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58488" y="5490329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prstClr val="black"/>
                </a:solidFill>
              </a:rPr>
              <a:t>3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58488" y="5919973"/>
            <a:ext cx="40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prstClr val="black"/>
                </a:solidFill>
              </a:rPr>
              <a:t>4</a:t>
            </a:r>
            <a:endParaRPr kumimoji="1" lang="zh-CN" altLang="en-US" sz="2800" dirty="0">
              <a:solidFill>
                <a:prstClr val="black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844777" y="4638819"/>
            <a:ext cx="455571" cy="4555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344745" y="5085315"/>
            <a:ext cx="455571" cy="4555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2343762" y="5530433"/>
            <a:ext cx="455571" cy="4555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836806" y="5993650"/>
            <a:ext cx="455571" cy="45557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9" name="标题 1"/>
          <p:cNvSpPr txBox="1">
            <a:spLocks/>
          </p:cNvSpPr>
          <p:nvPr/>
        </p:nvSpPr>
        <p:spPr>
          <a:xfrm>
            <a:off x="457200" y="5080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0090"/>
                </a:solidFill>
              </a:rPr>
              <a:t>ZK proof for </a:t>
            </a:r>
            <a:r>
              <a:rPr lang="en-US" altLang="zh-CN" sz="2800" b="1" dirty="0" smtClean="0">
                <a:solidFill>
                  <a:srgbClr val="000090"/>
                </a:solidFill>
                <a:latin typeface="Comic Sans MS" charset="0"/>
                <a:ea typeface="Comic Sans MS" charset="0"/>
                <a:cs typeface="Comic Sans MS" charset="0"/>
              </a:rPr>
              <a:t>Hamiltonian Cycle</a:t>
            </a:r>
            <a:endParaRPr lang="zh-CN" altLang="en-US" sz="2800" b="1" dirty="0">
              <a:solidFill>
                <a:srgbClr val="00009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0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5"/>
          <p:cNvSpPr>
            <a:spLocks noChangeShapeType="1"/>
          </p:cNvSpPr>
          <p:nvPr/>
        </p:nvSpPr>
        <p:spPr bwMode="auto">
          <a:xfrm flipH="1">
            <a:off x="3255253" y="4249170"/>
            <a:ext cx="2743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3560054" y="3790382"/>
            <a:ext cx="214550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00"/>
                </a:solidFill>
              </a:rPr>
              <a:t>Challenge</a:t>
            </a:r>
            <a:r>
              <a:rPr lang="en-US" dirty="0" smtClean="0">
                <a:solidFill>
                  <a:srgbClr val="0070C0"/>
                </a:solidFill>
              </a:rPr>
              <a:t> b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prstClr val="black"/>
                </a:solidFill>
              </a:rPr>
              <a:t> or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Line 28"/>
          <p:cNvSpPr>
            <a:spLocks noChangeShapeType="1"/>
          </p:cNvSpPr>
          <p:nvPr/>
        </p:nvSpPr>
        <p:spPr bwMode="auto">
          <a:xfrm flipH="1">
            <a:off x="3255253" y="3630045"/>
            <a:ext cx="2743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 flipH="1" flipV="1">
            <a:off x="3318753" y="5379470"/>
            <a:ext cx="26797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40"/>
          <p:cNvSpPr txBox="1"/>
          <p:nvPr/>
        </p:nvSpPr>
        <p:spPr>
          <a:xfrm>
            <a:off x="3262524" y="4580739"/>
            <a:ext cx="303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</a:t>
            </a:r>
            <a:r>
              <a:rPr lang="en-US" altLang="zh-CN" dirty="0" smtClean="0">
                <a:solidFill>
                  <a:prstClr val="black"/>
                </a:solidFill>
              </a:rPr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0</a:t>
            </a:r>
            <a:r>
              <a:rPr lang="en-US" altLang="zh-CN" dirty="0" smtClean="0">
                <a:solidFill>
                  <a:prstClr val="black"/>
                </a:solidFill>
              </a:rPr>
              <a:t>: </a:t>
            </a:r>
            <a:r>
              <a:rPr lang="en-US" altLang="zh-CN" dirty="0" smtClean="0">
                <a:solidFill>
                  <a:prstClr val="black"/>
                </a:solidFill>
                <a:cs typeface="Calibri"/>
              </a:rPr>
              <a:t>permutation</a:t>
            </a:r>
            <a:r>
              <a:rPr lang="en-US" altLang="zh-CN" dirty="0" smtClean="0">
                <a:solidFill>
                  <a:srgbClr val="0033CC"/>
                </a:solidFill>
                <a:cs typeface="Calibri"/>
              </a:rPr>
              <a:t> </a:t>
            </a:r>
            <a:r>
              <a:rPr lang="en-US" altLang="zh-CN" dirty="0" smtClean="0">
                <a:solidFill>
                  <a:srgbClr val="008000"/>
                </a:solidFill>
                <a:ea typeface="Lucida Grande"/>
                <a:cs typeface="Calibri"/>
              </a:rPr>
              <a:t>π</a:t>
            </a:r>
            <a:r>
              <a:rPr lang="en-US" altLang="zh-CN" dirty="0" smtClean="0">
                <a:solidFill>
                  <a:prstClr val="black"/>
                </a:solidFill>
                <a:ea typeface="Lucida Grande"/>
                <a:cs typeface="Calibri"/>
              </a:rPr>
              <a:t> + key</a:t>
            </a:r>
            <a:endParaRPr lang="en-US" altLang="he-IL" dirty="0" smtClean="0">
              <a:solidFill>
                <a:prstClr val="black"/>
              </a:solidFill>
              <a:cs typeface="Calibri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3533317" y="1647006"/>
          <a:ext cx="2100692" cy="175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9" name="公式" r:id="rId3" imgW="1066800" imgH="889000" progId="Equation.3">
                  <p:embed/>
                </p:oleObj>
              </mc:Choice>
              <mc:Fallback>
                <p:oleObj name="公式" r:id="rId3" imgW="1066800" imgH="889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3317" y="1647006"/>
                        <a:ext cx="2100692" cy="1751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椭圆 8"/>
          <p:cNvSpPr/>
          <p:nvPr/>
        </p:nvSpPr>
        <p:spPr>
          <a:xfrm>
            <a:off x="3783262" y="1847533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29758" y="1839517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76254" y="1844869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082646" y="1841754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01982" y="2245458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48478" y="2245909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681606" y="2237893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087998" y="2243245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93966" y="2633581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240462" y="2638933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73590" y="2630917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79982" y="2627802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799318" y="3031506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245814" y="3031957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678942" y="3032408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098702" y="3029293"/>
            <a:ext cx="280737" cy="254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33317" y="1202449"/>
            <a:ext cx="2438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7030A0"/>
                </a:solidFill>
              </a:rPr>
              <a:t>commitments</a:t>
            </a:r>
            <a:r>
              <a:rPr kumimoji="1" lang="en-US" altLang="zh-CN" dirty="0" smtClean="0">
                <a:solidFill>
                  <a:srgbClr val="7030A0"/>
                </a:solidFill>
              </a:rPr>
              <a:t> </a:t>
            </a:r>
            <a:r>
              <a:rPr kumimoji="1" lang="en-US" altLang="zh-CN" dirty="0" smtClean="0">
                <a:solidFill>
                  <a:prstClr val="black"/>
                </a:solidFill>
              </a:rPr>
              <a:t>of </a:t>
            </a:r>
            <a:r>
              <a:rPr kumimoji="1" lang="en-US" altLang="zh-CN" b="1" dirty="0" smtClean="0">
                <a:solidFill>
                  <a:srgbClr val="008000"/>
                </a:solidFill>
              </a:rPr>
              <a:t>π</a:t>
            </a:r>
            <a:r>
              <a:rPr kumimoji="1" lang="en-US" altLang="zh-CN" dirty="0" smtClean="0">
                <a:solidFill>
                  <a:prstClr val="black"/>
                </a:solidFill>
              </a:rPr>
              <a:t>(G)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261891" y="4950071"/>
            <a:ext cx="315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</a:t>
            </a:r>
            <a:r>
              <a:rPr lang="en-US" altLang="zh-CN" dirty="0" smtClean="0">
                <a:solidFill>
                  <a:prstClr val="black"/>
                </a:solidFill>
              </a:rPr>
              <a:t>=</a:t>
            </a:r>
            <a:r>
              <a:rPr lang="en-US" altLang="zh-CN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prstClr val="black"/>
                </a:solidFill>
              </a:rPr>
              <a:t>: Hamiltonian cycle </a:t>
            </a:r>
            <a:r>
              <a:rPr lang="en-US" altLang="zh-CN" dirty="0" smtClean="0">
                <a:solidFill>
                  <a:srgbClr val="008000"/>
                </a:solidFill>
              </a:rPr>
              <a:t>c</a:t>
            </a:r>
            <a:r>
              <a:rPr lang="en-US" altLang="zh-CN" dirty="0" smtClean="0">
                <a:solidFill>
                  <a:prstClr val="black"/>
                </a:solidFill>
              </a:rPr>
              <a:t> + key</a:t>
            </a:r>
            <a:endParaRPr lang="zh-CN" altLang="en-US" dirty="0" smtClean="0">
              <a:solidFill>
                <a:prstClr val="black"/>
              </a:solidFill>
            </a:endParaRPr>
          </a:p>
          <a:p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44632" y="3958835"/>
            <a:ext cx="1864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prstClr val="black"/>
                </a:solidFill>
              </a:rPr>
              <a:t>Check that the revealed graph is </a:t>
            </a:r>
            <a:r>
              <a:rPr kumimoji="1" lang="en-US" altLang="zh-CN" b="1" dirty="0" smtClean="0">
                <a:solidFill>
                  <a:srgbClr val="008000"/>
                </a:solidFill>
              </a:rPr>
              <a:t>π</a:t>
            </a:r>
            <a:r>
              <a:rPr kumimoji="1" lang="en-US" altLang="zh-CN" dirty="0">
                <a:solidFill>
                  <a:prstClr val="black"/>
                </a:solidFill>
              </a:rPr>
              <a:t>(G)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844632" y="5259154"/>
            <a:ext cx="1671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prstClr val="black"/>
                </a:solidFill>
              </a:rPr>
              <a:t>Check that a Hamiltonian cycle is opened</a:t>
            </a:r>
            <a:endParaRPr kumimoji="1" lang="zh-CN" altLang="en-US" dirty="0">
              <a:solidFill>
                <a:prstClr val="black"/>
              </a:solidFill>
            </a:endParaRPr>
          </a:p>
        </p:txBody>
      </p:sp>
      <p:pic>
        <p:nvPicPr>
          <p:cNvPr id="6" name="图片 5" descr="zhugelia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2" y="1395402"/>
            <a:ext cx="2823411" cy="1764632"/>
          </a:xfrm>
          <a:prstGeom prst="rect">
            <a:avLst/>
          </a:prstGeom>
        </p:spPr>
      </p:pic>
      <p:pic>
        <p:nvPicPr>
          <p:cNvPr id="26" name="图片 25" descr="liube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20" y="1406374"/>
            <a:ext cx="1818105" cy="181810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574838" y="3277941"/>
            <a:ext cx="2045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err="1" smtClean="0">
                <a:solidFill>
                  <a:srgbClr val="008000"/>
                </a:solidFill>
              </a:rPr>
              <a:t>Prover</a:t>
            </a:r>
            <a:r>
              <a:rPr kumimoji="1" lang="en-US" altLang="zh-CN" b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kumimoji="1" lang="en-US" altLang="zh-CN" b="1" dirty="0" smtClean="0">
                <a:solidFill>
                  <a:prstClr val="black"/>
                </a:solidFill>
              </a:rPr>
              <a:t>(Chinese Merlin)</a:t>
            </a:r>
            <a:endParaRPr kumimoji="1" lang="zh-CN" altLang="en-US" b="1" dirty="0">
              <a:solidFill>
                <a:prstClr val="black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891420" y="3224465"/>
            <a:ext cx="182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 smtClean="0">
                <a:solidFill>
                  <a:srgbClr val="008000"/>
                </a:solidFill>
              </a:rPr>
              <a:t>Verifier</a:t>
            </a:r>
          </a:p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(Chinese Arthur)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34" name="Line Callout 2 33"/>
          <p:cNvSpPr/>
          <p:nvPr/>
        </p:nvSpPr>
        <p:spPr>
          <a:xfrm>
            <a:off x="781719" y="4846558"/>
            <a:ext cx="1838487" cy="4125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06416"/>
              <a:gd name="adj6" fmla="val 155312"/>
            </a:avLst>
          </a:prstGeom>
          <a:gradFill>
            <a:gsLst>
              <a:gs pos="100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t</a:t>
            </a:r>
            <a:r>
              <a:rPr lang="en-US" sz="2000" smtClean="0">
                <a:solidFill>
                  <a:prstClr val="black"/>
                </a:solidFill>
              </a:rPr>
              <a:t>o explain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8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/>
      <p:bldP spid="28" grpId="0"/>
      <p:bldP spid="28" grpId="1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4178" y="779936"/>
            <a:ext cx="745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</a:rPr>
              <a:t>Digital envelop/locked box: commitment scheme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8717" y="1724790"/>
            <a:ext cx="769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ea typeface="宋体" charset="-122"/>
              </a:rPr>
              <a:t>Two-stage interactive protocol </a:t>
            </a:r>
            <a:r>
              <a:rPr lang="en-US" altLang="zh-CN" sz="2400" dirty="0" smtClean="0">
                <a:ea typeface="宋体" charset="-122"/>
              </a:rPr>
              <a:t>between two parties, </a:t>
            </a:r>
            <a:r>
              <a:rPr lang="en-US" altLang="zh-CN" sz="2400" i="1" dirty="0" smtClean="0">
                <a:solidFill>
                  <a:srgbClr val="008000"/>
                </a:solidFill>
                <a:ea typeface="宋体" charset="-122"/>
              </a:rPr>
              <a:t>sender</a:t>
            </a:r>
            <a:r>
              <a:rPr lang="en-US" altLang="zh-CN" sz="2400" i="1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zh-CN" sz="2400" dirty="0" smtClean="0">
                <a:ea typeface="宋体" charset="-122"/>
              </a:rPr>
              <a:t>and </a:t>
            </a:r>
            <a:r>
              <a:rPr lang="en-US" altLang="zh-CN" sz="2400" i="1" dirty="0" smtClean="0">
                <a:solidFill>
                  <a:srgbClr val="008000"/>
                </a:solidFill>
                <a:ea typeface="宋体" charset="-122"/>
              </a:rPr>
              <a:t>receiver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717" y="2904382"/>
            <a:ext cx="769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ea typeface="宋体" charset="-122"/>
              </a:rPr>
              <a:t>Digital realization of a </a:t>
            </a:r>
            <a:r>
              <a:rPr lang="en-US" altLang="zh-CN" sz="2800" dirty="0" smtClean="0">
                <a:solidFill>
                  <a:srgbClr val="FF0000"/>
                </a:solidFill>
                <a:ea typeface="宋体" charset="-122"/>
              </a:rPr>
              <a:t>locked box</a:t>
            </a:r>
            <a:endParaRPr lang="en-US" altLang="zh-CN" sz="2800" dirty="0" smtClean="0">
              <a:ea typeface="宋体" charset="-122"/>
            </a:endParaRPr>
          </a:p>
        </p:txBody>
      </p:sp>
      <p:grpSp>
        <p:nvGrpSpPr>
          <p:cNvPr id="5" name="组合 3"/>
          <p:cNvGrpSpPr/>
          <p:nvPr/>
        </p:nvGrpSpPr>
        <p:grpSpPr>
          <a:xfrm>
            <a:off x="2725142" y="4110846"/>
            <a:ext cx="3164271" cy="1905006"/>
            <a:chOff x="2895600" y="3989236"/>
            <a:chExt cx="3164271" cy="1905006"/>
          </a:xfrm>
        </p:grpSpPr>
        <p:sp>
          <p:nvSpPr>
            <p:cNvPr id="6" name="AutoShape 9"/>
            <p:cNvSpPr>
              <a:spLocks noChangeAspect="1" noChangeArrowheads="1" noTextEdit="1"/>
            </p:cNvSpPr>
            <p:nvPr/>
          </p:nvSpPr>
          <p:spPr bwMode="auto">
            <a:xfrm>
              <a:off x="4251716" y="3989236"/>
              <a:ext cx="1808155" cy="190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4251716" y="3989236"/>
              <a:ext cx="1808155" cy="1831981"/>
            </a:xfrm>
            <a:custGeom>
              <a:avLst/>
              <a:gdLst>
                <a:gd name="T0" fmla="*/ 65 w 2152"/>
                <a:gd name="T1" fmla="*/ 13 h 2182"/>
                <a:gd name="T2" fmla="*/ 65 w 2152"/>
                <a:gd name="T3" fmla="*/ 0 h 2182"/>
                <a:gd name="T4" fmla="*/ 15 w 2152"/>
                <a:gd name="T5" fmla="*/ 0 h 2182"/>
                <a:gd name="T6" fmla="*/ 0 w 2152"/>
                <a:gd name="T7" fmla="*/ 11 h 2182"/>
                <a:gd name="T8" fmla="*/ 0 w 2152"/>
                <a:gd name="T9" fmla="*/ 80 h 2182"/>
                <a:gd name="T10" fmla="*/ 3 w 2152"/>
                <a:gd name="T11" fmla="*/ 80 h 2182"/>
                <a:gd name="T12" fmla="*/ 3 w 2152"/>
                <a:gd name="T13" fmla="*/ 90 h 2182"/>
                <a:gd name="T14" fmla="*/ 12 w 2152"/>
                <a:gd name="T15" fmla="*/ 90 h 2182"/>
                <a:gd name="T16" fmla="*/ 16 w 2152"/>
                <a:gd name="T17" fmla="*/ 80 h 2182"/>
                <a:gd name="T18" fmla="*/ 39 w 2152"/>
                <a:gd name="T19" fmla="*/ 80 h 2182"/>
                <a:gd name="T20" fmla="*/ 44 w 2152"/>
                <a:gd name="T21" fmla="*/ 90 h 2182"/>
                <a:gd name="T22" fmla="*/ 52 w 2152"/>
                <a:gd name="T23" fmla="*/ 90 h 2182"/>
                <a:gd name="T24" fmla="*/ 52 w 2152"/>
                <a:gd name="T25" fmla="*/ 80 h 2182"/>
                <a:gd name="T26" fmla="*/ 53 w 2152"/>
                <a:gd name="T27" fmla="*/ 80 h 2182"/>
                <a:gd name="T28" fmla="*/ 57 w 2152"/>
                <a:gd name="T29" fmla="*/ 76 h 2182"/>
                <a:gd name="T30" fmla="*/ 89 w 2152"/>
                <a:gd name="T31" fmla="*/ 76 h 2182"/>
                <a:gd name="T32" fmla="*/ 89 w 2152"/>
                <a:gd name="T33" fmla="*/ 13 h 2182"/>
                <a:gd name="T34" fmla="*/ 65 w 2152"/>
                <a:gd name="T35" fmla="*/ 13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307399" y="4098774"/>
              <a:ext cx="174624" cy="217488"/>
            </a:xfrm>
            <a:custGeom>
              <a:avLst/>
              <a:gdLst>
                <a:gd name="T0" fmla="*/ 0 w 206"/>
                <a:gd name="T1" fmla="*/ 8 h 261"/>
                <a:gd name="T2" fmla="*/ 0 w 206"/>
                <a:gd name="T3" fmla="*/ 10 h 261"/>
                <a:gd name="T4" fmla="*/ 9 w 206"/>
                <a:gd name="T5" fmla="*/ 10 h 261"/>
                <a:gd name="T6" fmla="*/ 9 w 206"/>
                <a:gd name="T7" fmla="*/ 0 h 261"/>
                <a:gd name="T8" fmla="*/ 0 w 206"/>
                <a:gd name="T9" fmla="*/ 8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5245487" y="4346425"/>
              <a:ext cx="720722" cy="1085853"/>
            </a:xfrm>
            <a:custGeom>
              <a:avLst/>
              <a:gdLst>
                <a:gd name="T0" fmla="*/ 0 w 857"/>
                <a:gd name="T1" fmla="*/ 7 h 1292"/>
                <a:gd name="T2" fmla="*/ 1 w 857"/>
                <a:gd name="T3" fmla="*/ 7 h 1292"/>
                <a:gd name="T4" fmla="*/ 1 w 857"/>
                <a:gd name="T5" fmla="*/ 19 h 1292"/>
                <a:gd name="T6" fmla="*/ 0 w 857"/>
                <a:gd name="T7" fmla="*/ 19 h 1292"/>
                <a:gd name="T8" fmla="*/ 0 w 857"/>
                <a:gd name="T9" fmla="*/ 38 h 1292"/>
                <a:gd name="T10" fmla="*/ 1 w 857"/>
                <a:gd name="T11" fmla="*/ 38 h 1292"/>
                <a:gd name="T12" fmla="*/ 1 w 857"/>
                <a:gd name="T13" fmla="*/ 49 h 1292"/>
                <a:gd name="T14" fmla="*/ 0 w 857"/>
                <a:gd name="T15" fmla="*/ 49 h 1292"/>
                <a:gd name="T16" fmla="*/ 0 w 857"/>
                <a:gd name="T17" fmla="*/ 54 h 1292"/>
                <a:gd name="T18" fmla="*/ 36 w 857"/>
                <a:gd name="T19" fmla="*/ 54 h 1292"/>
                <a:gd name="T20" fmla="*/ 36 w 857"/>
                <a:gd name="T21" fmla="*/ 0 h 1292"/>
                <a:gd name="T22" fmla="*/ 0 w 857"/>
                <a:gd name="T23" fmla="*/ 0 h 1292"/>
                <a:gd name="T24" fmla="*/ 0 w 857"/>
                <a:gd name="T25" fmla="*/ 7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4340616" y="4271812"/>
              <a:ext cx="938209" cy="1265241"/>
            </a:xfrm>
            <a:custGeom>
              <a:avLst/>
              <a:gdLst>
                <a:gd name="T0" fmla="*/ 47 w 1115"/>
                <a:gd name="T1" fmla="*/ 62 h 1505"/>
                <a:gd name="T2" fmla="*/ 0 w 1115"/>
                <a:gd name="T3" fmla="*/ 62 h 1505"/>
                <a:gd name="T4" fmla="*/ 0 w 1115"/>
                <a:gd name="T5" fmla="*/ 0 h 1505"/>
                <a:gd name="T6" fmla="*/ 47 w 1115"/>
                <a:gd name="T7" fmla="*/ 0 h 1505"/>
                <a:gd name="T8" fmla="*/ 47 w 1115"/>
                <a:gd name="T9" fmla="*/ 2 h 1505"/>
                <a:gd name="T10" fmla="*/ 43 w 1115"/>
                <a:gd name="T11" fmla="*/ 2 h 1505"/>
                <a:gd name="T12" fmla="*/ 43 w 1115"/>
                <a:gd name="T13" fmla="*/ 11 h 1505"/>
                <a:gd name="T14" fmla="*/ 43 w 1115"/>
                <a:gd name="T15" fmla="*/ 11 h 1505"/>
                <a:gd name="T16" fmla="*/ 43 w 1115"/>
                <a:gd name="T17" fmla="*/ 2 h 1505"/>
                <a:gd name="T18" fmla="*/ 3 w 1115"/>
                <a:gd name="T19" fmla="*/ 2 h 1505"/>
                <a:gd name="T20" fmla="*/ 3 w 1115"/>
                <a:gd name="T21" fmla="*/ 59 h 1505"/>
                <a:gd name="T22" fmla="*/ 43 w 1115"/>
                <a:gd name="T23" fmla="*/ 59 h 1505"/>
                <a:gd name="T24" fmla="*/ 43 w 1115"/>
                <a:gd name="T25" fmla="*/ 53 h 1505"/>
                <a:gd name="T26" fmla="*/ 43 w 1115"/>
                <a:gd name="T27" fmla="*/ 53 h 1505"/>
                <a:gd name="T28" fmla="*/ 43 w 1115"/>
                <a:gd name="T29" fmla="*/ 59 h 1505"/>
                <a:gd name="T30" fmla="*/ 47 w 1115"/>
                <a:gd name="T31" fmla="*/ 59 h 1505"/>
                <a:gd name="T32" fmla="*/ 47 w 1115"/>
                <a:gd name="T33" fmla="*/ 62 h 1505"/>
                <a:gd name="T34" fmla="*/ 47 w 1115"/>
                <a:gd name="T35" fmla="*/ 62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5202625" y="4524225"/>
              <a:ext cx="19050" cy="1682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5212150" y="4722663"/>
              <a:ext cx="3175" cy="382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648589" y="4346425"/>
              <a:ext cx="533398" cy="909640"/>
            </a:xfrm>
            <a:custGeom>
              <a:avLst/>
              <a:gdLst>
                <a:gd name="T0" fmla="*/ 26 w 637"/>
                <a:gd name="T1" fmla="*/ 7 h 1082"/>
                <a:gd name="T2" fmla="*/ 26 w 637"/>
                <a:gd name="T3" fmla="*/ 7 h 1082"/>
                <a:gd name="T4" fmla="*/ 26 w 637"/>
                <a:gd name="T5" fmla="*/ 19 h 1082"/>
                <a:gd name="T6" fmla="*/ 26 w 637"/>
                <a:gd name="T7" fmla="*/ 19 h 1082"/>
                <a:gd name="T8" fmla="*/ 26 w 637"/>
                <a:gd name="T9" fmla="*/ 38 h 1082"/>
                <a:gd name="T10" fmla="*/ 26 w 637"/>
                <a:gd name="T11" fmla="*/ 38 h 1082"/>
                <a:gd name="T12" fmla="*/ 26 w 637"/>
                <a:gd name="T13" fmla="*/ 45 h 1082"/>
                <a:gd name="T14" fmla="*/ 0 w 637"/>
                <a:gd name="T15" fmla="*/ 45 h 1082"/>
                <a:gd name="T16" fmla="*/ 0 w 637"/>
                <a:gd name="T17" fmla="*/ 0 h 1082"/>
                <a:gd name="T18" fmla="*/ 26 w 637"/>
                <a:gd name="T19" fmla="*/ 0 h 1082"/>
                <a:gd name="T20" fmla="*/ 26 w 637"/>
                <a:gd name="T21" fmla="*/ 7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431103" y="4346425"/>
              <a:ext cx="187324" cy="1085853"/>
            </a:xfrm>
            <a:custGeom>
              <a:avLst/>
              <a:gdLst>
                <a:gd name="T0" fmla="*/ 10 w 222"/>
                <a:gd name="T1" fmla="*/ 46 h 1292"/>
                <a:gd name="T2" fmla="*/ 0 w 222"/>
                <a:gd name="T3" fmla="*/ 54 h 1292"/>
                <a:gd name="T4" fmla="*/ 0 w 222"/>
                <a:gd name="T5" fmla="*/ 0 h 1292"/>
                <a:gd name="T6" fmla="*/ 10 w 222"/>
                <a:gd name="T7" fmla="*/ 0 h 1292"/>
                <a:gd name="T8" fmla="*/ 10 w 222"/>
                <a:gd name="T9" fmla="*/ 46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4459678" y="5286228"/>
              <a:ext cx="722310" cy="158751"/>
            </a:xfrm>
            <a:custGeom>
              <a:avLst/>
              <a:gdLst>
                <a:gd name="T0" fmla="*/ 8 w 859"/>
                <a:gd name="T1" fmla="*/ 0 h 190"/>
                <a:gd name="T2" fmla="*/ 35 w 859"/>
                <a:gd name="T3" fmla="*/ 0 h 190"/>
                <a:gd name="T4" fmla="*/ 35 w 859"/>
                <a:gd name="T5" fmla="*/ 3 h 190"/>
                <a:gd name="T6" fmla="*/ 36 w 859"/>
                <a:gd name="T7" fmla="*/ 3 h 190"/>
                <a:gd name="T8" fmla="*/ 36 w 859"/>
                <a:gd name="T9" fmla="*/ 8 h 190"/>
                <a:gd name="T10" fmla="*/ 0 w 859"/>
                <a:gd name="T11" fmla="*/ 8 h 190"/>
                <a:gd name="T12" fmla="*/ 8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5202625" y="5135415"/>
              <a:ext cx="19050" cy="1714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358078" y="4078136"/>
              <a:ext cx="1100133" cy="163513"/>
            </a:xfrm>
            <a:custGeom>
              <a:avLst/>
              <a:gdLst>
                <a:gd name="T0" fmla="*/ 12 w 1310"/>
                <a:gd name="T1" fmla="*/ 0 h 195"/>
                <a:gd name="T2" fmla="*/ 54 w 1310"/>
                <a:gd name="T3" fmla="*/ 0 h 195"/>
                <a:gd name="T4" fmla="*/ 46 w 1310"/>
                <a:gd name="T5" fmla="*/ 8 h 195"/>
                <a:gd name="T6" fmla="*/ 0 w 1310"/>
                <a:gd name="T7" fmla="*/ 8 h 195"/>
                <a:gd name="T8" fmla="*/ 12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4405703" y="5625954"/>
              <a:ext cx="76200" cy="106363"/>
            </a:xfrm>
            <a:custGeom>
              <a:avLst/>
              <a:gdLst>
                <a:gd name="T0" fmla="*/ 2 w 90"/>
                <a:gd name="T1" fmla="*/ 5 h 128"/>
                <a:gd name="T2" fmla="*/ 0 w 90"/>
                <a:gd name="T3" fmla="*/ 5 h 128"/>
                <a:gd name="T4" fmla="*/ 0 w 90"/>
                <a:gd name="T5" fmla="*/ 0 h 128"/>
                <a:gd name="T6" fmla="*/ 4 w 90"/>
                <a:gd name="T7" fmla="*/ 0 h 128"/>
                <a:gd name="T8" fmla="*/ 2 w 90"/>
                <a:gd name="T9" fmla="*/ 5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5142300" y="5625954"/>
              <a:ext cx="76200" cy="106363"/>
            </a:xfrm>
            <a:custGeom>
              <a:avLst/>
              <a:gdLst>
                <a:gd name="T0" fmla="*/ 0 w 90"/>
                <a:gd name="T1" fmla="*/ 0 h 128"/>
                <a:gd name="T2" fmla="*/ 4 w 90"/>
                <a:gd name="T3" fmla="*/ 0 h 128"/>
                <a:gd name="T4" fmla="*/ 4 w 90"/>
                <a:gd name="T5" fmla="*/ 5 h 128"/>
                <a:gd name="T6" fmla="*/ 3 w 90"/>
                <a:gd name="T7" fmla="*/ 5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5307399" y="5460853"/>
              <a:ext cx="34925" cy="38100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2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1" name="Picture 47" descr="key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110846"/>
              <a:ext cx="7112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TextBox 1"/>
            <p:cNvSpPr txBox="1"/>
            <p:nvPr/>
          </p:nvSpPr>
          <p:spPr>
            <a:xfrm>
              <a:off x="4680487" y="4608363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23" name="对象 22"/>
          <p:cNvGraphicFramePr>
            <a:graphicFrameLocks noChangeAspect="1"/>
          </p:cNvGraphicFramePr>
          <p:nvPr>
            <p:extLst/>
          </p:nvPr>
        </p:nvGraphicFramePr>
        <p:xfrm>
          <a:off x="5905500" y="6016625"/>
          <a:ext cx="10969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2" name="公式" r:id="rId4" imgW="508000" imgH="203200" progId="Equation.3">
                  <p:embed/>
                </p:oleObj>
              </mc:Choice>
              <mc:Fallback>
                <p:oleObj name="公式" r:id="rId4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5500" y="6016625"/>
                        <a:ext cx="109696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510029" y="4645835"/>
            <a:ext cx="23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b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57877" y="5922276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>
                <a:solidFill>
                  <a:srgbClr val="0000FF"/>
                </a:solidFill>
              </a:rPr>
              <a:t>b</a:t>
            </a:r>
            <a:endParaRPr kumimoji="1"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800" b="1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Commit</a:t>
            </a:r>
            <a:r>
              <a:rPr lang="en-US" altLang="zh-CN" sz="2800" b="1" dirty="0" smtClean="0">
                <a:solidFill>
                  <a:srgbClr val="000090"/>
                </a:solidFill>
                <a:ea typeface="宋体" charset="-122"/>
              </a:rPr>
              <a:t> </a:t>
            </a:r>
            <a:r>
              <a:rPr kumimoji="1" lang="en-US" altLang="zh-CN" sz="2800" b="1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stage</a:t>
            </a:r>
            <a:endParaRPr kumimoji="1" lang="zh-CN" altLang="en-US" sz="28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611188" y="1916113"/>
            <a:ext cx="1841500" cy="1268412"/>
            <a:chOff x="611188" y="1916113"/>
            <a:chExt cx="1841500" cy="1268412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981200" y="2422525"/>
              <a:ext cx="47148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宋体" charset="-122"/>
                </a:rPr>
                <a:t>S </a:t>
              </a:r>
              <a:endParaRPr lang="en-US" altLang="zh-C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宋体" charset="-122"/>
              </a:endParaRPr>
            </a:p>
          </p:txBody>
        </p:sp>
        <p:pic>
          <p:nvPicPr>
            <p:cNvPr id="5" name="Picture 30" descr="BD09370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188" y="1916113"/>
              <a:ext cx="1368425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7164388" y="1857375"/>
            <a:ext cx="1636712" cy="1343025"/>
            <a:chOff x="7164388" y="1857375"/>
            <a:chExt cx="1636712" cy="1343025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153400" y="2438400"/>
              <a:ext cx="6477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宋体" charset="-122"/>
                </a:rPr>
                <a:t>R</a:t>
              </a:r>
            </a:p>
          </p:txBody>
        </p:sp>
        <p:pic>
          <p:nvPicPr>
            <p:cNvPr id="8" name="Picture 31" descr="BD06788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1857375"/>
              <a:ext cx="1109662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58"/>
          <p:cNvSpPr txBox="1">
            <a:spLocks noChangeArrowheads="1"/>
          </p:cNvSpPr>
          <p:nvPr/>
        </p:nvSpPr>
        <p:spPr bwMode="auto">
          <a:xfrm>
            <a:off x="1143000" y="12954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ea typeface="宋体" charset="-122"/>
              </a:rPr>
              <a:t>(Borrow </a:t>
            </a:r>
            <a:r>
              <a:rPr lang="en-US" altLang="zh-CN" sz="1800" dirty="0" smtClean="0">
                <a:ea typeface="宋体" charset="-122"/>
              </a:rPr>
              <a:t>animations </a:t>
            </a:r>
            <a:r>
              <a:rPr lang="en-US" altLang="zh-CN" sz="1800" dirty="0">
                <a:ea typeface="宋体" charset="-122"/>
              </a:rPr>
              <a:t>from </a:t>
            </a:r>
            <a:r>
              <a:rPr lang="en-US" altLang="zh-CN" sz="1800" dirty="0" err="1">
                <a:ea typeface="宋体" charset="-122"/>
              </a:rPr>
              <a:t>Iftach</a:t>
            </a:r>
            <a:r>
              <a:rPr lang="en-US" altLang="zh-CN" sz="1800" dirty="0">
                <a:ea typeface="宋体" charset="-122"/>
              </a:rPr>
              <a:t> </a:t>
            </a:r>
            <a:r>
              <a:rPr lang="en-US" altLang="zh-CN" sz="1800" dirty="0" err="1">
                <a:ea typeface="宋体" charset="-122"/>
              </a:rPr>
              <a:t>Haitner</a:t>
            </a:r>
            <a:r>
              <a:rPr lang="en-US" altLang="zh-CN" sz="1800" dirty="0">
                <a:ea typeface="宋体" charset="-122"/>
              </a:rPr>
              <a:t> and Omer </a:t>
            </a:r>
            <a:r>
              <a:rPr lang="en-US" altLang="zh-CN" sz="1800" dirty="0" err="1">
                <a:ea typeface="宋体" charset="-122"/>
              </a:rPr>
              <a:t>Reingold</a:t>
            </a:r>
            <a:r>
              <a:rPr lang="en-US" altLang="zh-CN" sz="1800" dirty="0">
                <a:ea typeface="宋体" charset="-122"/>
              </a:rPr>
              <a:t>.)</a:t>
            </a:r>
            <a:endParaRPr lang="zh-CN" altLang="en-US" sz="1800" dirty="0">
              <a:ea typeface="宋体" charset="-12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122608" y="1886278"/>
            <a:ext cx="3203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Hiding</a:t>
            </a:r>
            <a:r>
              <a:rPr lang="en-US" altLang="zh-CN" sz="2400" dirty="0" smtClean="0"/>
              <a:t>: the receiver can’t distinguish it is committing </a:t>
            </a:r>
            <a:r>
              <a:rPr lang="en-US" altLang="zh-CN" sz="2400" dirty="0" smtClean="0">
                <a:solidFill>
                  <a:srgbClr val="0070C0"/>
                </a:solidFill>
              </a:rPr>
              <a:t>0</a:t>
            </a:r>
            <a:r>
              <a:rPr lang="en-US" altLang="zh-CN" sz="2400" dirty="0" smtClean="0"/>
              <a:t> or </a:t>
            </a:r>
            <a:r>
              <a:rPr lang="en-US" altLang="zh-CN" sz="2400" dirty="0" smtClean="0">
                <a:solidFill>
                  <a:srgbClr val="0070C0"/>
                </a:solidFill>
              </a:rPr>
              <a:t>1</a:t>
            </a:r>
            <a:r>
              <a:rPr lang="en-US" altLang="zh-CN" sz="2400" dirty="0" smtClean="0"/>
              <a:t>. </a:t>
            </a:r>
            <a:endParaRPr lang="zh-CN" altLang="en-US" sz="2400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534150"/>
            <a:ext cx="2133600" cy="476250"/>
          </a:xfrm>
        </p:spPr>
        <p:txBody>
          <a:bodyPr/>
          <a:lstStyle/>
          <a:p>
            <a:pPr>
              <a:defRPr/>
            </a:pPr>
            <a:fld id="{E89934EF-9A27-4B30-B509-9EE58EFD4A52}" type="slidenum">
              <a:rPr lang="en-US" altLang="zh-CN" smtClean="0"/>
              <a:pPr>
                <a:defRPr/>
              </a:pPr>
              <a:t>46</a:t>
            </a:fld>
            <a:endParaRPr lang="en-US" altLang="zh-CN" dirty="0"/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5341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J. Yan</a:t>
            </a:r>
            <a:endParaRPr lang="zh-CN" altLang="zh-CN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31913" y="4652963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latin typeface="Tahoma" pitchFamily="34" charset="0"/>
              <a:ea typeface="宋体" charset="-122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331913" y="4652963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latin typeface="Tahoma" pitchFamily="34" charset="0"/>
              <a:ea typeface="宋体" charset="-122"/>
            </a:endParaRPr>
          </a:p>
        </p:txBody>
      </p: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1042984" y="4581537"/>
            <a:ext cx="1808155" cy="1905006"/>
            <a:chOff x="431" y="2523"/>
            <a:chExt cx="1139" cy="1200"/>
          </a:xfrm>
        </p:grpSpPr>
        <p:sp>
          <p:nvSpPr>
            <p:cNvPr id="21" name="AutoShape 9"/>
            <p:cNvSpPr>
              <a:spLocks noChangeAspect="1" noChangeArrowheads="1" noTextEdit="1"/>
            </p:cNvSpPr>
            <p:nvPr/>
          </p:nvSpPr>
          <p:spPr bwMode="auto">
            <a:xfrm>
              <a:off x="431" y="2523"/>
              <a:ext cx="113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431" y="2523"/>
              <a:ext cx="1139" cy="1154"/>
            </a:xfrm>
            <a:custGeom>
              <a:avLst/>
              <a:gdLst>
                <a:gd name="T0" fmla="*/ 65 w 2152"/>
                <a:gd name="T1" fmla="*/ 13 h 2182"/>
                <a:gd name="T2" fmla="*/ 65 w 2152"/>
                <a:gd name="T3" fmla="*/ 0 h 2182"/>
                <a:gd name="T4" fmla="*/ 15 w 2152"/>
                <a:gd name="T5" fmla="*/ 0 h 2182"/>
                <a:gd name="T6" fmla="*/ 0 w 2152"/>
                <a:gd name="T7" fmla="*/ 11 h 2182"/>
                <a:gd name="T8" fmla="*/ 0 w 2152"/>
                <a:gd name="T9" fmla="*/ 80 h 2182"/>
                <a:gd name="T10" fmla="*/ 3 w 2152"/>
                <a:gd name="T11" fmla="*/ 80 h 2182"/>
                <a:gd name="T12" fmla="*/ 3 w 2152"/>
                <a:gd name="T13" fmla="*/ 90 h 2182"/>
                <a:gd name="T14" fmla="*/ 12 w 2152"/>
                <a:gd name="T15" fmla="*/ 90 h 2182"/>
                <a:gd name="T16" fmla="*/ 16 w 2152"/>
                <a:gd name="T17" fmla="*/ 80 h 2182"/>
                <a:gd name="T18" fmla="*/ 39 w 2152"/>
                <a:gd name="T19" fmla="*/ 80 h 2182"/>
                <a:gd name="T20" fmla="*/ 44 w 2152"/>
                <a:gd name="T21" fmla="*/ 90 h 2182"/>
                <a:gd name="T22" fmla="*/ 52 w 2152"/>
                <a:gd name="T23" fmla="*/ 90 h 2182"/>
                <a:gd name="T24" fmla="*/ 52 w 2152"/>
                <a:gd name="T25" fmla="*/ 80 h 2182"/>
                <a:gd name="T26" fmla="*/ 53 w 2152"/>
                <a:gd name="T27" fmla="*/ 80 h 2182"/>
                <a:gd name="T28" fmla="*/ 57 w 2152"/>
                <a:gd name="T29" fmla="*/ 76 h 2182"/>
                <a:gd name="T30" fmla="*/ 89 w 2152"/>
                <a:gd name="T31" fmla="*/ 76 h 2182"/>
                <a:gd name="T32" fmla="*/ 89 w 2152"/>
                <a:gd name="T33" fmla="*/ 13 h 2182"/>
                <a:gd name="T34" fmla="*/ 65 w 2152"/>
                <a:gd name="T35" fmla="*/ 13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096" y="2592"/>
              <a:ext cx="110" cy="137"/>
            </a:xfrm>
            <a:custGeom>
              <a:avLst/>
              <a:gdLst>
                <a:gd name="T0" fmla="*/ 0 w 206"/>
                <a:gd name="T1" fmla="*/ 8 h 261"/>
                <a:gd name="T2" fmla="*/ 0 w 206"/>
                <a:gd name="T3" fmla="*/ 10 h 261"/>
                <a:gd name="T4" fmla="*/ 9 w 206"/>
                <a:gd name="T5" fmla="*/ 10 h 261"/>
                <a:gd name="T6" fmla="*/ 9 w 206"/>
                <a:gd name="T7" fmla="*/ 0 h 261"/>
                <a:gd name="T8" fmla="*/ 0 w 206"/>
                <a:gd name="T9" fmla="*/ 8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057" y="2748"/>
              <a:ext cx="454" cy="684"/>
            </a:xfrm>
            <a:custGeom>
              <a:avLst/>
              <a:gdLst>
                <a:gd name="T0" fmla="*/ 0 w 857"/>
                <a:gd name="T1" fmla="*/ 7 h 1292"/>
                <a:gd name="T2" fmla="*/ 1 w 857"/>
                <a:gd name="T3" fmla="*/ 7 h 1292"/>
                <a:gd name="T4" fmla="*/ 1 w 857"/>
                <a:gd name="T5" fmla="*/ 19 h 1292"/>
                <a:gd name="T6" fmla="*/ 0 w 857"/>
                <a:gd name="T7" fmla="*/ 19 h 1292"/>
                <a:gd name="T8" fmla="*/ 0 w 857"/>
                <a:gd name="T9" fmla="*/ 38 h 1292"/>
                <a:gd name="T10" fmla="*/ 1 w 857"/>
                <a:gd name="T11" fmla="*/ 38 h 1292"/>
                <a:gd name="T12" fmla="*/ 1 w 857"/>
                <a:gd name="T13" fmla="*/ 49 h 1292"/>
                <a:gd name="T14" fmla="*/ 0 w 857"/>
                <a:gd name="T15" fmla="*/ 49 h 1292"/>
                <a:gd name="T16" fmla="*/ 0 w 857"/>
                <a:gd name="T17" fmla="*/ 54 h 1292"/>
                <a:gd name="T18" fmla="*/ 36 w 857"/>
                <a:gd name="T19" fmla="*/ 54 h 1292"/>
                <a:gd name="T20" fmla="*/ 36 w 857"/>
                <a:gd name="T21" fmla="*/ 0 h 1292"/>
                <a:gd name="T22" fmla="*/ 0 w 857"/>
                <a:gd name="T23" fmla="*/ 0 h 1292"/>
                <a:gd name="T24" fmla="*/ 0 w 857"/>
                <a:gd name="T25" fmla="*/ 7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487" y="2701"/>
              <a:ext cx="591" cy="797"/>
            </a:xfrm>
            <a:custGeom>
              <a:avLst/>
              <a:gdLst>
                <a:gd name="T0" fmla="*/ 47 w 1115"/>
                <a:gd name="T1" fmla="*/ 62 h 1505"/>
                <a:gd name="T2" fmla="*/ 0 w 1115"/>
                <a:gd name="T3" fmla="*/ 62 h 1505"/>
                <a:gd name="T4" fmla="*/ 0 w 1115"/>
                <a:gd name="T5" fmla="*/ 0 h 1505"/>
                <a:gd name="T6" fmla="*/ 47 w 1115"/>
                <a:gd name="T7" fmla="*/ 0 h 1505"/>
                <a:gd name="T8" fmla="*/ 47 w 1115"/>
                <a:gd name="T9" fmla="*/ 2 h 1505"/>
                <a:gd name="T10" fmla="*/ 43 w 1115"/>
                <a:gd name="T11" fmla="*/ 2 h 1505"/>
                <a:gd name="T12" fmla="*/ 43 w 1115"/>
                <a:gd name="T13" fmla="*/ 11 h 1505"/>
                <a:gd name="T14" fmla="*/ 43 w 1115"/>
                <a:gd name="T15" fmla="*/ 11 h 1505"/>
                <a:gd name="T16" fmla="*/ 43 w 1115"/>
                <a:gd name="T17" fmla="*/ 2 h 1505"/>
                <a:gd name="T18" fmla="*/ 3 w 1115"/>
                <a:gd name="T19" fmla="*/ 2 h 1505"/>
                <a:gd name="T20" fmla="*/ 3 w 1115"/>
                <a:gd name="T21" fmla="*/ 59 h 1505"/>
                <a:gd name="T22" fmla="*/ 43 w 1115"/>
                <a:gd name="T23" fmla="*/ 59 h 1505"/>
                <a:gd name="T24" fmla="*/ 43 w 1115"/>
                <a:gd name="T25" fmla="*/ 53 h 1505"/>
                <a:gd name="T26" fmla="*/ 43 w 1115"/>
                <a:gd name="T27" fmla="*/ 53 h 1505"/>
                <a:gd name="T28" fmla="*/ 43 w 1115"/>
                <a:gd name="T29" fmla="*/ 59 h 1505"/>
                <a:gd name="T30" fmla="*/ 47 w 1115"/>
                <a:gd name="T31" fmla="*/ 59 h 1505"/>
                <a:gd name="T32" fmla="*/ 47 w 1115"/>
                <a:gd name="T33" fmla="*/ 62 h 1505"/>
                <a:gd name="T34" fmla="*/ 47 w 1115"/>
                <a:gd name="T35" fmla="*/ 62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1030" y="2860"/>
              <a:ext cx="12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036" y="2985"/>
              <a:ext cx="2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28" name="Freeform 16"/>
            <p:cNvSpPr>
              <a:spLocks/>
            </p:cNvSpPr>
            <p:nvPr/>
          </p:nvSpPr>
          <p:spPr bwMode="auto">
            <a:xfrm>
              <a:off x="681" y="2748"/>
              <a:ext cx="336" cy="573"/>
            </a:xfrm>
            <a:custGeom>
              <a:avLst/>
              <a:gdLst>
                <a:gd name="T0" fmla="*/ 26 w 637"/>
                <a:gd name="T1" fmla="*/ 7 h 1082"/>
                <a:gd name="T2" fmla="*/ 26 w 637"/>
                <a:gd name="T3" fmla="*/ 7 h 1082"/>
                <a:gd name="T4" fmla="*/ 26 w 637"/>
                <a:gd name="T5" fmla="*/ 19 h 1082"/>
                <a:gd name="T6" fmla="*/ 26 w 637"/>
                <a:gd name="T7" fmla="*/ 19 h 1082"/>
                <a:gd name="T8" fmla="*/ 26 w 637"/>
                <a:gd name="T9" fmla="*/ 38 h 1082"/>
                <a:gd name="T10" fmla="*/ 26 w 637"/>
                <a:gd name="T11" fmla="*/ 38 h 1082"/>
                <a:gd name="T12" fmla="*/ 26 w 637"/>
                <a:gd name="T13" fmla="*/ 45 h 1082"/>
                <a:gd name="T14" fmla="*/ 0 w 637"/>
                <a:gd name="T15" fmla="*/ 45 h 1082"/>
                <a:gd name="T16" fmla="*/ 0 w 637"/>
                <a:gd name="T17" fmla="*/ 0 h 1082"/>
                <a:gd name="T18" fmla="*/ 26 w 637"/>
                <a:gd name="T19" fmla="*/ 0 h 1082"/>
                <a:gd name="T20" fmla="*/ 26 w 637"/>
                <a:gd name="T21" fmla="*/ 7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544" y="2748"/>
              <a:ext cx="118" cy="684"/>
            </a:xfrm>
            <a:custGeom>
              <a:avLst/>
              <a:gdLst>
                <a:gd name="T0" fmla="*/ 10 w 222"/>
                <a:gd name="T1" fmla="*/ 46 h 1292"/>
                <a:gd name="T2" fmla="*/ 0 w 222"/>
                <a:gd name="T3" fmla="*/ 54 h 1292"/>
                <a:gd name="T4" fmla="*/ 0 w 222"/>
                <a:gd name="T5" fmla="*/ 0 h 1292"/>
                <a:gd name="T6" fmla="*/ 10 w 222"/>
                <a:gd name="T7" fmla="*/ 0 h 1292"/>
                <a:gd name="T8" fmla="*/ 10 w 222"/>
                <a:gd name="T9" fmla="*/ 46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562" y="3340"/>
              <a:ext cx="455" cy="100"/>
            </a:xfrm>
            <a:custGeom>
              <a:avLst/>
              <a:gdLst>
                <a:gd name="T0" fmla="*/ 8 w 859"/>
                <a:gd name="T1" fmla="*/ 0 h 190"/>
                <a:gd name="T2" fmla="*/ 35 w 859"/>
                <a:gd name="T3" fmla="*/ 0 h 190"/>
                <a:gd name="T4" fmla="*/ 35 w 859"/>
                <a:gd name="T5" fmla="*/ 3 h 190"/>
                <a:gd name="T6" fmla="*/ 36 w 859"/>
                <a:gd name="T7" fmla="*/ 3 h 190"/>
                <a:gd name="T8" fmla="*/ 36 w 859"/>
                <a:gd name="T9" fmla="*/ 8 h 190"/>
                <a:gd name="T10" fmla="*/ 0 w 859"/>
                <a:gd name="T11" fmla="*/ 8 h 190"/>
                <a:gd name="T12" fmla="*/ 8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1030" y="3245"/>
              <a:ext cx="12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498" y="2579"/>
              <a:ext cx="693" cy="103"/>
            </a:xfrm>
            <a:custGeom>
              <a:avLst/>
              <a:gdLst>
                <a:gd name="T0" fmla="*/ 12 w 1310"/>
                <a:gd name="T1" fmla="*/ 0 h 195"/>
                <a:gd name="T2" fmla="*/ 54 w 1310"/>
                <a:gd name="T3" fmla="*/ 0 h 195"/>
                <a:gd name="T4" fmla="*/ 46 w 1310"/>
                <a:gd name="T5" fmla="*/ 8 h 195"/>
                <a:gd name="T6" fmla="*/ 0 w 1310"/>
                <a:gd name="T7" fmla="*/ 8 h 195"/>
                <a:gd name="T8" fmla="*/ 12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528" y="3554"/>
              <a:ext cx="48" cy="67"/>
            </a:xfrm>
            <a:custGeom>
              <a:avLst/>
              <a:gdLst>
                <a:gd name="T0" fmla="*/ 2 w 90"/>
                <a:gd name="T1" fmla="*/ 5 h 128"/>
                <a:gd name="T2" fmla="*/ 0 w 90"/>
                <a:gd name="T3" fmla="*/ 5 h 128"/>
                <a:gd name="T4" fmla="*/ 0 w 90"/>
                <a:gd name="T5" fmla="*/ 0 h 128"/>
                <a:gd name="T6" fmla="*/ 4 w 90"/>
                <a:gd name="T7" fmla="*/ 0 h 128"/>
                <a:gd name="T8" fmla="*/ 2 w 90"/>
                <a:gd name="T9" fmla="*/ 5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992" y="3554"/>
              <a:ext cx="48" cy="67"/>
            </a:xfrm>
            <a:custGeom>
              <a:avLst/>
              <a:gdLst>
                <a:gd name="T0" fmla="*/ 0 w 90"/>
                <a:gd name="T1" fmla="*/ 0 h 128"/>
                <a:gd name="T2" fmla="*/ 4 w 90"/>
                <a:gd name="T3" fmla="*/ 0 h 128"/>
                <a:gd name="T4" fmla="*/ 4 w 90"/>
                <a:gd name="T5" fmla="*/ 5 h 128"/>
                <a:gd name="T6" fmla="*/ 3 w 90"/>
                <a:gd name="T7" fmla="*/ 5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096" y="3450"/>
              <a:ext cx="22" cy="24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2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1261" y="3563"/>
              <a:ext cx="128" cy="79"/>
            </a:xfrm>
            <a:custGeom>
              <a:avLst/>
              <a:gdLst>
                <a:gd name="T0" fmla="*/ 8 w 242"/>
                <a:gd name="T1" fmla="*/ 6 h 149"/>
                <a:gd name="T2" fmla="*/ 10 w 242"/>
                <a:gd name="T3" fmla="*/ 2 h 149"/>
                <a:gd name="T4" fmla="*/ 7 w 242"/>
                <a:gd name="T5" fmla="*/ 0 h 149"/>
                <a:gd name="T6" fmla="*/ 0 w 242"/>
                <a:gd name="T7" fmla="*/ 5 h 149"/>
                <a:gd name="T8" fmla="*/ 8 w 242"/>
                <a:gd name="T9" fmla="*/ 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" h="149">
                  <a:moveTo>
                    <a:pt x="192" y="149"/>
                  </a:moveTo>
                  <a:lnTo>
                    <a:pt x="242" y="40"/>
                  </a:lnTo>
                  <a:lnTo>
                    <a:pt x="182" y="0"/>
                  </a:lnTo>
                  <a:lnTo>
                    <a:pt x="0" y="121"/>
                  </a:lnTo>
                  <a:lnTo>
                    <a:pt x="192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340" y="3624"/>
              <a:ext cx="117" cy="99"/>
            </a:xfrm>
            <a:custGeom>
              <a:avLst/>
              <a:gdLst>
                <a:gd name="T0" fmla="*/ 9 w 220"/>
                <a:gd name="T1" fmla="*/ 0 h 189"/>
                <a:gd name="T2" fmla="*/ 0 w 220"/>
                <a:gd name="T3" fmla="*/ 5 h 189"/>
                <a:gd name="T4" fmla="*/ 6 w 220"/>
                <a:gd name="T5" fmla="*/ 7 h 189"/>
                <a:gd name="T6" fmla="*/ 10 w 220"/>
                <a:gd name="T7" fmla="*/ 4 h 189"/>
                <a:gd name="T8" fmla="*/ 9 w 220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9">
                  <a:moveTo>
                    <a:pt x="200" y="0"/>
                  </a:moveTo>
                  <a:lnTo>
                    <a:pt x="0" y="126"/>
                  </a:lnTo>
                  <a:lnTo>
                    <a:pt x="136" y="189"/>
                  </a:lnTo>
                  <a:lnTo>
                    <a:pt x="220" y="9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1379" y="3653"/>
              <a:ext cx="58" cy="48"/>
            </a:xfrm>
            <a:custGeom>
              <a:avLst/>
              <a:gdLst>
                <a:gd name="T0" fmla="*/ 2 w 108"/>
                <a:gd name="T1" fmla="*/ 4 h 88"/>
                <a:gd name="T2" fmla="*/ 0 w 108"/>
                <a:gd name="T3" fmla="*/ 3 h 88"/>
                <a:gd name="T4" fmla="*/ 5 w 108"/>
                <a:gd name="T5" fmla="*/ 0 h 88"/>
                <a:gd name="T6" fmla="*/ 5 w 108"/>
                <a:gd name="T7" fmla="*/ 1 h 88"/>
                <a:gd name="T8" fmla="*/ 2 w 108"/>
                <a:gd name="T9" fmla="*/ 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8">
                  <a:moveTo>
                    <a:pt x="53" y="88"/>
                  </a:moveTo>
                  <a:lnTo>
                    <a:pt x="0" y="63"/>
                  </a:lnTo>
                  <a:lnTo>
                    <a:pt x="102" y="0"/>
                  </a:lnTo>
                  <a:lnTo>
                    <a:pt x="108" y="28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187" y="3640"/>
              <a:ext cx="110" cy="80"/>
            </a:xfrm>
            <a:custGeom>
              <a:avLst/>
              <a:gdLst>
                <a:gd name="T0" fmla="*/ 6 w 207"/>
                <a:gd name="T1" fmla="*/ 1 h 149"/>
                <a:gd name="T2" fmla="*/ 2 w 207"/>
                <a:gd name="T3" fmla="*/ 0 h 149"/>
                <a:gd name="T4" fmla="*/ 0 w 207"/>
                <a:gd name="T5" fmla="*/ 4 h 149"/>
                <a:gd name="T6" fmla="*/ 6 w 207"/>
                <a:gd name="T7" fmla="*/ 6 h 149"/>
                <a:gd name="T8" fmla="*/ 9 w 207"/>
                <a:gd name="T9" fmla="*/ 4 h 149"/>
                <a:gd name="T10" fmla="*/ 6 w 207"/>
                <a:gd name="T11" fmla="*/ 1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" h="149">
                  <a:moveTo>
                    <a:pt x="147" y="23"/>
                  </a:moveTo>
                  <a:lnTo>
                    <a:pt x="46" y="0"/>
                  </a:lnTo>
                  <a:lnTo>
                    <a:pt x="0" y="94"/>
                  </a:lnTo>
                  <a:lnTo>
                    <a:pt x="133" y="149"/>
                  </a:lnTo>
                  <a:lnTo>
                    <a:pt x="207" y="93"/>
                  </a:lnTo>
                  <a:lnTo>
                    <a:pt x="14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1212" y="3662"/>
              <a:ext cx="57" cy="36"/>
            </a:xfrm>
            <a:custGeom>
              <a:avLst/>
              <a:gdLst>
                <a:gd name="T0" fmla="*/ 3 w 107"/>
                <a:gd name="T1" fmla="*/ 3 h 67"/>
                <a:gd name="T2" fmla="*/ 0 w 107"/>
                <a:gd name="T3" fmla="*/ 2 h 67"/>
                <a:gd name="T4" fmla="*/ 1 w 107"/>
                <a:gd name="T5" fmla="*/ 0 h 67"/>
                <a:gd name="T6" fmla="*/ 3 w 107"/>
                <a:gd name="T7" fmla="*/ 1 h 67"/>
                <a:gd name="T8" fmla="*/ 5 w 107"/>
                <a:gd name="T9" fmla="*/ 2 h 67"/>
                <a:gd name="T10" fmla="*/ 3 w 107"/>
                <a:gd name="T11" fmla="*/ 3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67">
                  <a:moveTo>
                    <a:pt x="81" y="67"/>
                  </a:moveTo>
                  <a:lnTo>
                    <a:pt x="0" y="34"/>
                  </a:lnTo>
                  <a:lnTo>
                    <a:pt x="17" y="0"/>
                  </a:lnTo>
                  <a:lnTo>
                    <a:pt x="79" y="15"/>
                  </a:lnTo>
                  <a:lnTo>
                    <a:pt x="107" y="4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1096963" y="3611563"/>
            <a:ext cx="7381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0070C0"/>
                </a:solidFill>
                <a:latin typeface="Comic Sans MS" pitchFamily="66" charset="0"/>
                <a:ea typeface="宋体" charset="-122"/>
              </a:rPr>
              <a:t>b</a:t>
            </a:r>
          </a:p>
        </p:txBody>
      </p:sp>
      <p:grpSp>
        <p:nvGrpSpPr>
          <p:cNvPr id="42" name="Group 32"/>
          <p:cNvGrpSpPr>
            <a:grpSpLocks/>
          </p:cNvGrpSpPr>
          <p:nvPr/>
        </p:nvGrpSpPr>
        <p:grpSpPr bwMode="auto">
          <a:xfrm>
            <a:off x="1042989" y="4508500"/>
            <a:ext cx="2087563" cy="2016125"/>
            <a:chOff x="431" y="2840"/>
            <a:chExt cx="1315" cy="1270"/>
          </a:xfrm>
        </p:grpSpPr>
        <p:grpSp>
          <p:nvGrpSpPr>
            <p:cNvPr id="43" name="Group 33"/>
            <p:cNvGrpSpPr>
              <a:grpSpLocks/>
            </p:cNvGrpSpPr>
            <p:nvPr/>
          </p:nvGrpSpPr>
          <p:grpSpPr bwMode="auto">
            <a:xfrm>
              <a:off x="431" y="2840"/>
              <a:ext cx="953" cy="1138"/>
              <a:chOff x="4608" y="912"/>
              <a:chExt cx="656" cy="912"/>
            </a:xfrm>
          </p:grpSpPr>
          <p:sp>
            <p:nvSpPr>
              <p:cNvPr id="45" name="AutoShape 34"/>
              <p:cNvSpPr>
                <a:spLocks noChangeAspect="1" noChangeArrowheads="1" noTextEdit="1"/>
              </p:cNvSpPr>
              <p:nvPr/>
            </p:nvSpPr>
            <p:spPr bwMode="auto">
              <a:xfrm>
                <a:off x="4608" y="912"/>
                <a:ext cx="656" cy="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>
                <a:off x="4608" y="912"/>
                <a:ext cx="656" cy="912"/>
              </a:xfrm>
              <a:custGeom>
                <a:avLst/>
                <a:gdLst>
                  <a:gd name="T0" fmla="*/ 2 w 1968"/>
                  <a:gd name="T1" fmla="*/ 0 h 2736"/>
                  <a:gd name="T2" fmla="*/ 0 w 1968"/>
                  <a:gd name="T3" fmla="*/ 1 h 2736"/>
                  <a:gd name="T4" fmla="*/ 0 w 1968"/>
                  <a:gd name="T5" fmla="*/ 10 h 2736"/>
                  <a:gd name="T6" fmla="*/ 0 w 1968"/>
                  <a:gd name="T7" fmla="*/ 10 h 2736"/>
                  <a:gd name="T8" fmla="*/ 0 w 1968"/>
                  <a:gd name="T9" fmla="*/ 11 h 2736"/>
                  <a:gd name="T10" fmla="*/ 1 w 1968"/>
                  <a:gd name="T11" fmla="*/ 11 h 2736"/>
                  <a:gd name="T12" fmla="*/ 2 w 1968"/>
                  <a:gd name="T13" fmla="*/ 10 h 2736"/>
                  <a:gd name="T14" fmla="*/ 5 w 1968"/>
                  <a:gd name="T15" fmla="*/ 10 h 2736"/>
                  <a:gd name="T16" fmla="*/ 5 w 1968"/>
                  <a:gd name="T17" fmla="*/ 11 h 2736"/>
                  <a:gd name="T18" fmla="*/ 6 w 1968"/>
                  <a:gd name="T19" fmla="*/ 11 h 2736"/>
                  <a:gd name="T20" fmla="*/ 6 w 1968"/>
                  <a:gd name="T21" fmla="*/ 10 h 2736"/>
                  <a:gd name="T22" fmla="*/ 7 w 1968"/>
                  <a:gd name="T23" fmla="*/ 10 h 2736"/>
                  <a:gd name="T24" fmla="*/ 7 w 1968"/>
                  <a:gd name="T25" fmla="*/ 9 h 2736"/>
                  <a:gd name="T26" fmla="*/ 8 w 1968"/>
                  <a:gd name="T27" fmla="*/ 9 h 2736"/>
                  <a:gd name="T28" fmla="*/ 8 w 1968"/>
                  <a:gd name="T29" fmla="*/ 9 h 2736"/>
                  <a:gd name="T30" fmla="*/ 8 w 1968"/>
                  <a:gd name="T31" fmla="*/ 8 h 2736"/>
                  <a:gd name="T32" fmla="*/ 8 w 1968"/>
                  <a:gd name="T33" fmla="*/ 0 h 2736"/>
                  <a:gd name="T34" fmla="*/ 2 w 1968"/>
                  <a:gd name="T35" fmla="*/ 0 h 2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968" h="2736">
                    <a:moveTo>
                      <a:pt x="459" y="0"/>
                    </a:moveTo>
                    <a:lnTo>
                      <a:pt x="0" y="328"/>
                    </a:lnTo>
                    <a:lnTo>
                      <a:pt x="0" y="2442"/>
                    </a:lnTo>
                    <a:lnTo>
                      <a:pt x="97" y="2442"/>
                    </a:lnTo>
                    <a:lnTo>
                      <a:pt x="97" y="2736"/>
                    </a:lnTo>
                    <a:lnTo>
                      <a:pt x="353" y="2736"/>
                    </a:lnTo>
                    <a:lnTo>
                      <a:pt x="490" y="2442"/>
                    </a:lnTo>
                    <a:lnTo>
                      <a:pt x="1182" y="2442"/>
                    </a:lnTo>
                    <a:lnTo>
                      <a:pt x="1318" y="2736"/>
                    </a:lnTo>
                    <a:lnTo>
                      <a:pt x="1575" y="2736"/>
                    </a:lnTo>
                    <a:lnTo>
                      <a:pt x="1575" y="2442"/>
                    </a:lnTo>
                    <a:lnTo>
                      <a:pt x="1589" y="2442"/>
                    </a:lnTo>
                    <a:lnTo>
                      <a:pt x="1769" y="2249"/>
                    </a:lnTo>
                    <a:lnTo>
                      <a:pt x="1916" y="2248"/>
                    </a:lnTo>
                    <a:lnTo>
                      <a:pt x="1920" y="2090"/>
                    </a:lnTo>
                    <a:lnTo>
                      <a:pt x="1968" y="2037"/>
                    </a:lnTo>
                    <a:lnTo>
                      <a:pt x="1968" y="0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4661" y="957"/>
                <a:ext cx="547" cy="81"/>
              </a:xfrm>
              <a:custGeom>
                <a:avLst/>
                <a:gdLst>
                  <a:gd name="T0" fmla="*/ 1 w 1642"/>
                  <a:gd name="T1" fmla="*/ 0 h 245"/>
                  <a:gd name="T2" fmla="*/ 7 w 1642"/>
                  <a:gd name="T3" fmla="*/ 0 h 245"/>
                  <a:gd name="T4" fmla="*/ 6 w 1642"/>
                  <a:gd name="T5" fmla="*/ 1 h 245"/>
                  <a:gd name="T6" fmla="*/ 0 w 1642"/>
                  <a:gd name="T7" fmla="*/ 1 h 245"/>
                  <a:gd name="T8" fmla="*/ 1 w 1642"/>
                  <a:gd name="T9" fmla="*/ 0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42" h="245">
                    <a:moveTo>
                      <a:pt x="343" y="0"/>
                    </a:moveTo>
                    <a:lnTo>
                      <a:pt x="1642" y="0"/>
                    </a:lnTo>
                    <a:lnTo>
                      <a:pt x="1397" y="245"/>
                    </a:lnTo>
                    <a:lnTo>
                      <a:pt x="0" y="245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>
                <a:off x="4685" y="1726"/>
                <a:ext cx="37" cy="53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1 h 160"/>
                  <a:gd name="T4" fmla="*/ 0 w 113"/>
                  <a:gd name="T5" fmla="*/ 0 h 160"/>
                  <a:gd name="T6" fmla="*/ 0 w 113"/>
                  <a:gd name="T7" fmla="*/ 0 h 160"/>
                  <a:gd name="T8" fmla="*/ 0 w 113"/>
                  <a:gd name="T9" fmla="*/ 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160">
                    <a:moveTo>
                      <a:pt x="39" y="160"/>
                    </a:moveTo>
                    <a:lnTo>
                      <a:pt x="0" y="160"/>
                    </a:lnTo>
                    <a:lnTo>
                      <a:pt x="0" y="0"/>
                    </a:lnTo>
                    <a:lnTo>
                      <a:pt x="113" y="0"/>
                    </a:lnTo>
                    <a:lnTo>
                      <a:pt x="39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4652" y="1053"/>
                <a:ext cx="466" cy="629"/>
              </a:xfrm>
              <a:custGeom>
                <a:avLst/>
                <a:gdLst>
                  <a:gd name="T0" fmla="*/ 0 w 1399"/>
                  <a:gd name="T1" fmla="*/ 8 h 1887"/>
                  <a:gd name="T2" fmla="*/ 0 w 1399"/>
                  <a:gd name="T3" fmla="*/ 0 h 1887"/>
                  <a:gd name="T4" fmla="*/ 6 w 1399"/>
                  <a:gd name="T5" fmla="*/ 0 h 1887"/>
                  <a:gd name="T6" fmla="*/ 6 w 1399"/>
                  <a:gd name="T7" fmla="*/ 8 h 1887"/>
                  <a:gd name="T8" fmla="*/ 6 w 1399"/>
                  <a:gd name="T9" fmla="*/ 8 h 1887"/>
                  <a:gd name="T10" fmla="*/ 0 w 1399"/>
                  <a:gd name="T11" fmla="*/ 8 h 18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9" h="1887">
                    <a:moveTo>
                      <a:pt x="0" y="1887"/>
                    </a:moveTo>
                    <a:lnTo>
                      <a:pt x="0" y="0"/>
                    </a:lnTo>
                    <a:lnTo>
                      <a:pt x="1399" y="0"/>
                    </a:lnTo>
                    <a:lnTo>
                      <a:pt x="1399" y="1886"/>
                    </a:lnTo>
                    <a:lnTo>
                      <a:pt x="1399" y="1887"/>
                    </a:lnTo>
                    <a:lnTo>
                      <a:pt x="0" y="18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5051" y="1726"/>
                <a:ext cx="37" cy="53"/>
              </a:xfrm>
              <a:custGeom>
                <a:avLst/>
                <a:gdLst>
                  <a:gd name="T0" fmla="*/ 0 w 113"/>
                  <a:gd name="T1" fmla="*/ 1 h 160"/>
                  <a:gd name="T2" fmla="*/ 0 w 113"/>
                  <a:gd name="T3" fmla="*/ 0 h 160"/>
                  <a:gd name="T4" fmla="*/ 0 w 113"/>
                  <a:gd name="T5" fmla="*/ 0 h 160"/>
                  <a:gd name="T6" fmla="*/ 0 w 113"/>
                  <a:gd name="T7" fmla="*/ 1 h 160"/>
                  <a:gd name="T8" fmla="*/ 0 w 113"/>
                  <a:gd name="T9" fmla="*/ 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160">
                    <a:moveTo>
                      <a:pt x="75" y="160"/>
                    </a:moveTo>
                    <a:lnTo>
                      <a:pt x="0" y="0"/>
                    </a:lnTo>
                    <a:lnTo>
                      <a:pt x="113" y="0"/>
                    </a:lnTo>
                    <a:lnTo>
                      <a:pt x="113" y="160"/>
                    </a:lnTo>
                    <a:lnTo>
                      <a:pt x="75" y="1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0"/>
              <p:cNvSpPr>
                <a:spLocks/>
              </p:cNvSpPr>
              <p:nvPr/>
            </p:nvSpPr>
            <p:spPr bwMode="auto">
              <a:xfrm>
                <a:off x="5133" y="966"/>
                <a:ext cx="86" cy="700"/>
              </a:xfrm>
              <a:custGeom>
                <a:avLst/>
                <a:gdLst>
                  <a:gd name="T0" fmla="*/ 0 w 258"/>
                  <a:gd name="T1" fmla="*/ 9 h 2099"/>
                  <a:gd name="T2" fmla="*/ 0 w 258"/>
                  <a:gd name="T3" fmla="*/ 1 h 2099"/>
                  <a:gd name="T4" fmla="*/ 1 w 258"/>
                  <a:gd name="T5" fmla="*/ 0 h 2099"/>
                  <a:gd name="T6" fmla="*/ 1 w 258"/>
                  <a:gd name="T7" fmla="*/ 8 h 2099"/>
                  <a:gd name="T8" fmla="*/ 0 w 258"/>
                  <a:gd name="T9" fmla="*/ 9 h 20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2099">
                    <a:moveTo>
                      <a:pt x="0" y="2099"/>
                    </a:moveTo>
                    <a:lnTo>
                      <a:pt x="0" y="259"/>
                    </a:lnTo>
                    <a:lnTo>
                      <a:pt x="258" y="0"/>
                    </a:lnTo>
                    <a:lnTo>
                      <a:pt x="258" y="1822"/>
                    </a:lnTo>
                    <a:lnTo>
                      <a:pt x="0" y="20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1"/>
              <p:cNvSpPr>
                <a:spLocks/>
              </p:cNvSpPr>
              <p:nvPr/>
            </p:nvSpPr>
            <p:spPr bwMode="auto">
              <a:xfrm>
                <a:off x="4682" y="1075"/>
                <a:ext cx="415" cy="576"/>
              </a:xfrm>
              <a:custGeom>
                <a:avLst/>
                <a:gdLst>
                  <a:gd name="T0" fmla="*/ 5 w 1244"/>
                  <a:gd name="T1" fmla="*/ 1 h 1729"/>
                  <a:gd name="T2" fmla="*/ 5 w 1244"/>
                  <a:gd name="T3" fmla="*/ 0 h 1729"/>
                  <a:gd name="T4" fmla="*/ 0 w 1244"/>
                  <a:gd name="T5" fmla="*/ 0 h 1729"/>
                  <a:gd name="T6" fmla="*/ 0 w 1244"/>
                  <a:gd name="T7" fmla="*/ 7 h 1729"/>
                  <a:gd name="T8" fmla="*/ 5 w 1244"/>
                  <a:gd name="T9" fmla="*/ 7 h 1729"/>
                  <a:gd name="T10" fmla="*/ 5 w 1244"/>
                  <a:gd name="T11" fmla="*/ 6 h 1729"/>
                  <a:gd name="T12" fmla="*/ 5 w 1244"/>
                  <a:gd name="T13" fmla="*/ 6 h 1729"/>
                  <a:gd name="T14" fmla="*/ 5 w 1244"/>
                  <a:gd name="T15" fmla="*/ 5 h 1729"/>
                  <a:gd name="T16" fmla="*/ 5 w 1244"/>
                  <a:gd name="T17" fmla="*/ 5 h 1729"/>
                  <a:gd name="T18" fmla="*/ 5 w 1244"/>
                  <a:gd name="T19" fmla="*/ 3 h 1729"/>
                  <a:gd name="T20" fmla="*/ 5 w 1244"/>
                  <a:gd name="T21" fmla="*/ 3 h 1729"/>
                  <a:gd name="T22" fmla="*/ 5 w 1244"/>
                  <a:gd name="T23" fmla="*/ 1 h 1729"/>
                  <a:gd name="T24" fmla="*/ 5 w 1244"/>
                  <a:gd name="T25" fmla="*/ 1 h 17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4" h="1729">
                    <a:moveTo>
                      <a:pt x="1212" y="265"/>
                    </a:moveTo>
                    <a:lnTo>
                      <a:pt x="1212" y="0"/>
                    </a:lnTo>
                    <a:lnTo>
                      <a:pt x="0" y="0"/>
                    </a:lnTo>
                    <a:lnTo>
                      <a:pt x="0" y="1729"/>
                    </a:lnTo>
                    <a:lnTo>
                      <a:pt x="1212" y="1729"/>
                    </a:lnTo>
                    <a:lnTo>
                      <a:pt x="1212" y="1522"/>
                    </a:lnTo>
                    <a:lnTo>
                      <a:pt x="1244" y="1522"/>
                    </a:lnTo>
                    <a:lnTo>
                      <a:pt x="1244" y="1179"/>
                    </a:lnTo>
                    <a:lnTo>
                      <a:pt x="1212" y="1179"/>
                    </a:lnTo>
                    <a:lnTo>
                      <a:pt x="1212" y="608"/>
                    </a:lnTo>
                    <a:lnTo>
                      <a:pt x="1244" y="608"/>
                    </a:lnTo>
                    <a:lnTo>
                      <a:pt x="1244" y="265"/>
                    </a:lnTo>
                    <a:lnTo>
                      <a:pt x="1212" y="2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Rectangle 42"/>
              <p:cNvSpPr>
                <a:spLocks noChangeArrowheads="1"/>
              </p:cNvSpPr>
              <p:nvPr/>
            </p:nvSpPr>
            <p:spPr bwMode="auto">
              <a:xfrm>
                <a:off x="5073" y="1178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4697" y="1090"/>
                <a:ext cx="374" cy="547"/>
              </a:xfrm>
              <a:custGeom>
                <a:avLst/>
                <a:gdLst>
                  <a:gd name="T0" fmla="*/ 0 w 1124"/>
                  <a:gd name="T1" fmla="*/ 7 h 1641"/>
                  <a:gd name="T2" fmla="*/ 0 w 1124"/>
                  <a:gd name="T3" fmla="*/ 0 h 1641"/>
                  <a:gd name="T4" fmla="*/ 5 w 1124"/>
                  <a:gd name="T5" fmla="*/ 0 h 1641"/>
                  <a:gd name="T6" fmla="*/ 5 w 1124"/>
                  <a:gd name="T7" fmla="*/ 1 h 1641"/>
                  <a:gd name="T8" fmla="*/ 4 w 1124"/>
                  <a:gd name="T9" fmla="*/ 1 h 1641"/>
                  <a:gd name="T10" fmla="*/ 4 w 1124"/>
                  <a:gd name="T11" fmla="*/ 2 h 1641"/>
                  <a:gd name="T12" fmla="*/ 5 w 1124"/>
                  <a:gd name="T13" fmla="*/ 2 h 1641"/>
                  <a:gd name="T14" fmla="*/ 5 w 1124"/>
                  <a:gd name="T15" fmla="*/ 5 h 1641"/>
                  <a:gd name="T16" fmla="*/ 4 w 1124"/>
                  <a:gd name="T17" fmla="*/ 5 h 1641"/>
                  <a:gd name="T18" fmla="*/ 4 w 1124"/>
                  <a:gd name="T19" fmla="*/ 6 h 1641"/>
                  <a:gd name="T20" fmla="*/ 5 w 1124"/>
                  <a:gd name="T21" fmla="*/ 6 h 1641"/>
                  <a:gd name="T22" fmla="*/ 5 w 1124"/>
                  <a:gd name="T23" fmla="*/ 7 h 1641"/>
                  <a:gd name="T24" fmla="*/ 0 w 1124"/>
                  <a:gd name="T25" fmla="*/ 7 h 16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24" h="1641">
                    <a:moveTo>
                      <a:pt x="0" y="1641"/>
                    </a:moveTo>
                    <a:lnTo>
                      <a:pt x="0" y="0"/>
                    </a:lnTo>
                    <a:lnTo>
                      <a:pt x="1124" y="0"/>
                    </a:lnTo>
                    <a:lnTo>
                      <a:pt x="1124" y="221"/>
                    </a:lnTo>
                    <a:lnTo>
                      <a:pt x="1083" y="221"/>
                    </a:lnTo>
                    <a:lnTo>
                      <a:pt x="1083" y="564"/>
                    </a:lnTo>
                    <a:lnTo>
                      <a:pt x="1124" y="564"/>
                    </a:lnTo>
                    <a:lnTo>
                      <a:pt x="1124" y="1135"/>
                    </a:lnTo>
                    <a:lnTo>
                      <a:pt x="1083" y="1135"/>
                    </a:lnTo>
                    <a:lnTo>
                      <a:pt x="1083" y="1478"/>
                    </a:lnTo>
                    <a:lnTo>
                      <a:pt x="1124" y="1478"/>
                    </a:lnTo>
                    <a:lnTo>
                      <a:pt x="1124" y="1641"/>
                    </a:lnTo>
                    <a:lnTo>
                      <a:pt x="0" y="16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Rectangle 44"/>
              <p:cNvSpPr>
                <a:spLocks noChangeArrowheads="1"/>
              </p:cNvSpPr>
              <p:nvPr/>
            </p:nvSpPr>
            <p:spPr bwMode="auto">
              <a:xfrm>
                <a:off x="5073" y="1483"/>
                <a:ext cx="9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56" name="Text Box 45"/>
              <p:cNvSpPr txBox="1">
                <a:spLocks noChangeArrowheads="1"/>
              </p:cNvSpPr>
              <p:nvPr/>
            </p:nvSpPr>
            <p:spPr bwMode="auto">
              <a:xfrm>
                <a:off x="4656" y="1094"/>
                <a:ext cx="80" cy="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1000">
                  <a:ea typeface="宋体" charset="-122"/>
                </a:endParaRPr>
              </a:p>
            </p:txBody>
          </p:sp>
        </p:grp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1202" y="3838"/>
              <a:ext cx="544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</p:grpSp>
      <p:pic>
        <p:nvPicPr>
          <p:cNvPr id="57" name="Picture 47" descr="key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437063"/>
            <a:ext cx="711200" cy="13843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" name="Text Box 4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43000" y="3616997"/>
            <a:ext cx="1981200" cy="574003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638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 0.00069 C 0.04723 0.01758 0.15643 0.06986 0.15625 0.1027 C 0.15608 0.13555 0.05209 0.17742 0.02483 0.1973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98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1.85185E-6 L 0.63421 1.85185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4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4160" y="1485829"/>
            <a:ext cx="899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Computationally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hiding</a:t>
            </a:r>
            <a:r>
              <a:rPr kumimoji="1" lang="zh-CN" altLang="en-US" sz="2400" dirty="0" smtClean="0"/>
              <a:t> </a:t>
            </a:r>
            <a:r>
              <a:rPr kumimoji="1" lang="en-US" altLang="zh-CN" sz="2400" dirty="0" smtClean="0"/>
              <a:t>(</a:t>
            </a:r>
            <a:r>
              <a:rPr kumimoji="1" lang="en-US" altLang="zh-CN" sz="2400" i="1" dirty="0" smtClean="0">
                <a:solidFill>
                  <a:schemeClr val="accent6"/>
                </a:solidFill>
              </a:rPr>
              <a:t>non-interactive</a:t>
            </a:r>
            <a:r>
              <a:rPr kumimoji="1" lang="en-US" altLang="zh-CN" sz="2400" dirty="0" smtClean="0"/>
              <a:t> case): </a:t>
            </a:r>
            <a:endParaRPr kumimoji="1" lang="en-US" altLang="zh-CN" sz="2400" dirty="0" smtClean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496" y="2787767"/>
                <a:ext cx="3686583" cy="812117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≈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𝑐𝑜𝑚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(1,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496" y="2787767"/>
                <a:ext cx="3686583" cy="8121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85538" y="716692"/>
            <a:ext cx="300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Formally a little bit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9370" y="4417307"/>
                <a:ext cx="81855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𝑐𝑜𝑚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(⋅,⋅)</m:t>
                    </m:r>
                  </m:oMath>
                </a14:m>
                <a:r>
                  <a:rPr lang="en-US" sz="2400" dirty="0" smtClean="0"/>
                  <a:t> denotes the sender’s message and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sz="2400" dirty="0" smtClean="0"/>
                  <a:t> is the random coins used.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70" y="4417307"/>
                <a:ext cx="818555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1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4537" y="5731727"/>
                <a:ext cx="48945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charset="0"/>
                      </a:rPr>
                      <m:t>≈</m:t>
                    </m:r>
                  </m:oMath>
                </a14:m>
                <a:r>
                  <a:rPr lang="en-US" sz="2400" dirty="0" smtClean="0"/>
                  <a:t>: computationally indistinguishable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7" y="5731727"/>
                <a:ext cx="4894545" cy="461665"/>
              </a:xfrm>
              <a:prstGeom prst="rect">
                <a:avLst/>
              </a:prstGeom>
              <a:blipFill rotWithShape="0"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09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2800" b="1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Reveal</a:t>
            </a:r>
            <a:r>
              <a:rPr lang="en-US" altLang="zh-CN" sz="2800" b="1" dirty="0" smtClean="0">
                <a:solidFill>
                  <a:srgbClr val="000090"/>
                </a:solidFill>
                <a:ea typeface="宋体" charset="-122"/>
              </a:rPr>
              <a:t> </a:t>
            </a:r>
            <a:r>
              <a:rPr kumimoji="1" lang="en-US" altLang="zh-CN" sz="2800" b="1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stage</a:t>
            </a:r>
            <a:endParaRPr kumimoji="1" lang="zh-CN" altLang="en-US" sz="2800" b="1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04025" y="4365625"/>
            <a:ext cx="1808163" cy="1905000"/>
            <a:chOff x="431" y="2523"/>
            <a:chExt cx="1139" cy="1200"/>
          </a:xfrm>
        </p:grpSpPr>
        <p:sp>
          <p:nvSpPr>
            <p:cNvPr id="7193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1" y="2523"/>
              <a:ext cx="1139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Freeform 8"/>
            <p:cNvSpPr>
              <a:spLocks/>
            </p:cNvSpPr>
            <p:nvPr/>
          </p:nvSpPr>
          <p:spPr bwMode="auto">
            <a:xfrm>
              <a:off x="431" y="2523"/>
              <a:ext cx="1139" cy="1154"/>
            </a:xfrm>
            <a:custGeom>
              <a:avLst/>
              <a:gdLst>
                <a:gd name="T0" fmla="*/ 65 w 2152"/>
                <a:gd name="T1" fmla="*/ 13 h 2182"/>
                <a:gd name="T2" fmla="*/ 65 w 2152"/>
                <a:gd name="T3" fmla="*/ 0 h 2182"/>
                <a:gd name="T4" fmla="*/ 15 w 2152"/>
                <a:gd name="T5" fmla="*/ 0 h 2182"/>
                <a:gd name="T6" fmla="*/ 0 w 2152"/>
                <a:gd name="T7" fmla="*/ 11 h 2182"/>
                <a:gd name="T8" fmla="*/ 0 w 2152"/>
                <a:gd name="T9" fmla="*/ 80 h 2182"/>
                <a:gd name="T10" fmla="*/ 3 w 2152"/>
                <a:gd name="T11" fmla="*/ 80 h 2182"/>
                <a:gd name="T12" fmla="*/ 3 w 2152"/>
                <a:gd name="T13" fmla="*/ 90 h 2182"/>
                <a:gd name="T14" fmla="*/ 12 w 2152"/>
                <a:gd name="T15" fmla="*/ 90 h 2182"/>
                <a:gd name="T16" fmla="*/ 16 w 2152"/>
                <a:gd name="T17" fmla="*/ 80 h 2182"/>
                <a:gd name="T18" fmla="*/ 39 w 2152"/>
                <a:gd name="T19" fmla="*/ 80 h 2182"/>
                <a:gd name="T20" fmla="*/ 44 w 2152"/>
                <a:gd name="T21" fmla="*/ 90 h 2182"/>
                <a:gd name="T22" fmla="*/ 52 w 2152"/>
                <a:gd name="T23" fmla="*/ 90 h 2182"/>
                <a:gd name="T24" fmla="*/ 52 w 2152"/>
                <a:gd name="T25" fmla="*/ 80 h 2182"/>
                <a:gd name="T26" fmla="*/ 53 w 2152"/>
                <a:gd name="T27" fmla="*/ 80 h 2182"/>
                <a:gd name="T28" fmla="*/ 57 w 2152"/>
                <a:gd name="T29" fmla="*/ 76 h 2182"/>
                <a:gd name="T30" fmla="*/ 89 w 2152"/>
                <a:gd name="T31" fmla="*/ 76 h 2182"/>
                <a:gd name="T32" fmla="*/ 89 w 2152"/>
                <a:gd name="T33" fmla="*/ 13 h 2182"/>
                <a:gd name="T34" fmla="*/ 65 w 2152"/>
                <a:gd name="T35" fmla="*/ 13 h 2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2" h="2182">
                  <a:moveTo>
                    <a:pt x="1569" y="309"/>
                  </a:moveTo>
                  <a:lnTo>
                    <a:pt x="1569" y="0"/>
                  </a:lnTo>
                  <a:lnTo>
                    <a:pt x="366" y="0"/>
                  </a:lnTo>
                  <a:lnTo>
                    <a:pt x="0" y="262"/>
                  </a:lnTo>
                  <a:lnTo>
                    <a:pt x="0" y="1948"/>
                  </a:lnTo>
                  <a:lnTo>
                    <a:pt x="77" y="1948"/>
                  </a:lnTo>
                  <a:lnTo>
                    <a:pt x="77" y="2182"/>
                  </a:lnTo>
                  <a:lnTo>
                    <a:pt x="282" y="2182"/>
                  </a:lnTo>
                  <a:lnTo>
                    <a:pt x="391" y="1948"/>
                  </a:lnTo>
                  <a:lnTo>
                    <a:pt x="944" y="1948"/>
                  </a:lnTo>
                  <a:lnTo>
                    <a:pt x="1051" y="2182"/>
                  </a:lnTo>
                  <a:lnTo>
                    <a:pt x="1256" y="2182"/>
                  </a:lnTo>
                  <a:lnTo>
                    <a:pt x="1256" y="1948"/>
                  </a:lnTo>
                  <a:lnTo>
                    <a:pt x="1268" y="1948"/>
                  </a:lnTo>
                  <a:lnTo>
                    <a:pt x="1363" y="1838"/>
                  </a:lnTo>
                  <a:lnTo>
                    <a:pt x="2152" y="1838"/>
                  </a:lnTo>
                  <a:lnTo>
                    <a:pt x="2152" y="309"/>
                  </a:lnTo>
                  <a:lnTo>
                    <a:pt x="1569" y="3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Freeform 9"/>
            <p:cNvSpPr>
              <a:spLocks/>
            </p:cNvSpPr>
            <p:nvPr/>
          </p:nvSpPr>
          <p:spPr bwMode="auto">
            <a:xfrm>
              <a:off x="1096" y="2592"/>
              <a:ext cx="110" cy="137"/>
            </a:xfrm>
            <a:custGeom>
              <a:avLst/>
              <a:gdLst>
                <a:gd name="T0" fmla="*/ 0 w 206"/>
                <a:gd name="T1" fmla="*/ 8 h 261"/>
                <a:gd name="T2" fmla="*/ 0 w 206"/>
                <a:gd name="T3" fmla="*/ 10 h 261"/>
                <a:gd name="T4" fmla="*/ 9 w 206"/>
                <a:gd name="T5" fmla="*/ 10 h 261"/>
                <a:gd name="T6" fmla="*/ 9 w 206"/>
                <a:gd name="T7" fmla="*/ 0 h 261"/>
                <a:gd name="T8" fmla="*/ 0 w 206"/>
                <a:gd name="T9" fmla="*/ 8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61">
                  <a:moveTo>
                    <a:pt x="0" y="206"/>
                  </a:moveTo>
                  <a:lnTo>
                    <a:pt x="0" y="261"/>
                  </a:lnTo>
                  <a:lnTo>
                    <a:pt x="206" y="261"/>
                  </a:lnTo>
                  <a:lnTo>
                    <a:pt x="206" y="0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Freeform 10"/>
            <p:cNvSpPr>
              <a:spLocks/>
            </p:cNvSpPr>
            <p:nvPr/>
          </p:nvSpPr>
          <p:spPr bwMode="auto">
            <a:xfrm>
              <a:off x="1057" y="2748"/>
              <a:ext cx="454" cy="684"/>
            </a:xfrm>
            <a:custGeom>
              <a:avLst/>
              <a:gdLst>
                <a:gd name="T0" fmla="*/ 0 w 857"/>
                <a:gd name="T1" fmla="*/ 7 h 1292"/>
                <a:gd name="T2" fmla="*/ 1 w 857"/>
                <a:gd name="T3" fmla="*/ 7 h 1292"/>
                <a:gd name="T4" fmla="*/ 1 w 857"/>
                <a:gd name="T5" fmla="*/ 19 h 1292"/>
                <a:gd name="T6" fmla="*/ 0 w 857"/>
                <a:gd name="T7" fmla="*/ 19 h 1292"/>
                <a:gd name="T8" fmla="*/ 0 w 857"/>
                <a:gd name="T9" fmla="*/ 38 h 1292"/>
                <a:gd name="T10" fmla="*/ 1 w 857"/>
                <a:gd name="T11" fmla="*/ 38 h 1292"/>
                <a:gd name="T12" fmla="*/ 1 w 857"/>
                <a:gd name="T13" fmla="*/ 49 h 1292"/>
                <a:gd name="T14" fmla="*/ 0 w 857"/>
                <a:gd name="T15" fmla="*/ 49 h 1292"/>
                <a:gd name="T16" fmla="*/ 0 w 857"/>
                <a:gd name="T17" fmla="*/ 54 h 1292"/>
                <a:gd name="T18" fmla="*/ 36 w 857"/>
                <a:gd name="T19" fmla="*/ 54 h 1292"/>
                <a:gd name="T20" fmla="*/ 36 w 857"/>
                <a:gd name="T21" fmla="*/ 0 h 1292"/>
                <a:gd name="T22" fmla="*/ 0 w 857"/>
                <a:gd name="T23" fmla="*/ 0 h 1292"/>
                <a:gd name="T24" fmla="*/ 0 w 857"/>
                <a:gd name="T25" fmla="*/ 7 h 1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7" h="1292">
                  <a:moveTo>
                    <a:pt x="0" y="175"/>
                  </a:moveTo>
                  <a:lnTo>
                    <a:pt x="8" y="175"/>
                  </a:lnTo>
                  <a:lnTo>
                    <a:pt x="8" y="450"/>
                  </a:lnTo>
                  <a:lnTo>
                    <a:pt x="0" y="450"/>
                  </a:lnTo>
                  <a:lnTo>
                    <a:pt x="0" y="904"/>
                  </a:lnTo>
                  <a:lnTo>
                    <a:pt x="8" y="904"/>
                  </a:lnTo>
                  <a:lnTo>
                    <a:pt x="8" y="1178"/>
                  </a:lnTo>
                  <a:lnTo>
                    <a:pt x="0" y="1178"/>
                  </a:lnTo>
                  <a:lnTo>
                    <a:pt x="0" y="1292"/>
                  </a:lnTo>
                  <a:lnTo>
                    <a:pt x="857" y="1292"/>
                  </a:lnTo>
                  <a:lnTo>
                    <a:pt x="857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7" name="Freeform 11"/>
            <p:cNvSpPr>
              <a:spLocks/>
            </p:cNvSpPr>
            <p:nvPr/>
          </p:nvSpPr>
          <p:spPr bwMode="auto">
            <a:xfrm>
              <a:off x="487" y="2701"/>
              <a:ext cx="591" cy="797"/>
            </a:xfrm>
            <a:custGeom>
              <a:avLst/>
              <a:gdLst>
                <a:gd name="T0" fmla="*/ 47 w 1115"/>
                <a:gd name="T1" fmla="*/ 62 h 1505"/>
                <a:gd name="T2" fmla="*/ 0 w 1115"/>
                <a:gd name="T3" fmla="*/ 62 h 1505"/>
                <a:gd name="T4" fmla="*/ 0 w 1115"/>
                <a:gd name="T5" fmla="*/ 0 h 1505"/>
                <a:gd name="T6" fmla="*/ 47 w 1115"/>
                <a:gd name="T7" fmla="*/ 0 h 1505"/>
                <a:gd name="T8" fmla="*/ 47 w 1115"/>
                <a:gd name="T9" fmla="*/ 2 h 1505"/>
                <a:gd name="T10" fmla="*/ 43 w 1115"/>
                <a:gd name="T11" fmla="*/ 2 h 1505"/>
                <a:gd name="T12" fmla="*/ 43 w 1115"/>
                <a:gd name="T13" fmla="*/ 11 h 1505"/>
                <a:gd name="T14" fmla="*/ 43 w 1115"/>
                <a:gd name="T15" fmla="*/ 11 h 1505"/>
                <a:gd name="T16" fmla="*/ 43 w 1115"/>
                <a:gd name="T17" fmla="*/ 2 h 1505"/>
                <a:gd name="T18" fmla="*/ 3 w 1115"/>
                <a:gd name="T19" fmla="*/ 2 h 1505"/>
                <a:gd name="T20" fmla="*/ 3 w 1115"/>
                <a:gd name="T21" fmla="*/ 59 h 1505"/>
                <a:gd name="T22" fmla="*/ 43 w 1115"/>
                <a:gd name="T23" fmla="*/ 59 h 1505"/>
                <a:gd name="T24" fmla="*/ 43 w 1115"/>
                <a:gd name="T25" fmla="*/ 53 h 1505"/>
                <a:gd name="T26" fmla="*/ 43 w 1115"/>
                <a:gd name="T27" fmla="*/ 53 h 1505"/>
                <a:gd name="T28" fmla="*/ 43 w 1115"/>
                <a:gd name="T29" fmla="*/ 59 h 1505"/>
                <a:gd name="T30" fmla="*/ 47 w 1115"/>
                <a:gd name="T31" fmla="*/ 59 h 1505"/>
                <a:gd name="T32" fmla="*/ 47 w 1115"/>
                <a:gd name="T33" fmla="*/ 62 h 1505"/>
                <a:gd name="T34" fmla="*/ 47 w 1115"/>
                <a:gd name="T35" fmla="*/ 62 h 150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15" h="1505">
                  <a:moveTo>
                    <a:pt x="1114" y="1505"/>
                  </a:moveTo>
                  <a:lnTo>
                    <a:pt x="0" y="1505"/>
                  </a:lnTo>
                  <a:lnTo>
                    <a:pt x="0" y="0"/>
                  </a:lnTo>
                  <a:lnTo>
                    <a:pt x="1115" y="0"/>
                  </a:lnTo>
                  <a:lnTo>
                    <a:pt x="1115" y="53"/>
                  </a:lnTo>
                  <a:lnTo>
                    <a:pt x="1040" y="53"/>
                  </a:lnTo>
                  <a:lnTo>
                    <a:pt x="1040" y="263"/>
                  </a:lnTo>
                  <a:lnTo>
                    <a:pt x="1038" y="263"/>
                  </a:lnTo>
                  <a:lnTo>
                    <a:pt x="1038" y="53"/>
                  </a:lnTo>
                  <a:lnTo>
                    <a:pt x="71" y="53"/>
                  </a:lnTo>
                  <a:lnTo>
                    <a:pt x="71" y="1432"/>
                  </a:lnTo>
                  <a:lnTo>
                    <a:pt x="1038" y="1432"/>
                  </a:lnTo>
                  <a:lnTo>
                    <a:pt x="1038" y="1266"/>
                  </a:lnTo>
                  <a:lnTo>
                    <a:pt x="1040" y="1266"/>
                  </a:lnTo>
                  <a:lnTo>
                    <a:pt x="1040" y="1415"/>
                  </a:lnTo>
                  <a:lnTo>
                    <a:pt x="1115" y="1415"/>
                  </a:lnTo>
                  <a:lnTo>
                    <a:pt x="1115" y="1503"/>
                  </a:lnTo>
                  <a:lnTo>
                    <a:pt x="1114" y="1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8" name="Rectangle 12"/>
            <p:cNvSpPr>
              <a:spLocks noChangeArrowheads="1"/>
            </p:cNvSpPr>
            <p:nvPr/>
          </p:nvSpPr>
          <p:spPr bwMode="auto">
            <a:xfrm>
              <a:off x="1030" y="2860"/>
              <a:ext cx="12" cy="1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7199" name="Rectangle 13"/>
            <p:cNvSpPr>
              <a:spLocks noChangeArrowheads="1"/>
            </p:cNvSpPr>
            <p:nvPr/>
          </p:nvSpPr>
          <p:spPr bwMode="auto">
            <a:xfrm>
              <a:off x="1036" y="2985"/>
              <a:ext cx="2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7200" name="Freeform 14"/>
            <p:cNvSpPr>
              <a:spLocks/>
            </p:cNvSpPr>
            <p:nvPr/>
          </p:nvSpPr>
          <p:spPr bwMode="auto">
            <a:xfrm>
              <a:off x="681" y="2748"/>
              <a:ext cx="336" cy="573"/>
            </a:xfrm>
            <a:custGeom>
              <a:avLst/>
              <a:gdLst>
                <a:gd name="T0" fmla="*/ 26 w 637"/>
                <a:gd name="T1" fmla="*/ 7 h 1082"/>
                <a:gd name="T2" fmla="*/ 26 w 637"/>
                <a:gd name="T3" fmla="*/ 7 h 1082"/>
                <a:gd name="T4" fmla="*/ 26 w 637"/>
                <a:gd name="T5" fmla="*/ 19 h 1082"/>
                <a:gd name="T6" fmla="*/ 26 w 637"/>
                <a:gd name="T7" fmla="*/ 19 h 1082"/>
                <a:gd name="T8" fmla="*/ 26 w 637"/>
                <a:gd name="T9" fmla="*/ 38 h 1082"/>
                <a:gd name="T10" fmla="*/ 26 w 637"/>
                <a:gd name="T11" fmla="*/ 38 h 1082"/>
                <a:gd name="T12" fmla="*/ 26 w 637"/>
                <a:gd name="T13" fmla="*/ 45 h 1082"/>
                <a:gd name="T14" fmla="*/ 0 w 637"/>
                <a:gd name="T15" fmla="*/ 45 h 1082"/>
                <a:gd name="T16" fmla="*/ 0 w 637"/>
                <a:gd name="T17" fmla="*/ 0 h 1082"/>
                <a:gd name="T18" fmla="*/ 26 w 637"/>
                <a:gd name="T19" fmla="*/ 0 h 1082"/>
                <a:gd name="T20" fmla="*/ 26 w 637"/>
                <a:gd name="T21" fmla="*/ 7 h 10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37" h="1082">
                  <a:moveTo>
                    <a:pt x="637" y="175"/>
                  </a:moveTo>
                  <a:lnTo>
                    <a:pt x="626" y="175"/>
                  </a:lnTo>
                  <a:lnTo>
                    <a:pt x="626" y="450"/>
                  </a:lnTo>
                  <a:lnTo>
                    <a:pt x="637" y="450"/>
                  </a:lnTo>
                  <a:lnTo>
                    <a:pt x="637" y="904"/>
                  </a:lnTo>
                  <a:lnTo>
                    <a:pt x="626" y="904"/>
                  </a:lnTo>
                  <a:lnTo>
                    <a:pt x="626" y="1082"/>
                  </a:lnTo>
                  <a:lnTo>
                    <a:pt x="0" y="1082"/>
                  </a:lnTo>
                  <a:lnTo>
                    <a:pt x="0" y="0"/>
                  </a:lnTo>
                  <a:lnTo>
                    <a:pt x="637" y="0"/>
                  </a:lnTo>
                  <a:lnTo>
                    <a:pt x="637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Freeform 15"/>
            <p:cNvSpPr>
              <a:spLocks/>
            </p:cNvSpPr>
            <p:nvPr/>
          </p:nvSpPr>
          <p:spPr bwMode="auto">
            <a:xfrm>
              <a:off x="544" y="2748"/>
              <a:ext cx="118" cy="684"/>
            </a:xfrm>
            <a:custGeom>
              <a:avLst/>
              <a:gdLst>
                <a:gd name="T0" fmla="*/ 10 w 222"/>
                <a:gd name="T1" fmla="*/ 46 h 1292"/>
                <a:gd name="T2" fmla="*/ 0 w 222"/>
                <a:gd name="T3" fmla="*/ 54 h 1292"/>
                <a:gd name="T4" fmla="*/ 0 w 222"/>
                <a:gd name="T5" fmla="*/ 0 h 1292"/>
                <a:gd name="T6" fmla="*/ 10 w 222"/>
                <a:gd name="T7" fmla="*/ 0 h 1292"/>
                <a:gd name="T8" fmla="*/ 10 w 222"/>
                <a:gd name="T9" fmla="*/ 46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1292">
                  <a:moveTo>
                    <a:pt x="222" y="1092"/>
                  </a:moveTo>
                  <a:lnTo>
                    <a:pt x="0" y="1292"/>
                  </a:lnTo>
                  <a:lnTo>
                    <a:pt x="0" y="0"/>
                  </a:lnTo>
                  <a:lnTo>
                    <a:pt x="222" y="0"/>
                  </a:lnTo>
                  <a:lnTo>
                    <a:pt x="222" y="10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Freeform 16"/>
            <p:cNvSpPr>
              <a:spLocks/>
            </p:cNvSpPr>
            <p:nvPr/>
          </p:nvSpPr>
          <p:spPr bwMode="auto">
            <a:xfrm>
              <a:off x="562" y="3340"/>
              <a:ext cx="455" cy="100"/>
            </a:xfrm>
            <a:custGeom>
              <a:avLst/>
              <a:gdLst>
                <a:gd name="T0" fmla="*/ 8 w 859"/>
                <a:gd name="T1" fmla="*/ 0 h 190"/>
                <a:gd name="T2" fmla="*/ 35 w 859"/>
                <a:gd name="T3" fmla="*/ 0 h 190"/>
                <a:gd name="T4" fmla="*/ 35 w 859"/>
                <a:gd name="T5" fmla="*/ 3 h 190"/>
                <a:gd name="T6" fmla="*/ 36 w 859"/>
                <a:gd name="T7" fmla="*/ 3 h 190"/>
                <a:gd name="T8" fmla="*/ 36 w 859"/>
                <a:gd name="T9" fmla="*/ 8 h 190"/>
                <a:gd name="T10" fmla="*/ 0 w 859"/>
                <a:gd name="T11" fmla="*/ 8 h 190"/>
                <a:gd name="T12" fmla="*/ 8 w 859"/>
                <a:gd name="T13" fmla="*/ 0 h 1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9" h="190">
                  <a:moveTo>
                    <a:pt x="211" y="0"/>
                  </a:moveTo>
                  <a:lnTo>
                    <a:pt x="848" y="0"/>
                  </a:lnTo>
                  <a:lnTo>
                    <a:pt x="848" y="60"/>
                  </a:lnTo>
                  <a:lnTo>
                    <a:pt x="859" y="60"/>
                  </a:lnTo>
                  <a:lnTo>
                    <a:pt x="859" y="190"/>
                  </a:lnTo>
                  <a:lnTo>
                    <a:pt x="0" y="19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Rectangle 17"/>
            <p:cNvSpPr>
              <a:spLocks noChangeArrowheads="1"/>
            </p:cNvSpPr>
            <p:nvPr/>
          </p:nvSpPr>
          <p:spPr bwMode="auto">
            <a:xfrm>
              <a:off x="1030" y="3245"/>
              <a:ext cx="12" cy="1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7204" name="Freeform 18"/>
            <p:cNvSpPr>
              <a:spLocks/>
            </p:cNvSpPr>
            <p:nvPr/>
          </p:nvSpPr>
          <p:spPr bwMode="auto">
            <a:xfrm>
              <a:off x="498" y="2579"/>
              <a:ext cx="693" cy="103"/>
            </a:xfrm>
            <a:custGeom>
              <a:avLst/>
              <a:gdLst>
                <a:gd name="T0" fmla="*/ 12 w 1310"/>
                <a:gd name="T1" fmla="*/ 0 h 195"/>
                <a:gd name="T2" fmla="*/ 54 w 1310"/>
                <a:gd name="T3" fmla="*/ 0 h 195"/>
                <a:gd name="T4" fmla="*/ 46 w 1310"/>
                <a:gd name="T5" fmla="*/ 8 h 195"/>
                <a:gd name="T6" fmla="*/ 0 w 1310"/>
                <a:gd name="T7" fmla="*/ 8 h 195"/>
                <a:gd name="T8" fmla="*/ 12 w 1310"/>
                <a:gd name="T9" fmla="*/ 0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0" h="195">
                  <a:moveTo>
                    <a:pt x="274" y="0"/>
                  </a:moveTo>
                  <a:lnTo>
                    <a:pt x="1310" y="0"/>
                  </a:lnTo>
                  <a:lnTo>
                    <a:pt x="1114" y="195"/>
                  </a:lnTo>
                  <a:lnTo>
                    <a:pt x="0" y="195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5" name="Freeform 19"/>
            <p:cNvSpPr>
              <a:spLocks/>
            </p:cNvSpPr>
            <p:nvPr/>
          </p:nvSpPr>
          <p:spPr bwMode="auto">
            <a:xfrm>
              <a:off x="528" y="3554"/>
              <a:ext cx="48" cy="67"/>
            </a:xfrm>
            <a:custGeom>
              <a:avLst/>
              <a:gdLst>
                <a:gd name="T0" fmla="*/ 2 w 90"/>
                <a:gd name="T1" fmla="*/ 5 h 128"/>
                <a:gd name="T2" fmla="*/ 0 w 90"/>
                <a:gd name="T3" fmla="*/ 5 h 128"/>
                <a:gd name="T4" fmla="*/ 0 w 90"/>
                <a:gd name="T5" fmla="*/ 0 h 128"/>
                <a:gd name="T6" fmla="*/ 4 w 90"/>
                <a:gd name="T7" fmla="*/ 0 h 128"/>
                <a:gd name="T8" fmla="*/ 2 w 90"/>
                <a:gd name="T9" fmla="*/ 5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8">
                  <a:moveTo>
                    <a:pt x="30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30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Freeform 20"/>
            <p:cNvSpPr>
              <a:spLocks/>
            </p:cNvSpPr>
            <p:nvPr/>
          </p:nvSpPr>
          <p:spPr bwMode="auto">
            <a:xfrm>
              <a:off x="992" y="3554"/>
              <a:ext cx="48" cy="67"/>
            </a:xfrm>
            <a:custGeom>
              <a:avLst/>
              <a:gdLst>
                <a:gd name="T0" fmla="*/ 0 w 90"/>
                <a:gd name="T1" fmla="*/ 0 h 128"/>
                <a:gd name="T2" fmla="*/ 4 w 90"/>
                <a:gd name="T3" fmla="*/ 0 h 128"/>
                <a:gd name="T4" fmla="*/ 4 w 90"/>
                <a:gd name="T5" fmla="*/ 5 h 128"/>
                <a:gd name="T6" fmla="*/ 3 w 90"/>
                <a:gd name="T7" fmla="*/ 5 h 128"/>
                <a:gd name="T8" fmla="*/ 0 w 90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128">
                  <a:moveTo>
                    <a:pt x="0" y="0"/>
                  </a:moveTo>
                  <a:lnTo>
                    <a:pt x="90" y="0"/>
                  </a:lnTo>
                  <a:lnTo>
                    <a:pt x="90" y="128"/>
                  </a:lnTo>
                  <a:lnTo>
                    <a:pt x="59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Freeform 21"/>
            <p:cNvSpPr>
              <a:spLocks/>
            </p:cNvSpPr>
            <p:nvPr/>
          </p:nvSpPr>
          <p:spPr bwMode="auto">
            <a:xfrm>
              <a:off x="1096" y="3450"/>
              <a:ext cx="22" cy="24"/>
            </a:xfrm>
            <a:custGeom>
              <a:avLst/>
              <a:gdLst>
                <a:gd name="T0" fmla="*/ 0 w 40"/>
                <a:gd name="T1" fmla="*/ 2 h 47"/>
                <a:gd name="T2" fmla="*/ 0 w 40"/>
                <a:gd name="T3" fmla="*/ 0 h 47"/>
                <a:gd name="T4" fmla="*/ 2 w 40"/>
                <a:gd name="T5" fmla="*/ 0 h 47"/>
                <a:gd name="T6" fmla="*/ 0 w 40"/>
                <a:gd name="T7" fmla="*/ 2 h 4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47">
                  <a:moveTo>
                    <a:pt x="0" y="47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Freeform 22"/>
            <p:cNvSpPr>
              <a:spLocks/>
            </p:cNvSpPr>
            <p:nvPr/>
          </p:nvSpPr>
          <p:spPr bwMode="auto">
            <a:xfrm>
              <a:off x="1261" y="3563"/>
              <a:ext cx="128" cy="79"/>
            </a:xfrm>
            <a:custGeom>
              <a:avLst/>
              <a:gdLst>
                <a:gd name="T0" fmla="*/ 8 w 242"/>
                <a:gd name="T1" fmla="*/ 6 h 149"/>
                <a:gd name="T2" fmla="*/ 10 w 242"/>
                <a:gd name="T3" fmla="*/ 2 h 149"/>
                <a:gd name="T4" fmla="*/ 7 w 242"/>
                <a:gd name="T5" fmla="*/ 0 h 149"/>
                <a:gd name="T6" fmla="*/ 0 w 242"/>
                <a:gd name="T7" fmla="*/ 5 h 149"/>
                <a:gd name="T8" fmla="*/ 8 w 242"/>
                <a:gd name="T9" fmla="*/ 6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2" h="149">
                  <a:moveTo>
                    <a:pt x="192" y="149"/>
                  </a:moveTo>
                  <a:lnTo>
                    <a:pt x="242" y="40"/>
                  </a:lnTo>
                  <a:lnTo>
                    <a:pt x="182" y="0"/>
                  </a:lnTo>
                  <a:lnTo>
                    <a:pt x="0" y="121"/>
                  </a:lnTo>
                  <a:lnTo>
                    <a:pt x="192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Freeform 23"/>
            <p:cNvSpPr>
              <a:spLocks/>
            </p:cNvSpPr>
            <p:nvPr/>
          </p:nvSpPr>
          <p:spPr bwMode="auto">
            <a:xfrm>
              <a:off x="1340" y="3624"/>
              <a:ext cx="117" cy="99"/>
            </a:xfrm>
            <a:custGeom>
              <a:avLst/>
              <a:gdLst>
                <a:gd name="T0" fmla="*/ 9 w 220"/>
                <a:gd name="T1" fmla="*/ 0 h 189"/>
                <a:gd name="T2" fmla="*/ 0 w 220"/>
                <a:gd name="T3" fmla="*/ 5 h 189"/>
                <a:gd name="T4" fmla="*/ 6 w 220"/>
                <a:gd name="T5" fmla="*/ 7 h 189"/>
                <a:gd name="T6" fmla="*/ 10 w 220"/>
                <a:gd name="T7" fmla="*/ 4 h 189"/>
                <a:gd name="T8" fmla="*/ 9 w 220"/>
                <a:gd name="T9" fmla="*/ 0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" h="189">
                  <a:moveTo>
                    <a:pt x="200" y="0"/>
                  </a:moveTo>
                  <a:lnTo>
                    <a:pt x="0" y="126"/>
                  </a:lnTo>
                  <a:lnTo>
                    <a:pt x="136" y="189"/>
                  </a:lnTo>
                  <a:lnTo>
                    <a:pt x="220" y="9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Freeform 24"/>
            <p:cNvSpPr>
              <a:spLocks/>
            </p:cNvSpPr>
            <p:nvPr/>
          </p:nvSpPr>
          <p:spPr bwMode="auto">
            <a:xfrm>
              <a:off x="1379" y="3653"/>
              <a:ext cx="58" cy="48"/>
            </a:xfrm>
            <a:custGeom>
              <a:avLst/>
              <a:gdLst>
                <a:gd name="T0" fmla="*/ 2 w 108"/>
                <a:gd name="T1" fmla="*/ 4 h 88"/>
                <a:gd name="T2" fmla="*/ 0 w 108"/>
                <a:gd name="T3" fmla="*/ 3 h 88"/>
                <a:gd name="T4" fmla="*/ 5 w 108"/>
                <a:gd name="T5" fmla="*/ 0 h 88"/>
                <a:gd name="T6" fmla="*/ 5 w 108"/>
                <a:gd name="T7" fmla="*/ 1 h 88"/>
                <a:gd name="T8" fmla="*/ 2 w 108"/>
                <a:gd name="T9" fmla="*/ 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8">
                  <a:moveTo>
                    <a:pt x="53" y="88"/>
                  </a:moveTo>
                  <a:lnTo>
                    <a:pt x="0" y="63"/>
                  </a:lnTo>
                  <a:lnTo>
                    <a:pt x="102" y="0"/>
                  </a:lnTo>
                  <a:lnTo>
                    <a:pt x="108" y="28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Freeform 25"/>
            <p:cNvSpPr>
              <a:spLocks/>
            </p:cNvSpPr>
            <p:nvPr/>
          </p:nvSpPr>
          <p:spPr bwMode="auto">
            <a:xfrm>
              <a:off x="1187" y="3640"/>
              <a:ext cx="110" cy="80"/>
            </a:xfrm>
            <a:custGeom>
              <a:avLst/>
              <a:gdLst>
                <a:gd name="T0" fmla="*/ 6 w 207"/>
                <a:gd name="T1" fmla="*/ 1 h 149"/>
                <a:gd name="T2" fmla="*/ 2 w 207"/>
                <a:gd name="T3" fmla="*/ 0 h 149"/>
                <a:gd name="T4" fmla="*/ 0 w 207"/>
                <a:gd name="T5" fmla="*/ 4 h 149"/>
                <a:gd name="T6" fmla="*/ 6 w 207"/>
                <a:gd name="T7" fmla="*/ 6 h 149"/>
                <a:gd name="T8" fmla="*/ 9 w 207"/>
                <a:gd name="T9" fmla="*/ 4 h 149"/>
                <a:gd name="T10" fmla="*/ 6 w 207"/>
                <a:gd name="T11" fmla="*/ 1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" h="149">
                  <a:moveTo>
                    <a:pt x="147" y="23"/>
                  </a:moveTo>
                  <a:lnTo>
                    <a:pt x="46" y="0"/>
                  </a:lnTo>
                  <a:lnTo>
                    <a:pt x="0" y="94"/>
                  </a:lnTo>
                  <a:lnTo>
                    <a:pt x="133" y="149"/>
                  </a:lnTo>
                  <a:lnTo>
                    <a:pt x="207" y="93"/>
                  </a:lnTo>
                  <a:lnTo>
                    <a:pt x="14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Freeform 26"/>
            <p:cNvSpPr>
              <a:spLocks/>
            </p:cNvSpPr>
            <p:nvPr/>
          </p:nvSpPr>
          <p:spPr bwMode="auto">
            <a:xfrm>
              <a:off x="1212" y="3662"/>
              <a:ext cx="57" cy="36"/>
            </a:xfrm>
            <a:custGeom>
              <a:avLst/>
              <a:gdLst>
                <a:gd name="T0" fmla="*/ 3 w 107"/>
                <a:gd name="T1" fmla="*/ 3 h 67"/>
                <a:gd name="T2" fmla="*/ 0 w 107"/>
                <a:gd name="T3" fmla="*/ 2 h 67"/>
                <a:gd name="T4" fmla="*/ 1 w 107"/>
                <a:gd name="T5" fmla="*/ 0 h 67"/>
                <a:gd name="T6" fmla="*/ 3 w 107"/>
                <a:gd name="T7" fmla="*/ 1 h 67"/>
                <a:gd name="T8" fmla="*/ 5 w 107"/>
                <a:gd name="T9" fmla="*/ 2 h 67"/>
                <a:gd name="T10" fmla="*/ 3 w 107"/>
                <a:gd name="T11" fmla="*/ 3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" h="67">
                  <a:moveTo>
                    <a:pt x="81" y="67"/>
                  </a:moveTo>
                  <a:lnTo>
                    <a:pt x="0" y="34"/>
                  </a:lnTo>
                  <a:lnTo>
                    <a:pt x="17" y="0"/>
                  </a:lnTo>
                  <a:lnTo>
                    <a:pt x="79" y="15"/>
                  </a:lnTo>
                  <a:lnTo>
                    <a:pt x="107" y="47"/>
                  </a:lnTo>
                  <a:lnTo>
                    <a:pt x="81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6" name="Picture 45" descr="ke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711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611188" y="1916113"/>
            <a:ext cx="2017712" cy="1284287"/>
            <a:chOff x="611188" y="1916113"/>
            <a:chExt cx="2017712" cy="1284287"/>
          </a:xfrm>
        </p:grpSpPr>
        <p:sp>
          <p:nvSpPr>
            <p:cNvPr id="27" name="Text Box 50"/>
            <p:cNvSpPr txBox="1">
              <a:spLocks noChangeArrowheads="1"/>
            </p:cNvSpPr>
            <p:nvPr/>
          </p:nvSpPr>
          <p:spPr bwMode="auto">
            <a:xfrm>
              <a:off x="1981200" y="2438400"/>
              <a:ext cx="6477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宋体" charset="-122"/>
                </a:rPr>
                <a:t>S</a:t>
              </a:r>
            </a:p>
          </p:txBody>
        </p:sp>
        <p:pic>
          <p:nvPicPr>
            <p:cNvPr id="7175" name="Picture 52" descr="BD09370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1188" y="1916113"/>
              <a:ext cx="1368425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7164388" y="1857375"/>
            <a:ext cx="1636712" cy="1343025"/>
            <a:chOff x="7164388" y="1857375"/>
            <a:chExt cx="1636712" cy="1343025"/>
          </a:xfrm>
        </p:grpSpPr>
        <p:sp>
          <p:nvSpPr>
            <p:cNvPr id="28" name="Text Box 51"/>
            <p:cNvSpPr txBox="1">
              <a:spLocks noChangeArrowheads="1"/>
            </p:cNvSpPr>
            <p:nvPr/>
          </p:nvSpPr>
          <p:spPr bwMode="auto">
            <a:xfrm>
              <a:off x="8153400" y="2438400"/>
              <a:ext cx="64770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4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notype Corsiva" pitchFamily="66" charset="0"/>
                  <a:ea typeface="宋体" charset="-122"/>
                </a:rPr>
                <a:t>R</a:t>
              </a:r>
            </a:p>
          </p:txBody>
        </p:sp>
        <p:pic>
          <p:nvPicPr>
            <p:cNvPr id="7176" name="Picture 53" descr="BD06788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1857375"/>
              <a:ext cx="1109662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7" name="Text Box 54"/>
          <p:cNvSpPr txBox="1">
            <a:spLocks noChangeArrowheads="1"/>
          </p:cNvSpPr>
          <p:nvPr/>
        </p:nvSpPr>
        <p:spPr bwMode="auto">
          <a:xfrm>
            <a:off x="2743200" y="52578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zh-CN" altLang="zh-CN" sz="1800">
              <a:ea typeface="宋体" charset="-122"/>
            </a:endParaRPr>
          </a:p>
        </p:txBody>
      </p:sp>
      <p:sp>
        <p:nvSpPr>
          <p:cNvPr id="7178" name="Text Box 55"/>
          <p:cNvSpPr txBox="1">
            <a:spLocks noChangeArrowheads="1"/>
          </p:cNvSpPr>
          <p:nvPr/>
        </p:nvSpPr>
        <p:spPr bwMode="auto">
          <a:xfrm>
            <a:off x="6950075" y="4892675"/>
            <a:ext cx="8604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0070C0"/>
                </a:solidFill>
                <a:latin typeface="Comic Sans MS" pitchFamily="66" charset="0"/>
                <a:ea typeface="宋体" charset="-122"/>
              </a:rPr>
              <a:t>b</a:t>
            </a:r>
          </a:p>
        </p:txBody>
      </p:sp>
      <p:grpSp>
        <p:nvGrpSpPr>
          <p:cNvPr id="33" name="Group 27"/>
          <p:cNvGrpSpPr>
            <a:grpSpLocks/>
          </p:cNvGrpSpPr>
          <p:nvPr/>
        </p:nvGrpSpPr>
        <p:grpSpPr bwMode="auto">
          <a:xfrm>
            <a:off x="6792913" y="4365625"/>
            <a:ext cx="1512887" cy="1806575"/>
            <a:chOff x="4608" y="912"/>
            <a:chExt cx="656" cy="912"/>
          </a:xfrm>
        </p:grpSpPr>
        <p:sp>
          <p:nvSpPr>
            <p:cNvPr id="7181" name="AutoShape 28"/>
            <p:cNvSpPr>
              <a:spLocks noChangeAspect="1" noChangeArrowheads="1" noTextEdit="1"/>
            </p:cNvSpPr>
            <p:nvPr/>
          </p:nvSpPr>
          <p:spPr bwMode="auto">
            <a:xfrm>
              <a:off x="4608" y="912"/>
              <a:ext cx="656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Freeform 29"/>
            <p:cNvSpPr>
              <a:spLocks/>
            </p:cNvSpPr>
            <p:nvPr/>
          </p:nvSpPr>
          <p:spPr bwMode="auto">
            <a:xfrm>
              <a:off x="4608" y="912"/>
              <a:ext cx="656" cy="912"/>
            </a:xfrm>
            <a:custGeom>
              <a:avLst/>
              <a:gdLst>
                <a:gd name="T0" fmla="*/ 2 w 1968"/>
                <a:gd name="T1" fmla="*/ 0 h 2736"/>
                <a:gd name="T2" fmla="*/ 0 w 1968"/>
                <a:gd name="T3" fmla="*/ 1 h 2736"/>
                <a:gd name="T4" fmla="*/ 0 w 1968"/>
                <a:gd name="T5" fmla="*/ 10 h 2736"/>
                <a:gd name="T6" fmla="*/ 0 w 1968"/>
                <a:gd name="T7" fmla="*/ 10 h 2736"/>
                <a:gd name="T8" fmla="*/ 0 w 1968"/>
                <a:gd name="T9" fmla="*/ 11 h 2736"/>
                <a:gd name="T10" fmla="*/ 1 w 1968"/>
                <a:gd name="T11" fmla="*/ 11 h 2736"/>
                <a:gd name="T12" fmla="*/ 2 w 1968"/>
                <a:gd name="T13" fmla="*/ 10 h 2736"/>
                <a:gd name="T14" fmla="*/ 5 w 1968"/>
                <a:gd name="T15" fmla="*/ 10 h 2736"/>
                <a:gd name="T16" fmla="*/ 5 w 1968"/>
                <a:gd name="T17" fmla="*/ 11 h 2736"/>
                <a:gd name="T18" fmla="*/ 6 w 1968"/>
                <a:gd name="T19" fmla="*/ 11 h 2736"/>
                <a:gd name="T20" fmla="*/ 6 w 1968"/>
                <a:gd name="T21" fmla="*/ 10 h 2736"/>
                <a:gd name="T22" fmla="*/ 7 w 1968"/>
                <a:gd name="T23" fmla="*/ 10 h 2736"/>
                <a:gd name="T24" fmla="*/ 7 w 1968"/>
                <a:gd name="T25" fmla="*/ 9 h 2736"/>
                <a:gd name="T26" fmla="*/ 8 w 1968"/>
                <a:gd name="T27" fmla="*/ 9 h 2736"/>
                <a:gd name="T28" fmla="*/ 8 w 1968"/>
                <a:gd name="T29" fmla="*/ 9 h 2736"/>
                <a:gd name="T30" fmla="*/ 8 w 1968"/>
                <a:gd name="T31" fmla="*/ 8 h 2736"/>
                <a:gd name="T32" fmla="*/ 8 w 1968"/>
                <a:gd name="T33" fmla="*/ 0 h 2736"/>
                <a:gd name="T34" fmla="*/ 2 w 1968"/>
                <a:gd name="T35" fmla="*/ 0 h 27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968" h="2736">
                  <a:moveTo>
                    <a:pt x="459" y="0"/>
                  </a:moveTo>
                  <a:lnTo>
                    <a:pt x="0" y="328"/>
                  </a:lnTo>
                  <a:lnTo>
                    <a:pt x="0" y="2442"/>
                  </a:lnTo>
                  <a:lnTo>
                    <a:pt x="97" y="2442"/>
                  </a:lnTo>
                  <a:lnTo>
                    <a:pt x="97" y="2736"/>
                  </a:lnTo>
                  <a:lnTo>
                    <a:pt x="353" y="2736"/>
                  </a:lnTo>
                  <a:lnTo>
                    <a:pt x="490" y="2442"/>
                  </a:lnTo>
                  <a:lnTo>
                    <a:pt x="1182" y="2442"/>
                  </a:lnTo>
                  <a:lnTo>
                    <a:pt x="1318" y="2736"/>
                  </a:lnTo>
                  <a:lnTo>
                    <a:pt x="1575" y="2736"/>
                  </a:lnTo>
                  <a:lnTo>
                    <a:pt x="1575" y="2442"/>
                  </a:lnTo>
                  <a:lnTo>
                    <a:pt x="1589" y="2442"/>
                  </a:lnTo>
                  <a:lnTo>
                    <a:pt x="1769" y="2249"/>
                  </a:lnTo>
                  <a:lnTo>
                    <a:pt x="1916" y="2248"/>
                  </a:lnTo>
                  <a:lnTo>
                    <a:pt x="1920" y="2090"/>
                  </a:lnTo>
                  <a:lnTo>
                    <a:pt x="1968" y="2037"/>
                  </a:lnTo>
                  <a:lnTo>
                    <a:pt x="1968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Freeform 30"/>
            <p:cNvSpPr>
              <a:spLocks/>
            </p:cNvSpPr>
            <p:nvPr/>
          </p:nvSpPr>
          <p:spPr bwMode="auto">
            <a:xfrm>
              <a:off x="4661" y="957"/>
              <a:ext cx="547" cy="81"/>
            </a:xfrm>
            <a:custGeom>
              <a:avLst/>
              <a:gdLst>
                <a:gd name="T0" fmla="*/ 1 w 1642"/>
                <a:gd name="T1" fmla="*/ 0 h 245"/>
                <a:gd name="T2" fmla="*/ 7 w 1642"/>
                <a:gd name="T3" fmla="*/ 0 h 245"/>
                <a:gd name="T4" fmla="*/ 6 w 1642"/>
                <a:gd name="T5" fmla="*/ 1 h 245"/>
                <a:gd name="T6" fmla="*/ 0 w 1642"/>
                <a:gd name="T7" fmla="*/ 1 h 245"/>
                <a:gd name="T8" fmla="*/ 1 w 1642"/>
                <a:gd name="T9" fmla="*/ 0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2" h="245">
                  <a:moveTo>
                    <a:pt x="343" y="0"/>
                  </a:moveTo>
                  <a:lnTo>
                    <a:pt x="1642" y="0"/>
                  </a:lnTo>
                  <a:lnTo>
                    <a:pt x="1397" y="245"/>
                  </a:lnTo>
                  <a:lnTo>
                    <a:pt x="0" y="245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Freeform 31"/>
            <p:cNvSpPr>
              <a:spLocks/>
            </p:cNvSpPr>
            <p:nvPr/>
          </p:nvSpPr>
          <p:spPr bwMode="auto">
            <a:xfrm>
              <a:off x="4685" y="1726"/>
              <a:ext cx="37" cy="53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1 h 160"/>
                <a:gd name="T4" fmla="*/ 0 w 113"/>
                <a:gd name="T5" fmla="*/ 0 h 160"/>
                <a:gd name="T6" fmla="*/ 0 w 113"/>
                <a:gd name="T7" fmla="*/ 0 h 160"/>
                <a:gd name="T8" fmla="*/ 0 w 113"/>
                <a:gd name="T9" fmla="*/ 1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60">
                  <a:moveTo>
                    <a:pt x="39" y="160"/>
                  </a:moveTo>
                  <a:lnTo>
                    <a:pt x="0" y="160"/>
                  </a:lnTo>
                  <a:lnTo>
                    <a:pt x="0" y="0"/>
                  </a:lnTo>
                  <a:lnTo>
                    <a:pt x="113" y="0"/>
                  </a:lnTo>
                  <a:lnTo>
                    <a:pt x="39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Freeform 32"/>
            <p:cNvSpPr>
              <a:spLocks/>
            </p:cNvSpPr>
            <p:nvPr/>
          </p:nvSpPr>
          <p:spPr bwMode="auto">
            <a:xfrm>
              <a:off x="4652" y="1053"/>
              <a:ext cx="466" cy="629"/>
            </a:xfrm>
            <a:custGeom>
              <a:avLst/>
              <a:gdLst>
                <a:gd name="T0" fmla="*/ 0 w 1399"/>
                <a:gd name="T1" fmla="*/ 8 h 1887"/>
                <a:gd name="T2" fmla="*/ 0 w 1399"/>
                <a:gd name="T3" fmla="*/ 0 h 1887"/>
                <a:gd name="T4" fmla="*/ 6 w 1399"/>
                <a:gd name="T5" fmla="*/ 0 h 1887"/>
                <a:gd name="T6" fmla="*/ 6 w 1399"/>
                <a:gd name="T7" fmla="*/ 8 h 1887"/>
                <a:gd name="T8" fmla="*/ 6 w 1399"/>
                <a:gd name="T9" fmla="*/ 8 h 1887"/>
                <a:gd name="T10" fmla="*/ 0 w 1399"/>
                <a:gd name="T11" fmla="*/ 8 h 18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9" h="1887">
                  <a:moveTo>
                    <a:pt x="0" y="1887"/>
                  </a:moveTo>
                  <a:lnTo>
                    <a:pt x="0" y="0"/>
                  </a:lnTo>
                  <a:lnTo>
                    <a:pt x="1399" y="0"/>
                  </a:lnTo>
                  <a:lnTo>
                    <a:pt x="1399" y="1886"/>
                  </a:lnTo>
                  <a:lnTo>
                    <a:pt x="1399" y="1887"/>
                  </a:lnTo>
                  <a:lnTo>
                    <a:pt x="0" y="18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Freeform 33"/>
            <p:cNvSpPr>
              <a:spLocks/>
            </p:cNvSpPr>
            <p:nvPr/>
          </p:nvSpPr>
          <p:spPr bwMode="auto">
            <a:xfrm>
              <a:off x="5051" y="1726"/>
              <a:ext cx="37" cy="53"/>
            </a:xfrm>
            <a:custGeom>
              <a:avLst/>
              <a:gdLst>
                <a:gd name="T0" fmla="*/ 0 w 113"/>
                <a:gd name="T1" fmla="*/ 1 h 160"/>
                <a:gd name="T2" fmla="*/ 0 w 113"/>
                <a:gd name="T3" fmla="*/ 0 h 160"/>
                <a:gd name="T4" fmla="*/ 0 w 113"/>
                <a:gd name="T5" fmla="*/ 0 h 160"/>
                <a:gd name="T6" fmla="*/ 0 w 113"/>
                <a:gd name="T7" fmla="*/ 1 h 160"/>
                <a:gd name="T8" fmla="*/ 0 w 113"/>
                <a:gd name="T9" fmla="*/ 1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160">
                  <a:moveTo>
                    <a:pt x="75" y="160"/>
                  </a:moveTo>
                  <a:lnTo>
                    <a:pt x="0" y="0"/>
                  </a:lnTo>
                  <a:lnTo>
                    <a:pt x="113" y="0"/>
                  </a:lnTo>
                  <a:lnTo>
                    <a:pt x="113" y="160"/>
                  </a:lnTo>
                  <a:lnTo>
                    <a:pt x="75" y="1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Freeform 34"/>
            <p:cNvSpPr>
              <a:spLocks/>
            </p:cNvSpPr>
            <p:nvPr/>
          </p:nvSpPr>
          <p:spPr bwMode="auto">
            <a:xfrm>
              <a:off x="5133" y="966"/>
              <a:ext cx="86" cy="700"/>
            </a:xfrm>
            <a:custGeom>
              <a:avLst/>
              <a:gdLst>
                <a:gd name="T0" fmla="*/ 0 w 258"/>
                <a:gd name="T1" fmla="*/ 9 h 2099"/>
                <a:gd name="T2" fmla="*/ 0 w 258"/>
                <a:gd name="T3" fmla="*/ 1 h 2099"/>
                <a:gd name="T4" fmla="*/ 1 w 258"/>
                <a:gd name="T5" fmla="*/ 0 h 2099"/>
                <a:gd name="T6" fmla="*/ 1 w 258"/>
                <a:gd name="T7" fmla="*/ 8 h 2099"/>
                <a:gd name="T8" fmla="*/ 0 w 258"/>
                <a:gd name="T9" fmla="*/ 9 h 20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2099">
                  <a:moveTo>
                    <a:pt x="0" y="2099"/>
                  </a:moveTo>
                  <a:lnTo>
                    <a:pt x="0" y="259"/>
                  </a:lnTo>
                  <a:lnTo>
                    <a:pt x="258" y="0"/>
                  </a:lnTo>
                  <a:lnTo>
                    <a:pt x="258" y="1822"/>
                  </a:lnTo>
                  <a:lnTo>
                    <a:pt x="0" y="20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Freeform 35"/>
            <p:cNvSpPr>
              <a:spLocks/>
            </p:cNvSpPr>
            <p:nvPr/>
          </p:nvSpPr>
          <p:spPr bwMode="auto">
            <a:xfrm>
              <a:off x="4682" y="1075"/>
              <a:ext cx="415" cy="576"/>
            </a:xfrm>
            <a:custGeom>
              <a:avLst/>
              <a:gdLst>
                <a:gd name="T0" fmla="*/ 5 w 1244"/>
                <a:gd name="T1" fmla="*/ 1 h 1729"/>
                <a:gd name="T2" fmla="*/ 5 w 1244"/>
                <a:gd name="T3" fmla="*/ 0 h 1729"/>
                <a:gd name="T4" fmla="*/ 0 w 1244"/>
                <a:gd name="T5" fmla="*/ 0 h 1729"/>
                <a:gd name="T6" fmla="*/ 0 w 1244"/>
                <a:gd name="T7" fmla="*/ 7 h 1729"/>
                <a:gd name="T8" fmla="*/ 5 w 1244"/>
                <a:gd name="T9" fmla="*/ 7 h 1729"/>
                <a:gd name="T10" fmla="*/ 5 w 1244"/>
                <a:gd name="T11" fmla="*/ 6 h 1729"/>
                <a:gd name="T12" fmla="*/ 5 w 1244"/>
                <a:gd name="T13" fmla="*/ 6 h 1729"/>
                <a:gd name="T14" fmla="*/ 5 w 1244"/>
                <a:gd name="T15" fmla="*/ 5 h 1729"/>
                <a:gd name="T16" fmla="*/ 5 w 1244"/>
                <a:gd name="T17" fmla="*/ 5 h 1729"/>
                <a:gd name="T18" fmla="*/ 5 w 1244"/>
                <a:gd name="T19" fmla="*/ 3 h 1729"/>
                <a:gd name="T20" fmla="*/ 5 w 1244"/>
                <a:gd name="T21" fmla="*/ 3 h 1729"/>
                <a:gd name="T22" fmla="*/ 5 w 1244"/>
                <a:gd name="T23" fmla="*/ 1 h 1729"/>
                <a:gd name="T24" fmla="*/ 5 w 1244"/>
                <a:gd name="T25" fmla="*/ 1 h 17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44" h="1729">
                  <a:moveTo>
                    <a:pt x="1212" y="265"/>
                  </a:moveTo>
                  <a:lnTo>
                    <a:pt x="1212" y="0"/>
                  </a:lnTo>
                  <a:lnTo>
                    <a:pt x="0" y="0"/>
                  </a:lnTo>
                  <a:lnTo>
                    <a:pt x="0" y="1729"/>
                  </a:lnTo>
                  <a:lnTo>
                    <a:pt x="1212" y="1729"/>
                  </a:lnTo>
                  <a:lnTo>
                    <a:pt x="1212" y="1522"/>
                  </a:lnTo>
                  <a:lnTo>
                    <a:pt x="1244" y="1522"/>
                  </a:lnTo>
                  <a:lnTo>
                    <a:pt x="1244" y="1179"/>
                  </a:lnTo>
                  <a:lnTo>
                    <a:pt x="1212" y="1179"/>
                  </a:lnTo>
                  <a:lnTo>
                    <a:pt x="1212" y="608"/>
                  </a:lnTo>
                  <a:lnTo>
                    <a:pt x="1244" y="608"/>
                  </a:lnTo>
                  <a:lnTo>
                    <a:pt x="1244" y="265"/>
                  </a:lnTo>
                  <a:lnTo>
                    <a:pt x="1212" y="2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9" name="Rectangle 36"/>
            <p:cNvSpPr>
              <a:spLocks noChangeArrowheads="1"/>
            </p:cNvSpPr>
            <p:nvPr/>
          </p:nvSpPr>
          <p:spPr bwMode="auto">
            <a:xfrm>
              <a:off x="5073" y="1178"/>
              <a:ext cx="9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7190" name="Freeform 37"/>
            <p:cNvSpPr>
              <a:spLocks/>
            </p:cNvSpPr>
            <p:nvPr/>
          </p:nvSpPr>
          <p:spPr bwMode="auto">
            <a:xfrm>
              <a:off x="4697" y="1090"/>
              <a:ext cx="374" cy="547"/>
            </a:xfrm>
            <a:custGeom>
              <a:avLst/>
              <a:gdLst>
                <a:gd name="T0" fmla="*/ 0 w 1124"/>
                <a:gd name="T1" fmla="*/ 7 h 1641"/>
                <a:gd name="T2" fmla="*/ 0 w 1124"/>
                <a:gd name="T3" fmla="*/ 0 h 1641"/>
                <a:gd name="T4" fmla="*/ 5 w 1124"/>
                <a:gd name="T5" fmla="*/ 0 h 1641"/>
                <a:gd name="T6" fmla="*/ 5 w 1124"/>
                <a:gd name="T7" fmla="*/ 1 h 1641"/>
                <a:gd name="T8" fmla="*/ 4 w 1124"/>
                <a:gd name="T9" fmla="*/ 1 h 1641"/>
                <a:gd name="T10" fmla="*/ 4 w 1124"/>
                <a:gd name="T11" fmla="*/ 2 h 1641"/>
                <a:gd name="T12" fmla="*/ 5 w 1124"/>
                <a:gd name="T13" fmla="*/ 2 h 1641"/>
                <a:gd name="T14" fmla="*/ 5 w 1124"/>
                <a:gd name="T15" fmla="*/ 5 h 1641"/>
                <a:gd name="T16" fmla="*/ 4 w 1124"/>
                <a:gd name="T17" fmla="*/ 5 h 1641"/>
                <a:gd name="T18" fmla="*/ 4 w 1124"/>
                <a:gd name="T19" fmla="*/ 6 h 1641"/>
                <a:gd name="T20" fmla="*/ 5 w 1124"/>
                <a:gd name="T21" fmla="*/ 6 h 1641"/>
                <a:gd name="T22" fmla="*/ 5 w 1124"/>
                <a:gd name="T23" fmla="*/ 7 h 1641"/>
                <a:gd name="T24" fmla="*/ 0 w 1124"/>
                <a:gd name="T25" fmla="*/ 7 h 16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24" h="1641">
                  <a:moveTo>
                    <a:pt x="0" y="1641"/>
                  </a:moveTo>
                  <a:lnTo>
                    <a:pt x="0" y="0"/>
                  </a:lnTo>
                  <a:lnTo>
                    <a:pt x="1124" y="0"/>
                  </a:lnTo>
                  <a:lnTo>
                    <a:pt x="1124" y="221"/>
                  </a:lnTo>
                  <a:lnTo>
                    <a:pt x="1083" y="221"/>
                  </a:lnTo>
                  <a:lnTo>
                    <a:pt x="1083" y="564"/>
                  </a:lnTo>
                  <a:lnTo>
                    <a:pt x="1124" y="564"/>
                  </a:lnTo>
                  <a:lnTo>
                    <a:pt x="1124" y="1135"/>
                  </a:lnTo>
                  <a:lnTo>
                    <a:pt x="1083" y="1135"/>
                  </a:lnTo>
                  <a:lnTo>
                    <a:pt x="1083" y="1478"/>
                  </a:lnTo>
                  <a:lnTo>
                    <a:pt x="1124" y="1478"/>
                  </a:lnTo>
                  <a:lnTo>
                    <a:pt x="1124" y="1641"/>
                  </a:lnTo>
                  <a:lnTo>
                    <a:pt x="0" y="16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Rectangle 38"/>
            <p:cNvSpPr>
              <a:spLocks noChangeArrowheads="1"/>
            </p:cNvSpPr>
            <p:nvPr/>
          </p:nvSpPr>
          <p:spPr bwMode="auto">
            <a:xfrm>
              <a:off x="5073" y="1483"/>
              <a:ext cx="9" cy="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ea typeface="宋体" charset="-122"/>
              </a:endParaRPr>
            </a:p>
          </p:txBody>
        </p:sp>
        <p:sp>
          <p:nvSpPr>
            <p:cNvPr id="7192" name="Text Box 39"/>
            <p:cNvSpPr txBox="1">
              <a:spLocks noChangeArrowheads="1"/>
            </p:cNvSpPr>
            <p:nvPr/>
          </p:nvSpPr>
          <p:spPr bwMode="auto">
            <a:xfrm>
              <a:off x="4656" y="1094"/>
              <a:ext cx="80" cy="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zh-CN" sz="1000">
                <a:ea typeface="宋体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03483" y="2000072"/>
            <a:ext cx="3352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Binding</a:t>
            </a:r>
            <a:r>
              <a:rPr lang="en-US" altLang="zh-CN" sz="2400" dirty="0" smtClean="0"/>
              <a:t>: the sender can’t change her mind, i.e. changing </a:t>
            </a:r>
            <a:r>
              <a:rPr lang="en-US" altLang="zh-CN" sz="2400" dirty="0" smtClean="0">
                <a:solidFill>
                  <a:srgbClr val="0000FF"/>
                </a:solidFill>
              </a:rPr>
              <a:t>b</a:t>
            </a:r>
            <a:r>
              <a:rPr lang="en-US" altLang="zh-CN" sz="2400" dirty="0" smtClean="0"/>
              <a:t> into it </a:t>
            </a:r>
            <a:r>
              <a:rPr lang="en-US" altLang="zh-CN" sz="2400" dirty="0" smtClean="0">
                <a:solidFill>
                  <a:srgbClr val="0000FF"/>
                </a:solidFill>
              </a:rPr>
              <a:t>1-b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3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60104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7212" y="1312118"/>
            <a:ext cx="756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/>
              <a:t>Statistically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binding</a:t>
            </a:r>
            <a:r>
              <a:rPr kumimoji="1" lang="en-US" altLang="zh-CN" sz="2400" dirty="0" smtClean="0"/>
              <a:t> (non-interactive case):</a:t>
            </a:r>
            <a:endParaRPr kumimoji="1" lang="en-US" altLang="zh-CN" sz="24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82326" y="1855619"/>
                <a:ext cx="75625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</a:t>
                </a:r>
                <a:r>
                  <a:rPr lang="en-US" altLang="zh-CN" sz="2400" dirty="0" smtClean="0"/>
                  <a:t>here does not exist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/>
                      </a:rPr>
                      <m:t>𝑠</m:t>
                    </m:r>
                    <m:r>
                      <a:rPr lang="en-US" altLang="zh-CN" sz="2400" b="0" i="1" smtClean="0">
                        <a:latin typeface="Cambria Math"/>
                      </a:rPr>
                      <m:t>,</m:t>
                    </m:r>
                    <m:r>
                      <a:rPr lang="en-US" altLang="zh-CN" sz="2400" b="0" i="1" smtClean="0">
                        <a:latin typeface="Cambria Math"/>
                      </a:rPr>
                      <m:t>𝑠</m:t>
                    </m:r>
                    <m:r>
                      <a:rPr lang="en-US" altLang="zh-CN" sz="24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sz="2400" dirty="0"/>
                  <a:t>such that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26" y="1855619"/>
                <a:ext cx="756254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29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7212" y="4722931"/>
            <a:ext cx="7413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7030A0"/>
                </a:solidFill>
              </a:rPr>
              <a:t>Canonical opening</a:t>
            </a:r>
            <a:r>
              <a:rPr lang="en-US" altLang="zh-CN" sz="2400" dirty="0" smtClean="0"/>
              <a:t>: the sender just sends randomness s, and the receiver verifies the 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ender’s computation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63331" y="630193"/>
            <a:ext cx="3002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Formally a little bit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58364" y="3114049"/>
                <a:ext cx="3686583" cy="812117"/>
              </a:xfrm>
              <a:prstGeom prst="rect">
                <a:avLst/>
              </a:prstGeom>
              <a:gradFill>
                <a:gsLst>
                  <a:gs pos="100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𝑐𝑜𝑚</m:t>
                      </m:r>
                      <m:d>
                        <m:d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0,</m:t>
                          </m:r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𝑐𝑜𝑚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(1,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/>
                        </a:rPr>
                        <m:t>′)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364" y="3114049"/>
                <a:ext cx="3686583" cy="8121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3020" y="5760848"/>
            <a:ext cx="3286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Finding a needle in a haystack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age result for p vs 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62" y="625723"/>
            <a:ext cx="2704356" cy="14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1727" y="2285998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92898" y="2285998"/>
            <a:ext cx="67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Levin</a:t>
            </a:r>
            <a:endParaRPr lang="en-US" dirty="0"/>
          </a:p>
        </p:txBody>
      </p:sp>
      <p:pic>
        <p:nvPicPr>
          <p:cNvPr id="1028" name="Picture 4" descr="mage result for p vs 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97" y="211874"/>
            <a:ext cx="4638908" cy="21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p vs n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7" y="2655330"/>
            <a:ext cx="4507978" cy="25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229624" y="2848245"/>
            <a:ext cx="3702503" cy="913192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Cook-Levin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Theorem: </a:t>
            </a:r>
            <a:r>
              <a:rPr lang="en-US" sz="2000" b="1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SAT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is NP-complete. </a:t>
            </a:r>
          </a:p>
        </p:txBody>
      </p:sp>
      <p:pic>
        <p:nvPicPr>
          <p:cNvPr id="1036" name="Picture 12" descr="mage result for needle in a hayst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09" y="3923199"/>
            <a:ext cx="2804531" cy="286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9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362" y="689951"/>
            <a:ext cx="4869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How to commit a binary string?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608" y="1747775"/>
            <a:ext cx="749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 a </a:t>
            </a:r>
            <a:r>
              <a:rPr lang="en-US" sz="2400" dirty="0" smtClean="0">
                <a:solidFill>
                  <a:srgbClr val="0070C0"/>
                </a:solidFill>
              </a:rPr>
              <a:t>bit-by-bit</a:t>
            </a:r>
            <a:r>
              <a:rPr lang="en-US" sz="2400" dirty="0" smtClean="0"/>
              <a:t> fashion, or equivalently, commit in </a:t>
            </a:r>
            <a:r>
              <a:rPr lang="en-US" sz="2400" dirty="0" smtClean="0">
                <a:solidFill>
                  <a:srgbClr val="0070C0"/>
                </a:solidFill>
              </a:rPr>
              <a:t>parallel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5076" y="3537305"/>
            <a:ext cx="5330013" cy="846090"/>
            <a:chOff x="1475076" y="3537305"/>
            <a:chExt cx="5330013" cy="846090"/>
          </a:xfrm>
        </p:grpSpPr>
        <p:grpSp>
          <p:nvGrpSpPr>
            <p:cNvPr id="5" name="组合 3"/>
            <p:cNvGrpSpPr/>
            <p:nvPr/>
          </p:nvGrpSpPr>
          <p:grpSpPr>
            <a:xfrm>
              <a:off x="1475076" y="3598266"/>
              <a:ext cx="1279699" cy="785129"/>
              <a:chOff x="2895600" y="3989236"/>
              <a:chExt cx="3164271" cy="1905006"/>
            </a:xfrm>
          </p:grpSpPr>
          <p:sp>
            <p:nvSpPr>
              <p:cNvPr id="6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251716" y="3989236"/>
                <a:ext cx="1808155" cy="1905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4251716" y="3989236"/>
                <a:ext cx="1808155" cy="1831981"/>
              </a:xfrm>
              <a:custGeom>
                <a:avLst/>
                <a:gdLst>
                  <a:gd name="T0" fmla="*/ 65 w 2152"/>
                  <a:gd name="T1" fmla="*/ 13 h 2182"/>
                  <a:gd name="T2" fmla="*/ 65 w 2152"/>
                  <a:gd name="T3" fmla="*/ 0 h 2182"/>
                  <a:gd name="T4" fmla="*/ 15 w 2152"/>
                  <a:gd name="T5" fmla="*/ 0 h 2182"/>
                  <a:gd name="T6" fmla="*/ 0 w 2152"/>
                  <a:gd name="T7" fmla="*/ 11 h 2182"/>
                  <a:gd name="T8" fmla="*/ 0 w 2152"/>
                  <a:gd name="T9" fmla="*/ 80 h 2182"/>
                  <a:gd name="T10" fmla="*/ 3 w 2152"/>
                  <a:gd name="T11" fmla="*/ 80 h 2182"/>
                  <a:gd name="T12" fmla="*/ 3 w 2152"/>
                  <a:gd name="T13" fmla="*/ 90 h 2182"/>
                  <a:gd name="T14" fmla="*/ 12 w 2152"/>
                  <a:gd name="T15" fmla="*/ 90 h 2182"/>
                  <a:gd name="T16" fmla="*/ 16 w 2152"/>
                  <a:gd name="T17" fmla="*/ 80 h 2182"/>
                  <a:gd name="T18" fmla="*/ 39 w 2152"/>
                  <a:gd name="T19" fmla="*/ 80 h 2182"/>
                  <a:gd name="T20" fmla="*/ 44 w 2152"/>
                  <a:gd name="T21" fmla="*/ 90 h 2182"/>
                  <a:gd name="T22" fmla="*/ 52 w 2152"/>
                  <a:gd name="T23" fmla="*/ 90 h 2182"/>
                  <a:gd name="T24" fmla="*/ 52 w 2152"/>
                  <a:gd name="T25" fmla="*/ 80 h 2182"/>
                  <a:gd name="T26" fmla="*/ 53 w 2152"/>
                  <a:gd name="T27" fmla="*/ 80 h 2182"/>
                  <a:gd name="T28" fmla="*/ 57 w 2152"/>
                  <a:gd name="T29" fmla="*/ 76 h 2182"/>
                  <a:gd name="T30" fmla="*/ 89 w 2152"/>
                  <a:gd name="T31" fmla="*/ 76 h 2182"/>
                  <a:gd name="T32" fmla="*/ 89 w 2152"/>
                  <a:gd name="T33" fmla="*/ 13 h 2182"/>
                  <a:gd name="T34" fmla="*/ 65 w 2152"/>
                  <a:gd name="T35" fmla="*/ 13 h 2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5307399" y="4098774"/>
                <a:ext cx="174624" cy="217488"/>
              </a:xfrm>
              <a:custGeom>
                <a:avLst/>
                <a:gdLst>
                  <a:gd name="T0" fmla="*/ 0 w 206"/>
                  <a:gd name="T1" fmla="*/ 8 h 261"/>
                  <a:gd name="T2" fmla="*/ 0 w 206"/>
                  <a:gd name="T3" fmla="*/ 10 h 261"/>
                  <a:gd name="T4" fmla="*/ 9 w 206"/>
                  <a:gd name="T5" fmla="*/ 10 h 261"/>
                  <a:gd name="T6" fmla="*/ 9 w 206"/>
                  <a:gd name="T7" fmla="*/ 0 h 261"/>
                  <a:gd name="T8" fmla="*/ 0 w 206"/>
                  <a:gd name="T9" fmla="*/ 8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5245487" y="4346425"/>
                <a:ext cx="720722" cy="1085853"/>
              </a:xfrm>
              <a:custGeom>
                <a:avLst/>
                <a:gdLst>
                  <a:gd name="T0" fmla="*/ 0 w 857"/>
                  <a:gd name="T1" fmla="*/ 7 h 1292"/>
                  <a:gd name="T2" fmla="*/ 1 w 857"/>
                  <a:gd name="T3" fmla="*/ 7 h 1292"/>
                  <a:gd name="T4" fmla="*/ 1 w 857"/>
                  <a:gd name="T5" fmla="*/ 19 h 1292"/>
                  <a:gd name="T6" fmla="*/ 0 w 857"/>
                  <a:gd name="T7" fmla="*/ 19 h 1292"/>
                  <a:gd name="T8" fmla="*/ 0 w 857"/>
                  <a:gd name="T9" fmla="*/ 38 h 1292"/>
                  <a:gd name="T10" fmla="*/ 1 w 857"/>
                  <a:gd name="T11" fmla="*/ 38 h 1292"/>
                  <a:gd name="T12" fmla="*/ 1 w 857"/>
                  <a:gd name="T13" fmla="*/ 49 h 1292"/>
                  <a:gd name="T14" fmla="*/ 0 w 857"/>
                  <a:gd name="T15" fmla="*/ 49 h 1292"/>
                  <a:gd name="T16" fmla="*/ 0 w 857"/>
                  <a:gd name="T17" fmla="*/ 54 h 1292"/>
                  <a:gd name="T18" fmla="*/ 36 w 857"/>
                  <a:gd name="T19" fmla="*/ 54 h 1292"/>
                  <a:gd name="T20" fmla="*/ 36 w 857"/>
                  <a:gd name="T21" fmla="*/ 0 h 1292"/>
                  <a:gd name="T22" fmla="*/ 0 w 857"/>
                  <a:gd name="T23" fmla="*/ 0 h 1292"/>
                  <a:gd name="T24" fmla="*/ 0 w 857"/>
                  <a:gd name="T25" fmla="*/ 7 h 12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4340616" y="4271812"/>
                <a:ext cx="938209" cy="1265241"/>
              </a:xfrm>
              <a:custGeom>
                <a:avLst/>
                <a:gdLst>
                  <a:gd name="T0" fmla="*/ 47 w 1115"/>
                  <a:gd name="T1" fmla="*/ 62 h 1505"/>
                  <a:gd name="T2" fmla="*/ 0 w 1115"/>
                  <a:gd name="T3" fmla="*/ 62 h 1505"/>
                  <a:gd name="T4" fmla="*/ 0 w 1115"/>
                  <a:gd name="T5" fmla="*/ 0 h 1505"/>
                  <a:gd name="T6" fmla="*/ 47 w 1115"/>
                  <a:gd name="T7" fmla="*/ 0 h 1505"/>
                  <a:gd name="T8" fmla="*/ 47 w 1115"/>
                  <a:gd name="T9" fmla="*/ 2 h 1505"/>
                  <a:gd name="T10" fmla="*/ 43 w 1115"/>
                  <a:gd name="T11" fmla="*/ 2 h 1505"/>
                  <a:gd name="T12" fmla="*/ 43 w 1115"/>
                  <a:gd name="T13" fmla="*/ 11 h 1505"/>
                  <a:gd name="T14" fmla="*/ 43 w 1115"/>
                  <a:gd name="T15" fmla="*/ 11 h 1505"/>
                  <a:gd name="T16" fmla="*/ 43 w 1115"/>
                  <a:gd name="T17" fmla="*/ 2 h 1505"/>
                  <a:gd name="T18" fmla="*/ 3 w 1115"/>
                  <a:gd name="T19" fmla="*/ 2 h 1505"/>
                  <a:gd name="T20" fmla="*/ 3 w 1115"/>
                  <a:gd name="T21" fmla="*/ 59 h 1505"/>
                  <a:gd name="T22" fmla="*/ 43 w 1115"/>
                  <a:gd name="T23" fmla="*/ 59 h 1505"/>
                  <a:gd name="T24" fmla="*/ 43 w 1115"/>
                  <a:gd name="T25" fmla="*/ 53 h 1505"/>
                  <a:gd name="T26" fmla="*/ 43 w 1115"/>
                  <a:gd name="T27" fmla="*/ 53 h 1505"/>
                  <a:gd name="T28" fmla="*/ 43 w 1115"/>
                  <a:gd name="T29" fmla="*/ 59 h 1505"/>
                  <a:gd name="T30" fmla="*/ 47 w 1115"/>
                  <a:gd name="T31" fmla="*/ 59 h 1505"/>
                  <a:gd name="T32" fmla="*/ 47 w 1115"/>
                  <a:gd name="T33" fmla="*/ 62 h 1505"/>
                  <a:gd name="T34" fmla="*/ 47 w 1115"/>
                  <a:gd name="T35" fmla="*/ 62 h 15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Rectangle 14"/>
              <p:cNvSpPr>
                <a:spLocks noChangeArrowheads="1"/>
              </p:cNvSpPr>
              <p:nvPr/>
            </p:nvSpPr>
            <p:spPr bwMode="auto">
              <a:xfrm>
                <a:off x="5202625" y="4524225"/>
                <a:ext cx="19050" cy="168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12" name="Rectangle 15"/>
              <p:cNvSpPr>
                <a:spLocks noChangeArrowheads="1"/>
              </p:cNvSpPr>
              <p:nvPr/>
            </p:nvSpPr>
            <p:spPr bwMode="auto">
              <a:xfrm>
                <a:off x="5212150" y="4722663"/>
                <a:ext cx="3175" cy="38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648589" y="4346425"/>
                <a:ext cx="533398" cy="909640"/>
              </a:xfrm>
              <a:custGeom>
                <a:avLst/>
                <a:gdLst>
                  <a:gd name="T0" fmla="*/ 26 w 637"/>
                  <a:gd name="T1" fmla="*/ 7 h 1082"/>
                  <a:gd name="T2" fmla="*/ 26 w 637"/>
                  <a:gd name="T3" fmla="*/ 7 h 1082"/>
                  <a:gd name="T4" fmla="*/ 26 w 637"/>
                  <a:gd name="T5" fmla="*/ 19 h 1082"/>
                  <a:gd name="T6" fmla="*/ 26 w 637"/>
                  <a:gd name="T7" fmla="*/ 19 h 1082"/>
                  <a:gd name="T8" fmla="*/ 26 w 637"/>
                  <a:gd name="T9" fmla="*/ 38 h 1082"/>
                  <a:gd name="T10" fmla="*/ 26 w 637"/>
                  <a:gd name="T11" fmla="*/ 38 h 1082"/>
                  <a:gd name="T12" fmla="*/ 26 w 637"/>
                  <a:gd name="T13" fmla="*/ 45 h 1082"/>
                  <a:gd name="T14" fmla="*/ 0 w 637"/>
                  <a:gd name="T15" fmla="*/ 45 h 1082"/>
                  <a:gd name="T16" fmla="*/ 0 w 637"/>
                  <a:gd name="T17" fmla="*/ 0 h 1082"/>
                  <a:gd name="T18" fmla="*/ 26 w 637"/>
                  <a:gd name="T19" fmla="*/ 0 h 1082"/>
                  <a:gd name="T20" fmla="*/ 26 w 637"/>
                  <a:gd name="T21" fmla="*/ 7 h 1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4431103" y="4346425"/>
                <a:ext cx="187324" cy="1085853"/>
              </a:xfrm>
              <a:custGeom>
                <a:avLst/>
                <a:gdLst>
                  <a:gd name="T0" fmla="*/ 10 w 222"/>
                  <a:gd name="T1" fmla="*/ 46 h 1292"/>
                  <a:gd name="T2" fmla="*/ 0 w 222"/>
                  <a:gd name="T3" fmla="*/ 54 h 1292"/>
                  <a:gd name="T4" fmla="*/ 0 w 222"/>
                  <a:gd name="T5" fmla="*/ 0 h 1292"/>
                  <a:gd name="T6" fmla="*/ 10 w 222"/>
                  <a:gd name="T7" fmla="*/ 0 h 1292"/>
                  <a:gd name="T8" fmla="*/ 10 w 222"/>
                  <a:gd name="T9" fmla="*/ 46 h 1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4459678" y="5286228"/>
                <a:ext cx="722310" cy="158751"/>
              </a:xfrm>
              <a:custGeom>
                <a:avLst/>
                <a:gdLst>
                  <a:gd name="T0" fmla="*/ 8 w 859"/>
                  <a:gd name="T1" fmla="*/ 0 h 190"/>
                  <a:gd name="T2" fmla="*/ 35 w 859"/>
                  <a:gd name="T3" fmla="*/ 0 h 190"/>
                  <a:gd name="T4" fmla="*/ 35 w 859"/>
                  <a:gd name="T5" fmla="*/ 3 h 190"/>
                  <a:gd name="T6" fmla="*/ 36 w 859"/>
                  <a:gd name="T7" fmla="*/ 3 h 190"/>
                  <a:gd name="T8" fmla="*/ 36 w 859"/>
                  <a:gd name="T9" fmla="*/ 8 h 190"/>
                  <a:gd name="T10" fmla="*/ 0 w 859"/>
                  <a:gd name="T11" fmla="*/ 8 h 190"/>
                  <a:gd name="T12" fmla="*/ 8 w 859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Rectangle 19"/>
              <p:cNvSpPr>
                <a:spLocks noChangeArrowheads="1"/>
              </p:cNvSpPr>
              <p:nvPr/>
            </p:nvSpPr>
            <p:spPr bwMode="auto">
              <a:xfrm>
                <a:off x="5202625" y="5135415"/>
                <a:ext cx="19050" cy="1714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4358078" y="4078136"/>
                <a:ext cx="1100133" cy="163513"/>
              </a:xfrm>
              <a:custGeom>
                <a:avLst/>
                <a:gdLst>
                  <a:gd name="T0" fmla="*/ 12 w 1310"/>
                  <a:gd name="T1" fmla="*/ 0 h 195"/>
                  <a:gd name="T2" fmla="*/ 54 w 1310"/>
                  <a:gd name="T3" fmla="*/ 0 h 195"/>
                  <a:gd name="T4" fmla="*/ 46 w 1310"/>
                  <a:gd name="T5" fmla="*/ 8 h 195"/>
                  <a:gd name="T6" fmla="*/ 0 w 1310"/>
                  <a:gd name="T7" fmla="*/ 8 h 195"/>
                  <a:gd name="T8" fmla="*/ 12 w 1310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4405703" y="5625954"/>
                <a:ext cx="76200" cy="106363"/>
              </a:xfrm>
              <a:custGeom>
                <a:avLst/>
                <a:gdLst>
                  <a:gd name="T0" fmla="*/ 2 w 90"/>
                  <a:gd name="T1" fmla="*/ 5 h 128"/>
                  <a:gd name="T2" fmla="*/ 0 w 90"/>
                  <a:gd name="T3" fmla="*/ 5 h 128"/>
                  <a:gd name="T4" fmla="*/ 0 w 90"/>
                  <a:gd name="T5" fmla="*/ 0 h 128"/>
                  <a:gd name="T6" fmla="*/ 4 w 90"/>
                  <a:gd name="T7" fmla="*/ 0 h 128"/>
                  <a:gd name="T8" fmla="*/ 2 w 90"/>
                  <a:gd name="T9" fmla="*/ 5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5142300" y="5625954"/>
                <a:ext cx="76200" cy="106363"/>
              </a:xfrm>
              <a:custGeom>
                <a:avLst/>
                <a:gdLst>
                  <a:gd name="T0" fmla="*/ 0 w 90"/>
                  <a:gd name="T1" fmla="*/ 0 h 128"/>
                  <a:gd name="T2" fmla="*/ 4 w 90"/>
                  <a:gd name="T3" fmla="*/ 0 h 128"/>
                  <a:gd name="T4" fmla="*/ 4 w 90"/>
                  <a:gd name="T5" fmla="*/ 5 h 128"/>
                  <a:gd name="T6" fmla="*/ 3 w 90"/>
                  <a:gd name="T7" fmla="*/ 5 h 128"/>
                  <a:gd name="T8" fmla="*/ 0 w 90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5307399" y="5460853"/>
                <a:ext cx="34925" cy="38100"/>
              </a:xfrm>
              <a:custGeom>
                <a:avLst/>
                <a:gdLst>
                  <a:gd name="T0" fmla="*/ 0 w 40"/>
                  <a:gd name="T1" fmla="*/ 2 h 47"/>
                  <a:gd name="T2" fmla="*/ 0 w 40"/>
                  <a:gd name="T3" fmla="*/ 0 h 47"/>
                  <a:gd name="T4" fmla="*/ 2 w 40"/>
                  <a:gd name="T5" fmla="*/ 0 h 47"/>
                  <a:gd name="T6" fmla="*/ 0 w 40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21" name="Picture 47" descr="key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4110846"/>
                <a:ext cx="711200" cy="138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TextBox 1"/>
              <p:cNvSpPr txBox="1"/>
              <p:nvPr/>
            </p:nvSpPr>
            <p:spPr>
              <a:xfrm>
                <a:off x="4680487" y="4608363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8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3" name="组合 3"/>
            <p:cNvGrpSpPr/>
            <p:nvPr/>
          </p:nvGrpSpPr>
          <p:grpSpPr>
            <a:xfrm>
              <a:off x="2893047" y="3598266"/>
              <a:ext cx="1279699" cy="785129"/>
              <a:chOff x="2895600" y="3989236"/>
              <a:chExt cx="3164271" cy="1905006"/>
            </a:xfrm>
          </p:grpSpPr>
          <p:sp>
            <p:nvSpPr>
              <p:cNvPr id="24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251716" y="3989236"/>
                <a:ext cx="1808155" cy="1905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251716" y="3989236"/>
                <a:ext cx="1808155" cy="1831981"/>
              </a:xfrm>
              <a:custGeom>
                <a:avLst/>
                <a:gdLst>
                  <a:gd name="T0" fmla="*/ 65 w 2152"/>
                  <a:gd name="T1" fmla="*/ 13 h 2182"/>
                  <a:gd name="T2" fmla="*/ 65 w 2152"/>
                  <a:gd name="T3" fmla="*/ 0 h 2182"/>
                  <a:gd name="T4" fmla="*/ 15 w 2152"/>
                  <a:gd name="T5" fmla="*/ 0 h 2182"/>
                  <a:gd name="T6" fmla="*/ 0 w 2152"/>
                  <a:gd name="T7" fmla="*/ 11 h 2182"/>
                  <a:gd name="T8" fmla="*/ 0 w 2152"/>
                  <a:gd name="T9" fmla="*/ 80 h 2182"/>
                  <a:gd name="T10" fmla="*/ 3 w 2152"/>
                  <a:gd name="T11" fmla="*/ 80 h 2182"/>
                  <a:gd name="T12" fmla="*/ 3 w 2152"/>
                  <a:gd name="T13" fmla="*/ 90 h 2182"/>
                  <a:gd name="T14" fmla="*/ 12 w 2152"/>
                  <a:gd name="T15" fmla="*/ 90 h 2182"/>
                  <a:gd name="T16" fmla="*/ 16 w 2152"/>
                  <a:gd name="T17" fmla="*/ 80 h 2182"/>
                  <a:gd name="T18" fmla="*/ 39 w 2152"/>
                  <a:gd name="T19" fmla="*/ 80 h 2182"/>
                  <a:gd name="T20" fmla="*/ 44 w 2152"/>
                  <a:gd name="T21" fmla="*/ 90 h 2182"/>
                  <a:gd name="T22" fmla="*/ 52 w 2152"/>
                  <a:gd name="T23" fmla="*/ 90 h 2182"/>
                  <a:gd name="T24" fmla="*/ 52 w 2152"/>
                  <a:gd name="T25" fmla="*/ 80 h 2182"/>
                  <a:gd name="T26" fmla="*/ 53 w 2152"/>
                  <a:gd name="T27" fmla="*/ 80 h 2182"/>
                  <a:gd name="T28" fmla="*/ 57 w 2152"/>
                  <a:gd name="T29" fmla="*/ 76 h 2182"/>
                  <a:gd name="T30" fmla="*/ 89 w 2152"/>
                  <a:gd name="T31" fmla="*/ 76 h 2182"/>
                  <a:gd name="T32" fmla="*/ 89 w 2152"/>
                  <a:gd name="T33" fmla="*/ 13 h 2182"/>
                  <a:gd name="T34" fmla="*/ 65 w 2152"/>
                  <a:gd name="T35" fmla="*/ 13 h 2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5307399" y="4098774"/>
                <a:ext cx="174624" cy="217488"/>
              </a:xfrm>
              <a:custGeom>
                <a:avLst/>
                <a:gdLst>
                  <a:gd name="T0" fmla="*/ 0 w 206"/>
                  <a:gd name="T1" fmla="*/ 8 h 261"/>
                  <a:gd name="T2" fmla="*/ 0 w 206"/>
                  <a:gd name="T3" fmla="*/ 10 h 261"/>
                  <a:gd name="T4" fmla="*/ 9 w 206"/>
                  <a:gd name="T5" fmla="*/ 10 h 261"/>
                  <a:gd name="T6" fmla="*/ 9 w 206"/>
                  <a:gd name="T7" fmla="*/ 0 h 261"/>
                  <a:gd name="T8" fmla="*/ 0 w 206"/>
                  <a:gd name="T9" fmla="*/ 8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5245487" y="4346425"/>
                <a:ext cx="720722" cy="1085853"/>
              </a:xfrm>
              <a:custGeom>
                <a:avLst/>
                <a:gdLst>
                  <a:gd name="T0" fmla="*/ 0 w 857"/>
                  <a:gd name="T1" fmla="*/ 7 h 1292"/>
                  <a:gd name="T2" fmla="*/ 1 w 857"/>
                  <a:gd name="T3" fmla="*/ 7 h 1292"/>
                  <a:gd name="T4" fmla="*/ 1 w 857"/>
                  <a:gd name="T5" fmla="*/ 19 h 1292"/>
                  <a:gd name="T6" fmla="*/ 0 w 857"/>
                  <a:gd name="T7" fmla="*/ 19 h 1292"/>
                  <a:gd name="T8" fmla="*/ 0 w 857"/>
                  <a:gd name="T9" fmla="*/ 38 h 1292"/>
                  <a:gd name="T10" fmla="*/ 1 w 857"/>
                  <a:gd name="T11" fmla="*/ 38 h 1292"/>
                  <a:gd name="T12" fmla="*/ 1 w 857"/>
                  <a:gd name="T13" fmla="*/ 49 h 1292"/>
                  <a:gd name="T14" fmla="*/ 0 w 857"/>
                  <a:gd name="T15" fmla="*/ 49 h 1292"/>
                  <a:gd name="T16" fmla="*/ 0 w 857"/>
                  <a:gd name="T17" fmla="*/ 54 h 1292"/>
                  <a:gd name="T18" fmla="*/ 36 w 857"/>
                  <a:gd name="T19" fmla="*/ 54 h 1292"/>
                  <a:gd name="T20" fmla="*/ 36 w 857"/>
                  <a:gd name="T21" fmla="*/ 0 h 1292"/>
                  <a:gd name="T22" fmla="*/ 0 w 857"/>
                  <a:gd name="T23" fmla="*/ 0 h 1292"/>
                  <a:gd name="T24" fmla="*/ 0 w 857"/>
                  <a:gd name="T25" fmla="*/ 7 h 12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4340616" y="4271812"/>
                <a:ext cx="938209" cy="1265241"/>
              </a:xfrm>
              <a:custGeom>
                <a:avLst/>
                <a:gdLst>
                  <a:gd name="T0" fmla="*/ 47 w 1115"/>
                  <a:gd name="T1" fmla="*/ 62 h 1505"/>
                  <a:gd name="T2" fmla="*/ 0 w 1115"/>
                  <a:gd name="T3" fmla="*/ 62 h 1505"/>
                  <a:gd name="T4" fmla="*/ 0 w 1115"/>
                  <a:gd name="T5" fmla="*/ 0 h 1505"/>
                  <a:gd name="T6" fmla="*/ 47 w 1115"/>
                  <a:gd name="T7" fmla="*/ 0 h 1505"/>
                  <a:gd name="T8" fmla="*/ 47 w 1115"/>
                  <a:gd name="T9" fmla="*/ 2 h 1505"/>
                  <a:gd name="T10" fmla="*/ 43 w 1115"/>
                  <a:gd name="T11" fmla="*/ 2 h 1505"/>
                  <a:gd name="T12" fmla="*/ 43 w 1115"/>
                  <a:gd name="T13" fmla="*/ 11 h 1505"/>
                  <a:gd name="T14" fmla="*/ 43 w 1115"/>
                  <a:gd name="T15" fmla="*/ 11 h 1505"/>
                  <a:gd name="T16" fmla="*/ 43 w 1115"/>
                  <a:gd name="T17" fmla="*/ 2 h 1505"/>
                  <a:gd name="T18" fmla="*/ 3 w 1115"/>
                  <a:gd name="T19" fmla="*/ 2 h 1505"/>
                  <a:gd name="T20" fmla="*/ 3 w 1115"/>
                  <a:gd name="T21" fmla="*/ 59 h 1505"/>
                  <a:gd name="T22" fmla="*/ 43 w 1115"/>
                  <a:gd name="T23" fmla="*/ 59 h 1505"/>
                  <a:gd name="T24" fmla="*/ 43 w 1115"/>
                  <a:gd name="T25" fmla="*/ 53 h 1505"/>
                  <a:gd name="T26" fmla="*/ 43 w 1115"/>
                  <a:gd name="T27" fmla="*/ 53 h 1505"/>
                  <a:gd name="T28" fmla="*/ 43 w 1115"/>
                  <a:gd name="T29" fmla="*/ 59 h 1505"/>
                  <a:gd name="T30" fmla="*/ 47 w 1115"/>
                  <a:gd name="T31" fmla="*/ 59 h 1505"/>
                  <a:gd name="T32" fmla="*/ 47 w 1115"/>
                  <a:gd name="T33" fmla="*/ 62 h 1505"/>
                  <a:gd name="T34" fmla="*/ 47 w 1115"/>
                  <a:gd name="T35" fmla="*/ 62 h 15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202625" y="4524225"/>
                <a:ext cx="19050" cy="168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5212150" y="4722663"/>
                <a:ext cx="3175" cy="38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31" name="Freeform 16"/>
              <p:cNvSpPr>
                <a:spLocks/>
              </p:cNvSpPr>
              <p:nvPr/>
            </p:nvSpPr>
            <p:spPr bwMode="auto">
              <a:xfrm>
                <a:off x="4648589" y="4346425"/>
                <a:ext cx="533398" cy="909640"/>
              </a:xfrm>
              <a:custGeom>
                <a:avLst/>
                <a:gdLst>
                  <a:gd name="T0" fmla="*/ 26 w 637"/>
                  <a:gd name="T1" fmla="*/ 7 h 1082"/>
                  <a:gd name="T2" fmla="*/ 26 w 637"/>
                  <a:gd name="T3" fmla="*/ 7 h 1082"/>
                  <a:gd name="T4" fmla="*/ 26 w 637"/>
                  <a:gd name="T5" fmla="*/ 19 h 1082"/>
                  <a:gd name="T6" fmla="*/ 26 w 637"/>
                  <a:gd name="T7" fmla="*/ 19 h 1082"/>
                  <a:gd name="T8" fmla="*/ 26 w 637"/>
                  <a:gd name="T9" fmla="*/ 38 h 1082"/>
                  <a:gd name="T10" fmla="*/ 26 w 637"/>
                  <a:gd name="T11" fmla="*/ 38 h 1082"/>
                  <a:gd name="T12" fmla="*/ 26 w 637"/>
                  <a:gd name="T13" fmla="*/ 45 h 1082"/>
                  <a:gd name="T14" fmla="*/ 0 w 637"/>
                  <a:gd name="T15" fmla="*/ 45 h 1082"/>
                  <a:gd name="T16" fmla="*/ 0 w 637"/>
                  <a:gd name="T17" fmla="*/ 0 h 1082"/>
                  <a:gd name="T18" fmla="*/ 26 w 637"/>
                  <a:gd name="T19" fmla="*/ 0 h 1082"/>
                  <a:gd name="T20" fmla="*/ 26 w 637"/>
                  <a:gd name="T21" fmla="*/ 7 h 1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4431103" y="4346425"/>
                <a:ext cx="187324" cy="1085853"/>
              </a:xfrm>
              <a:custGeom>
                <a:avLst/>
                <a:gdLst>
                  <a:gd name="T0" fmla="*/ 10 w 222"/>
                  <a:gd name="T1" fmla="*/ 46 h 1292"/>
                  <a:gd name="T2" fmla="*/ 0 w 222"/>
                  <a:gd name="T3" fmla="*/ 54 h 1292"/>
                  <a:gd name="T4" fmla="*/ 0 w 222"/>
                  <a:gd name="T5" fmla="*/ 0 h 1292"/>
                  <a:gd name="T6" fmla="*/ 10 w 222"/>
                  <a:gd name="T7" fmla="*/ 0 h 1292"/>
                  <a:gd name="T8" fmla="*/ 10 w 222"/>
                  <a:gd name="T9" fmla="*/ 46 h 1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4459678" y="5286228"/>
                <a:ext cx="722310" cy="158751"/>
              </a:xfrm>
              <a:custGeom>
                <a:avLst/>
                <a:gdLst>
                  <a:gd name="T0" fmla="*/ 8 w 859"/>
                  <a:gd name="T1" fmla="*/ 0 h 190"/>
                  <a:gd name="T2" fmla="*/ 35 w 859"/>
                  <a:gd name="T3" fmla="*/ 0 h 190"/>
                  <a:gd name="T4" fmla="*/ 35 w 859"/>
                  <a:gd name="T5" fmla="*/ 3 h 190"/>
                  <a:gd name="T6" fmla="*/ 36 w 859"/>
                  <a:gd name="T7" fmla="*/ 3 h 190"/>
                  <a:gd name="T8" fmla="*/ 36 w 859"/>
                  <a:gd name="T9" fmla="*/ 8 h 190"/>
                  <a:gd name="T10" fmla="*/ 0 w 859"/>
                  <a:gd name="T11" fmla="*/ 8 h 190"/>
                  <a:gd name="T12" fmla="*/ 8 w 859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Rectangle 19"/>
              <p:cNvSpPr>
                <a:spLocks noChangeArrowheads="1"/>
              </p:cNvSpPr>
              <p:nvPr/>
            </p:nvSpPr>
            <p:spPr bwMode="auto">
              <a:xfrm>
                <a:off x="5202625" y="5135415"/>
                <a:ext cx="19050" cy="1714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4358078" y="4078136"/>
                <a:ext cx="1100133" cy="163513"/>
              </a:xfrm>
              <a:custGeom>
                <a:avLst/>
                <a:gdLst>
                  <a:gd name="T0" fmla="*/ 12 w 1310"/>
                  <a:gd name="T1" fmla="*/ 0 h 195"/>
                  <a:gd name="T2" fmla="*/ 54 w 1310"/>
                  <a:gd name="T3" fmla="*/ 0 h 195"/>
                  <a:gd name="T4" fmla="*/ 46 w 1310"/>
                  <a:gd name="T5" fmla="*/ 8 h 195"/>
                  <a:gd name="T6" fmla="*/ 0 w 1310"/>
                  <a:gd name="T7" fmla="*/ 8 h 195"/>
                  <a:gd name="T8" fmla="*/ 12 w 1310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4405703" y="5625954"/>
                <a:ext cx="76200" cy="106363"/>
              </a:xfrm>
              <a:custGeom>
                <a:avLst/>
                <a:gdLst>
                  <a:gd name="T0" fmla="*/ 2 w 90"/>
                  <a:gd name="T1" fmla="*/ 5 h 128"/>
                  <a:gd name="T2" fmla="*/ 0 w 90"/>
                  <a:gd name="T3" fmla="*/ 5 h 128"/>
                  <a:gd name="T4" fmla="*/ 0 w 90"/>
                  <a:gd name="T5" fmla="*/ 0 h 128"/>
                  <a:gd name="T6" fmla="*/ 4 w 90"/>
                  <a:gd name="T7" fmla="*/ 0 h 128"/>
                  <a:gd name="T8" fmla="*/ 2 w 90"/>
                  <a:gd name="T9" fmla="*/ 5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22"/>
              <p:cNvSpPr>
                <a:spLocks/>
              </p:cNvSpPr>
              <p:nvPr/>
            </p:nvSpPr>
            <p:spPr bwMode="auto">
              <a:xfrm>
                <a:off x="5142300" y="5625954"/>
                <a:ext cx="76200" cy="106363"/>
              </a:xfrm>
              <a:custGeom>
                <a:avLst/>
                <a:gdLst>
                  <a:gd name="T0" fmla="*/ 0 w 90"/>
                  <a:gd name="T1" fmla="*/ 0 h 128"/>
                  <a:gd name="T2" fmla="*/ 4 w 90"/>
                  <a:gd name="T3" fmla="*/ 0 h 128"/>
                  <a:gd name="T4" fmla="*/ 4 w 90"/>
                  <a:gd name="T5" fmla="*/ 5 h 128"/>
                  <a:gd name="T6" fmla="*/ 3 w 90"/>
                  <a:gd name="T7" fmla="*/ 5 h 128"/>
                  <a:gd name="T8" fmla="*/ 0 w 90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23"/>
              <p:cNvSpPr>
                <a:spLocks/>
              </p:cNvSpPr>
              <p:nvPr/>
            </p:nvSpPr>
            <p:spPr bwMode="auto">
              <a:xfrm>
                <a:off x="5307399" y="5460853"/>
                <a:ext cx="34925" cy="38100"/>
              </a:xfrm>
              <a:custGeom>
                <a:avLst/>
                <a:gdLst>
                  <a:gd name="T0" fmla="*/ 0 w 40"/>
                  <a:gd name="T1" fmla="*/ 2 h 47"/>
                  <a:gd name="T2" fmla="*/ 0 w 40"/>
                  <a:gd name="T3" fmla="*/ 0 h 47"/>
                  <a:gd name="T4" fmla="*/ 2 w 40"/>
                  <a:gd name="T5" fmla="*/ 0 h 47"/>
                  <a:gd name="T6" fmla="*/ 0 w 40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39" name="Picture 47" descr="key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4110846"/>
                <a:ext cx="711200" cy="138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0" name="TextBox 1"/>
              <p:cNvSpPr txBox="1"/>
              <p:nvPr/>
            </p:nvSpPr>
            <p:spPr>
              <a:xfrm>
                <a:off x="4680487" y="4608363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8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1" name="组合 3"/>
            <p:cNvGrpSpPr/>
            <p:nvPr/>
          </p:nvGrpSpPr>
          <p:grpSpPr>
            <a:xfrm>
              <a:off x="5525390" y="3598266"/>
              <a:ext cx="1279699" cy="785129"/>
              <a:chOff x="2895600" y="3989236"/>
              <a:chExt cx="3164271" cy="1905006"/>
            </a:xfrm>
          </p:grpSpPr>
          <p:sp>
            <p:nvSpPr>
              <p:cNvPr id="42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4251716" y="3989236"/>
                <a:ext cx="1808155" cy="1905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10"/>
              <p:cNvSpPr>
                <a:spLocks/>
              </p:cNvSpPr>
              <p:nvPr/>
            </p:nvSpPr>
            <p:spPr bwMode="auto">
              <a:xfrm>
                <a:off x="4251716" y="3989236"/>
                <a:ext cx="1808155" cy="1831981"/>
              </a:xfrm>
              <a:custGeom>
                <a:avLst/>
                <a:gdLst>
                  <a:gd name="T0" fmla="*/ 65 w 2152"/>
                  <a:gd name="T1" fmla="*/ 13 h 2182"/>
                  <a:gd name="T2" fmla="*/ 65 w 2152"/>
                  <a:gd name="T3" fmla="*/ 0 h 2182"/>
                  <a:gd name="T4" fmla="*/ 15 w 2152"/>
                  <a:gd name="T5" fmla="*/ 0 h 2182"/>
                  <a:gd name="T6" fmla="*/ 0 w 2152"/>
                  <a:gd name="T7" fmla="*/ 11 h 2182"/>
                  <a:gd name="T8" fmla="*/ 0 w 2152"/>
                  <a:gd name="T9" fmla="*/ 80 h 2182"/>
                  <a:gd name="T10" fmla="*/ 3 w 2152"/>
                  <a:gd name="T11" fmla="*/ 80 h 2182"/>
                  <a:gd name="T12" fmla="*/ 3 w 2152"/>
                  <a:gd name="T13" fmla="*/ 90 h 2182"/>
                  <a:gd name="T14" fmla="*/ 12 w 2152"/>
                  <a:gd name="T15" fmla="*/ 90 h 2182"/>
                  <a:gd name="T16" fmla="*/ 16 w 2152"/>
                  <a:gd name="T17" fmla="*/ 80 h 2182"/>
                  <a:gd name="T18" fmla="*/ 39 w 2152"/>
                  <a:gd name="T19" fmla="*/ 80 h 2182"/>
                  <a:gd name="T20" fmla="*/ 44 w 2152"/>
                  <a:gd name="T21" fmla="*/ 90 h 2182"/>
                  <a:gd name="T22" fmla="*/ 52 w 2152"/>
                  <a:gd name="T23" fmla="*/ 90 h 2182"/>
                  <a:gd name="T24" fmla="*/ 52 w 2152"/>
                  <a:gd name="T25" fmla="*/ 80 h 2182"/>
                  <a:gd name="T26" fmla="*/ 53 w 2152"/>
                  <a:gd name="T27" fmla="*/ 80 h 2182"/>
                  <a:gd name="T28" fmla="*/ 57 w 2152"/>
                  <a:gd name="T29" fmla="*/ 76 h 2182"/>
                  <a:gd name="T30" fmla="*/ 89 w 2152"/>
                  <a:gd name="T31" fmla="*/ 76 h 2182"/>
                  <a:gd name="T32" fmla="*/ 89 w 2152"/>
                  <a:gd name="T33" fmla="*/ 13 h 2182"/>
                  <a:gd name="T34" fmla="*/ 65 w 2152"/>
                  <a:gd name="T35" fmla="*/ 13 h 21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52" h="2182">
                    <a:moveTo>
                      <a:pt x="1569" y="309"/>
                    </a:moveTo>
                    <a:lnTo>
                      <a:pt x="1569" y="0"/>
                    </a:lnTo>
                    <a:lnTo>
                      <a:pt x="366" y="0"/>
                    </a:lnTo>
                    <a:lnTo>
                      <a:pt x="0" y="262"/>
                    </a:lnTo>
                    <a:lnTo>
                      <a:pt x="0" y="1948"/>
                    </a:lnTo>
                    <a:lnTo>
                      <a:pt x="77" y="1948"/>
                    </a:lnTo>
                    <a:lnTo>
                      <a:pt x="77" y="2182"/>
                    </a:lnTo>
                    <a:lnTo>
                      <a:pt x="282" y="2182"/>
                    </a:lnTo>
                    <a:lnTo>
                      <a:pt x="391" y="1948"/>
                    </a:lnTo>
                    <a:lnTo>
                      <a:pt x="944" y="1948"/>
                    </a:lnTo>
                    <a:lnTo>
                      <a:pt x="1051" y="2182"/>
                    </a:lnTo>
                    <a:lnTo>
                      <a:pt x="1256" y="2182"/>
                    </a:lnTo>
                    <a:lnTo>
                      <a:pt x="1256" y="1948"/>
                    </a:lnTo>
                    <a:lnTo>
                      <a:pt x="1268" y="1948"/>
                    </a:lnTo>
                    <a:lnTo>
                      <a:pt x="1363" y="1838"/>
                    </a:lnTo>
                    <a:lnTo>
                      <a:pt x="2152" y="1838"/>
                    </a:lnTo>
                    <a:lnTo>
                      <a:pt x="2152" y="309"/>
                    </a:lnTo>
                    <a:lnTo>
                      <a:pt x="1569" y="3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11"/>
              <p:cNvSpPr>
                <a:spLocks/>
              </p:cNvSpPr>
              <p:nvPr/>
            </p:nvSpPr>
            <p:spPr bwMode="auto">
              <a:xfrm>
                <a:off x="5307399" y="4098774"/>
                <a:ext cx="174624" cy="217488"/>
              </a:xfrm>
              <a:custGeom>
                <a:avLst/>
                <a:gdLst>
                  <a:gd name="T0" fmla="*/ 0 w 206"/>
                  <a:gd name="T1" fmla="*/ 8 h 261"/>
                  <a:gd name="T2" fmla="*/ 0 w 206"/>
                  <a:gd name="T3" fmla="*/ 10 h 261"/>
                  <a:gd name="T4" fmla="*/ 9 w 206"/>
                  <a:gd name="T5" fmla="*/ 10 h 261"/>
                  <a:gd name="T6" fmla="*/ 9 w 206"/>
                  <a:gd name="T7" fmla="*/ 0 h 261"/>
                  <a:gd name="T8" fmla="*/ 0 w 206"/>
                  <a:gd name="T9" fmla="*/ 8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6" h="261">
                    <a:moveTo>
                      <a:pt x="0" y="206"/>
                    </a:moveTo>
                    <a:lnTo>
                      <a:pt x="0" y="261"/>
                    </a:lnTo>
                    <a:lnTo>
                      <a:pt x="206" y="261"/>
                    </a:lnTo>
                    <a:lnTo>
                      <a:pt x="206" y="0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12"/>
              <p:cNvSpPr>
                <a:spLocks/>
              </p:cNvSpPr>
              <p:nvPr/>
            </p:nvSpPr>
            <p:spPr bwMode="auto">
              <a:xfrm>
                <a:off x="5245487" y="4346425"/>
                <a:ext cx="720722" cy="1085853"/>
              </a:xfrm>
              <a:custGeom>
                <a:avLst/>
                <a:gdLst>
                  <a:gd name="T0" fmla="*/ 0 w 857"/>
                  <a:gd name="T1" fmla="*/ 7 h 1292"/>
                  <a:gd name="T2" fmla="*/ 1 w 857"/>
                  <a:gd name="T3" fmla="*/ 7 h 1292"/>
                  <a:gd name="T4" fmla="*/ 1 w 857"/>
                  <a:gd name="T5" fmla="*/ 19 h 1292"/>
                  <a:gd name="T6" fmla="*/ 0 w 857"/>
                  <a:gd name="T7" fmla="*/ 19 h 1292"/>
                  <a:gd name="T8" fmla="*/ 0 w 857"/>
                  <a:gd name="T9" fmla="*/ 38 h 1292"/>
                  <a:gd name="T10" fmla="*/ 1 w 857"/>
                  <a:gd name="T11" fmla="*/ 38 h 1292"/>
                  <a:gd name="T12" fmla="*/ 1 w 857"/>
                  <a:gd name="T13" fmla="*/ 49 h 1292"/>
                  <a:gd name="T14" fmla="*/ 0 w 857"/>
                  <a:gd name="T15" fmla="*/ 49 h 1292"/>
                  <a:gd name="T16" fmla="*/ 0 w 857"/>
                  <a:gd name="T17" fmla="*/ 54 h 1292"/>
                  <a:gd name="T18" fmla="*/ 36 w 857"/>
                  <a:gd name="T19" fmla="*/ 54 h 1292"/>
                  <a:gd name="T20" fmla="*/ 36 w 857"/>
                  <a:gd name="T21" fmla="*/ 0 h 1292"/>
                  <a:gd name="T22" fmla="*/ 0 w 857"/>
                  <a:gd name="T23" fmla="*/ 0 h 1292"/>
                  <a:gd name="T24" fmla="*/ 0 w 857"/>
                  <a:gd name="T25" fmla="*/ 7 h 12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7" h="1292">
                    <a:moveTo>
                      <a:pt x="0" y="175"/>
                    </a:moveTo>
                    <a:lnTo>
                      <a:pt x="8" y="175"/>
                    </a:lnTo>
                    <a:lnTo>
                      <a:pt x="8" y="450"/>
                    </a:lnTo>
                    <a:lnTo>
                      <a:pt x="0" y="450"/>
                    </a:lnTo>
                    <a:lnTo>
                      <a:pt x="0" y="904"/>
                    </a:lnTo>
                    <a:lnTo>
                      <a:pt x="8" y="904"/>
                    </a:lnTo>
                    <a:lnTo>
                      <a:pt x="8" y="1178"/>
                    </a:lnTo>
                    <a:lnTo>
                      <a:pt x="0" y="1178"/>
                    </a:lnTo>
                    <a:lnTo>
                      <a:pt x="0" y="1292"/>
                    </a:lnTo>
                    <a:lnTo>
                      <a:pt x="857" y="1292"/>
                    </a:lnTo>
                    <a:lnTo>
                      <a:pt x="857" y="0"/>
                    </a:lnTo>
                    <a:lnTo>
                      <a:pt x="0" y="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4340616" y="4271812"/>
                <a:ext cx="938209" cy="1265241"/>
              </a:xfrm>
              <a:custGeom>
                <a:avLst/>
                <a:gdLst>
                  <a:gd name="T0" fmla="*/ 47 w 1115"/>
                  <a:gd name="T1" fmla="*/ 62 h 1505"/>
                  <a:gd name="T2" fmla="*/ 0 w 1115"/>
                  <a:gd name="T3" fmla="*/ 62 h 1505"/>
                  <a:gd name="T4" fmla="*/ 0 w 1115"/>
                  <a:gd name="T5" fmla="*/ 0 h 1505"/>
                  <a:gd name="T6" fmla="*/ 47 w 1115"/>
                  <a:gd name="T7" fmla="*/ 0 h 1505"/>
                  <a:gd name="T8" fmla="*/ 47 w 1115"/>
                  <a:gd name="T9" fmla="*/ 2 h 1505"/>
                  <a:gd name="T10" fmla="*/ 43 w 1115"/>
                  <a:gd name="T11" fmla="*/ 2 h 1505"/>
                  <a:gd name="T12" fmla="*/ 43 w 1115"/>
                  <a:gd name="T13" fmla="*/ 11 h 1505"/>
                  <a:gd name="T14" fmla="*/ 43 w 1115"/>
                  <a:gd name="T15" fmla="*/ 11 h 1505"/>
                  <a:gd name="T16" fmla="*/ 43 w 1115"/>
                  <a:gd name="T17" fmla="*/ 2 h 1505"/>
                  <a:gd name="T18" fmla="*/ 3 w 1115"/>
                  <a:gd name="T19" fmla="*/ 2 h 1505"/>
                  <a:gd name="T20" fmla="*/ 3 w 1115"/>
                  <a:gd name="T21" fmla="*/ 59 h 1505"/>
                  <a:gd name="T22" fmla="*/ 43 w 1115"/>
                  <a:gd name="T23" fmla="*/ 59 h 1505"/>
                  <a:gd name="T24" fmla="*/ 43 w 1115"/>
                  <a:gd name="T25" fmla="*/ 53 h 1505"/>
                  <a:gd name="T26" fmla="*/ 43 w 1115"/>
                  <a:gd name="T27" fmla="*/ 53 h 1505"/>
                  <a:gd name="T28" fmla="*/ 43 w 1115"/>
                  <a:gd name="T29" fmla="*/ 59 h 1505"/>
                  <a:gd name="T30" fmla="*/ 47 w 1115"/>
                  <a:gd name="T31" fmla="*/ 59 h 1505"/>
                  <a:gd name="T32" fmla="*/ 47 w 1115"/>
                  <a:gd name="T33" fmla="*/ 62 h 1505"/>
                  <a:gd name="T34" fmla="*/ 47 w 1115"/>
                  <a:gd name="T35" fmla="*/ 62 h 15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15" h="1505">
                    <a:moveTo>
                      <a:pt x="1114" y="1505"/>
                    </a:moveTo>
                    <a:lnTo>
                      <a:pt x="0" y="1505"/>
                    </a:lnTo>
                    <a:lnTo>
                      <a:pt x="0" y="0"/>
                    </a:lnTo>
                    <a:lnTo>
                      <a:pt x="1115" y="0"/>
                    </a:lnTo>
                    <a:lnTo>
                      <a:pt x="1115" y="53"/>
                    </a:lnTo>
                    <a:lnTo>
                      <a:pt x="1040" y="53"/>
                    </a:lnTo>
                    <a:lnTo>
                      <a:pt x="1040" y="263"/>
                    </a:lnTo>
                    <a:lnTo>
                      <a:pt x="1038" y="263"/>
                    </a:lnTo>
                    <a:lnTo>
                      <a:pt x="1038" y="53"/>
                    </a:lnTo>
                    <a:lnTo>
                      <a:pt x="71" y="53"/>
                    </a:lnTo>
                    <a:lnTo>
                      <a:pt x="71" y="1432"/>
                    </a:lnTo>
                    <a:lnTo>
                      <a:pt x="1038" y="1432"/>
                    </a:lnTo>
                    <a:lnTo>
                      <a:pt x="1038" y="1266"/>
                    </a:lnTo>
                    <a:lnTo>
                      <a:pt x="1040" y="1266"/>
                    </a:lnTo>
                    <a:lnTo>
                      <a:pt x="1040" y="1415"/>
                    </a:lnTo>
                    <a:lnTo>
                      <a:pt x="1115" y="1415"/>
                    </a:lnTo>
                    <a:lnTo>
                      <a:pt x="1115" y="1503"/>
                    </a:lnTo>
                    <a:lnTo>
                      <a:pt x="1114" y="15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/>
            </p:nvSpPr>
            <p:spPr bwMode="auto">
              <a:xfrm>
                <a:off x="5202625" y="4524225"/>
                <a:ext cx="19050" cy="1682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5212150" y="4722663"/>
                <a:ext cx="3175" cy="3825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49" name="Freeform 16"/>
              <p:cNvSpPr>
                <a:spLocks/>
              </p:cNvSpPr>
              <p:nvPr/>
            </p:nvSpPr>
            <p:spPr bwMode="auto">
              <a:xfrm>
                <a:off x="4648589" y="4346425"/>
                <a:ext cx="533398" cy="909640"/>
              </a:xfrm>
              <a:custGeom>
                <a:avLst/>
                <a:gdLst>
                  <a:gd name="T0" fmla="*/ 26 w 637"/>
                  <a:gd name="T1" fmla="*/ 7 h 1082"/>
                  <a:gd name="T2" fmla="*/ 26 w 637"/>
                  <a:gd name="T3" fmla="*/ 7 h 1082"/>
                  <a:gd name="T4" fmla="*/ 26 w 637"/>
                  <a:gd name="T5" fmla="*/ 19 h 1082"/>
                  <a:gd name="T6" fmla="*/ 26 w 637"/>
                  <a:gd name="T7" fmla="*/ 19 h 1082"/>
                  <a:gd name="T8" fmla="*/ 26 w 637"/>
                  <a:gd name="T9" fmla="*/ 38 h 1082"/>
                  <a:gd name="T10" fmla="*/ 26 w 637"/>
                  <a:gd name="T11" fmla="*/ 38 h 1082"/>
                  <a:gd name="T12" fmla="*/ 26 w 637"/>
                  <a:gd name="T13" fmla="*/ 45 h 1082"/>
                  <a:gd name="T14" fmla="*/ 0 w 637"/>
                  <a:gd name="T15" fmla="*/ 45 h 1082"/>
                  <a:gd name="T16" fmla="*/ 0 w 637"/>
                  <a:gd name="T17" fmla="*/ 0 h 1082"/>
                  <a:gd name="T18" fmla="*/ 26 w 637"/>
                  <a:gd name="T19" fmla="*/ 0 h 1082"/>
                  <a:gd name="T20" fmla="*/ 26 w 637"/>
                  <a:gd name="T21" fmla="*/ 7 h 10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7" h="1082">
                    <a:moveTo>
                      <a:pt x="637" y="175"/>
                    </a:moveTo>
                    <a:lnTo>
                      <a:pt x="626" y="175"/>
                    </a:lnTo>
                    <a:lnTo>
                      <a:pt x="626" y="450"/>
                    </a:lnTo>
                    <a:lnTo>
                      <a:pt x="637" y="450"/>
                    </a:lnTo>
                    <a:lnTo>
                      <a:pt x="637" y="904"/>
                    </a:lnTo>
                    <a:lnTo>
                      <a:pt x="626" y="904"/>
                    </a:lnTo>
                    <a:lnTo>
                      <a:pt x="626" y="1082"/>
                    </a:lnTo>
                    <a:lnTo>
                      <a:pt x="0" y="1082"/>
                    </a:lnTo>
                    <a:lnTo>
                      <a:pt x="0" y="0"/>
                    </a:lnTo>
                    <a:lnTo>
                      <a:pt x="637" y="0"/>
                    </a:lnTo>
                    <a:lnTo>
                      <a:pt x="637" y="1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17"/>
              <p:cNvSpPr>
                <a:spLocks/>
              </p:cNvSpPr>
              <p:nvPr/>
            </p:nvSpPr>
            <p:spPr bwMode="auto">
              <a:xfrm>
                <a:off x="4431103" y="4346425"/>
                <a:ext cx="187324" cy="1085853"/>
              </a:xfrm>
              <a:custGeom>
                <a:avLst/>
                <a:gdLst>
                  <a:gd name="T0" fmla="*/ 10 w 222"/>
                  <a:gd name="T1" fmla="*/ 46 h 1292"/>
                  <a:gd name="T2" fmla="*/ 0 w 222"/>
                  <a:gd name="T3" fmla="*/ 54 h 1292"/>
                  <a:gd name="T4" fmla="*/ 0 w 222"/>
                  <a:gd name="T5" fmla="*/ 0 h 1292"/>
                  <a:gd name="T6" fmla="*/ 10 w 222"/>
                  <a:gd name="T7" fmla="*/ 0 h 1292"/>
                  <a:gd name="T8" fmla="*/ 10 w 222"/>
                  <a:gd name="T9" fmla="*/ 46 h 1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2" h="1292">
                    <a:moveTo>
                      <a:pt x="222" y="1092"/>
                    </a:moveTo>
                    <a:lnTo>
                      <a:pt x="0" y="1292"/>
                    </a:lnTo>
                    <a:lnTo>
                      <a:pt x="0" y="0"/>
                    </a:lnTo>
                    <a:lnTo>
                      <a:pt x="222" y="0"/>
                    </a:lnTo>
                    <a:lnTo>
                      <a:pt x="222" y="10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18"/>
              <p:cNvSpPr>
                <a:spLocks/>
              </p:cNvSpPr>
              <p:nvPr/>
            </p:nvSpPr>
            <p:spPr bwMode="auto">
              <a:xfrm>
                <a:off x="4459678" y="5286228"/>
                <a:ext cx="722310" cy="158751"/>
              </a:xfrm>
              <a:custGeom>
                <a:avLst/>
                <a:gdLst>
                  <a:gd name="T0" fmla="*/ 8 w 859"/>
                  <a:gd name="T1" fmla="*/ 0 h 190"/>
                  <a:gd name="T2" fmla="*/ 35 w 859"/>
                  <a:gd name="T3" fmla="*/ 0 h 190"/>
                  <a:gd name="T4" fmla="*/ 35 w 859"/>
                  <a:gd name="T5" fmla="*/ 3 h 190"/>
                  <a:gd name="T6" fmla="*/ 36 w 859"/>
                  <a:gd name="T7" fmla="*/ 3 h 190"/>
                  <a:gd name="T8" fmla="*/ 36 w 859"/>
                  <a:gd name="T9" fmla="*/ 8 h 190"/>
                  <a:gd name="T10" fmla="*/ 0 w 859"/>
                  <a:gd name="T11" fmla="*/ 8 h 190"/>
                  <a:gd name="T12" fmla="*/ 8 w 859"/>
                  <a:gd name="T13" fmla="*/ 0 h 1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59" h="190">
                    <a:moveTo>
                      <a:pt x="211" y="0"/>
                    </a:moveTo>
                    <a:lnTo>
                      <a:pt x="848" y="0"/>
                    </a:lnTo>
                    <a:lnTo>
                      <a:pt x="848" y="60"/>
                    </a:lnTo>
                    <a:lnTo>
                      <a:pt x="859" y="60"/>
                    </a:lnTo>
                    <a:lnTo>
                      <a:pt x="859" y="190"/>
                    </a:lnTo>
                    <a:lnTo>
                      <a:pt x="0" y="190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Rectangle 19"/>
              <p:cNvSpPr>
                <a:spLocks noChangeArrowheads="1"/>
              </p:cNvSpPr>
              <p:nvPr/>
            </p:nvSpPr>
            <p:spPr bwMode="auto">
              <a:xfrm>
                <a:off x="5202625" y="5135415"/>
                <a:ext cx="19050" cy="1714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ea typeface="宋体" charset="-122"/>
                </a:endParaRPr>
              </a:p>
            </p:txBody>
          </p:sp>
          <p:sp>
            <p:nvSpPr>
              <p:cNvPr id="53" name="Freeform 20"/>
              <p:cNvSpPr>
                <a:spLocks/>
              </p:cNvSpPr>
              <p:nvPr/>
            </p:nvSpPr>
            <p:spPr bwMode="auto">
              <a:xfrm>
                <a:off x="4358078" y="4078136"/>
                <a:ext cx="1100133" cy="163513"/>
              </a:xfrm>
              <a:custGeom>
                <a:avLst/>
                <a:gdLst>
                  <a:gd name="T0" fmla="*/ 12 w 1310"/>
                  <a:gd name="T1" fmla="*/ 0 h 195"/>
                  <a:gd name="T2" fmla="*/ 54 w 1310"/>
                  <a:gd name="T3" fmla="*/ 0 h 195"/>
                  <a:gd name="T4" fmla="*/ 46 w 1310"/>
                  <a:gd name="T5" fmla="*/ 8 h 195"/>
                  <a:gd name="T6" fmla="*/ 0 w 1310"/>
                  <a:gd name="T7" fmla="*/ 8 h 195"/>
                  <a:gd name="T8" fmla="*/ 12 w 1310"/>
                  <a:gd name="T9" fmla="*/ 0 h 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0" h="195">
                    <a:moveTo>
                      <a:pt x="274" y="0"/>
                    </a:moveTo>
                    <a:lnTo>
                      <a:pt x="1310" y="0"/>
                    </a:lnTo>
                    <a:lnTo>
                      <a:pt x="1114" y="195"/>
                    </a:lnTo>
                    <a:lnTo>
                      <a:pt x="0" y="195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21"/>
              <p:cNvSpPr>
                <a:spLocks/>
              </p:cNvSpPr>
              <p:nvPr/>
            </p:nvSpPr>
            <p:spPr bwMode="auto">
              <a:xfrm>
                <a:off x="4405703" y="5625954"/>
                <a:ext cx="76200" cy="106363"/>
              </a:xfrm>
              <a:custGeom>
                <a:avLst/>
                <a:gdLst>
                  <a:gd name="T0" fmla="*/ 2 w 90"/>
                  <a:gd name="T1" fmla="*/ 5 h 128"/>
                  <a:gd name="T2" fmla="*/ 0 w 90"/>
                  <a:gd name="T3" fmla="*/ 5 h 128"/>
                  <a:gd name="T4" fmla="*/ 0 w 90"/>
                  <a:gd name="T5" fmla="*/ 0 h 128"/>
                  <a:gd name="T6" fmla="*/ 4 w 90"/>
                  <a:gd name="T7" fmla="*/ 0 h 128"/>
                  <a:gd name="T8" fmla="*/ 2 w 90"/>
                  <a:gd name="T9" fmla="*/ 5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28">
                    <a:moveTo>
                      <a:pt x="30" y="128"/>
                    </a:moveTo>
                    <a:lnTo>
                      <a:pt x="0" y="128"/>
                    </a:lnTo>
                    <a:lnTo>
                      <a:pt x="0" y="0"/>
                    </a:lnTo>
                    <a:lnTo>
                      <a:pt x="90" y="0"/>
                    </a:lnTo>
                    <a:lnTo>
                      <a:pt x="30" y="1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22"/>
              <p:cNvSpPr>
                <a:spLocks/>
              </p:cNvSpPr>
              <p:nvPr/>
            </p:nvSpPr>
            <p:spPr bwMode="auto">
              <a:xfrm>
                <a:off x="5142300" y="5625954"/>
                <a:ext cx="76200" cy="106363"/>
              </a:xfrm>
              <a:custGeom>
                <a:avLst/>
                <a:gdLst>
                  <a:gd name="T0" fmla="*/ 0 w 90"/>
                  <a:gd name="T1" fmla="*/ 0 h 128"/>
                  <a:gd name="T2" fmla="*/ 4 w 90"/>
                  <a:gd name="T3" fmla="*/ 0 h 128"/>
                  <a:gd name="T4" fmla="*/ 4 w 90"/>
                  <a:gd name="T5" fmla="*/ 5 h 128"/>
                  <a:gd name="T6" fmla="*/ 3 w 90"/>
                  <a:gd name="T7" fmla="*/ 5 h 128"/>
                  <a:gd name="T8" fmla="*/ 0 w 90"/>
                  <a:gd name="T9" fmla="*/ 0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28">
                    <a:moveTo>
                      <a:pt x="0" y="0"/>
                    </a:moveTo>
                    <a:lnTo>
                      <a:pt x="90" y="0"/>
                    </a:lnTo>
                    <a:lnTo>
                      <a:pt x="90" y="128"/>
                    </a:lnTo>
                    <a:lnTo>
                      <a:pt x="59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5307399" y="5460853"/>
                <a:ext cx="34925" cy="38100"/>
              </a:xfrm>
              <a:custGeom>
                <a:avLst/>
                <a:gdLst>
                  <a:gd name="T0" fmla="*/ 0 w 40"/>
                  <a:gd name="T1" fmla="*/ 2 h 47"/>
                  <a:gd name="T2" fmla="*/ 0 w 40"/>
                  <a:gd name="T3" fmla="*/ 0 h 47"/>
                  <a:gd name="T4" fmla="*/ 2 w 40"/>
                  <a:gd name="T5" fmla="*/ 0 h 47"/>
                  <a:gd name="T6" fmla="*/ 0 w 40"/>
                  <a:gd name="T7" fmla="*/ 2 h 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" h="47">
                    <a:moveTo>
                      <a:pt x="0" y="47"/>
                    </a:moveTo>
                    <a:lnTo>
                      <a:pt x="0" y="0"/>
                    </a:lnTo>
                    <a:lnTo>
                      <a:pt x="40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57" name="Picture 47" descr="key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5600" y="4110846"/>
                <a:ext cx="711200" cy="1384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8" name="TextBox 1"/>
              <p:cNvSpPr txBox="1"/>
              <p:nvPr/>
            </p:nvSpPr>
            <p:spPr>
              <a:xfrm>
                <a:off x="4680487" y="4608363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zh-CN" altLang="en-US" sz="28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4745583" y="3537305"/>
              <a:ext cx="4764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3200" b="1" dirty="0" smtClean="0"/>
                <a:t>…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92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230" y="601199"/>
            <a:ext cx="6222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Construction from one-way permutation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内容占位符 1"/>
          <p:cNvSpPr txBox="1">
            <a:spLocks/>
          </p:cNvSpPr>
          <p:nvPr/>
        </p:nvSpPr>
        <p:spPr>
          <a:xfrm>
            <a:off x="457200" y="1440369"/>
            <a:ext cx="8229600" cy="2057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zh-CN" sz="2400" dirty="0" smtClean="0">
                <a:solidFill>
                  <a:srgbClr val="FF0000"/>
                </a:solidFill>
              </a:rPr>
              <a:t>One-way</a:t>
            </a:r>
            <a:r>
              <a:rPr lang="en-US" altLang="zh-CN" sz="2400" dirty="0" smtClean="0"/>
              <a:t> function: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 smtClean="0"/>
              <a:t>Easy to compute but </a:t>
            </a:r>
            <a:r>
              <a:rPr lang="en-US" altLang="zh-CN" sz="2000" dirty="0" smtClean="0">
                <a:solidFill>
                  <a:srgbClr val="0070C0"/>
                </a:solidFill>
              </a:rPr>
              <a:t>hard to invert</a:t>
            </a:r>
            <a:endParaRPr lang="en-US" altLang="zh-CN" sz="20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altLang="zh-CN" sz="2000" dirty="0" smtClean="0"/>
              <a:t>E.g. </a:t>
            </a:r>
            <a:r>
              <a:rPr lang="en-US" altLang="zh-CN" sz="2000" dirty="0" smtClean="0">
                <a:solidFill>
                  <a:srgbClr val="00B050"/>
                </a:solidFill>
              </a:rPr>
              <a:t>multiplication</a:t>
            </a:r>
            <a:r>
              <a:rPr lang="en-US" altLang="zh-CN" sz="2000" dirty="0" smtClean="0"/>
              <a:t> is easy; </a:t>
            </a:r>
            <a:r>
              <a:rPr lang="en-US" altLang="zh-CN" sz="2000" dirty="0" smtClean="0">
                <a:solidFill>
                  <a:srgbClr val="00B050"/>
                </a:solidFill>
              </a:rPr>
              <a:t>factoring</a:t>
            </a:r>
            <a:r>
              <a:rPr lang="en-US" altLang="zh-CN" sz="2000" dirty="0" smtClean="0"/>
              <a:t> is hard</a:t>
            </a:r>
            <a:endParaRPr lang="zh-CN" alt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012794" y="3709644"/>
            <a:ext cx="4953000" cy="1219200"/>
            <a:chOff x="2012794" y="4612890"/>
            <a:chExt cx="4953000" cy="1219200"/>
          </a:xfrm>
        </p:grpSpPr>
        <p:sp>
          <p:nvSpPr>
            <p:cNvPr id="4" name="椭圆 7"/>
            <p:cNvSpPr/>
            <p:nvPr/>
          </p:nvSpPr>
          <p:spPr bwMode="auto">
            <a:xfrm>
              <a:off x="2012794" y="4689090"/>
              <a:ext cx="1600200" cy="1066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x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椭圆 8"/>
            <p:cNvSpPr/>
            <p:nvPr/>
          </p:nvSpPr>
          <p:spPr bwMode="auto">
            <a:xfrm>
              <a:off x="5365594" y="4689090"/>
              <a:ext cx="1600200" cy="1066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3600" dirty="0" smtClean="0"/>
                <a:t>f</a:t>
              </a:r>
              <a:r>
                <a:rPr kumimoji="0" lang="en-US" altLang="zh-CN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(x)</a:t>
              </a:r>
              <a:endPara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直接箭头连接符 10"/>
            <p:cNvCxnSpPr/>
            <p:nvPr/>
          </p:nvCxnSpPr>
          <p:spPr bwMode="auto">
            <a:xfrm>
              <a:off x="3689194" y="499389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直接箭头连接符 11"/>
            <p:cNvCxnSpPr/>
            <p:nvPr/>
          </p:nvCxnSpPr>
          <p:spPr bwMode="auto">
            <a:xfrm>
              <a:off x="3689194" y="5451090"/>
              <a:ext cx="16002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4070194" y="461289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easy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0194" y="5451090"/>
              <a:ext cx="914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hard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3703" y="5332145"/>
                <a:ext cx="80511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 smtClean="0"/>
                  <a:t>One-way 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 is a bijective and one-way </a:t>
                </a:r>
              </a:p>
              <a:p>
                <a:pPr marL="800100" lvl="1" indent="-342900">
                  <a:buFont typeface="Wingdings" charset="2"/>
                  <a:buChar char="v"/>
                </a:pPr>
                <a:r>
                  <a:rPr lang="en-US" sz="2400" dirty="0" smtClean="0"/>
                  <a:t>Example: 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Comic Sans MS" charset="0"/>
                    <a:ea typeface="Comic Sans MS" charset="0"/>
                    <a:cs typeface="Comic Sans MS" charset="0"/>
                  </a:rPr>
                  <a:t>Discrete Logarithm</a:t>
                </a:r>
                <a:endParaRPr lang="en-US" sz="2400" dirty="0">
                  <a:solidFill>
                    <a:srgbClr val="0070C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03" y="5332145"/>
                <a:ext cx="8051181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984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114800" y="2503450"/>
            <a:ext cx="6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04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006" y="1706137"/>
            <a:ext cx="813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Step 1</a:t>
            </a:r>
            <a:r>
              <a:rPr lang="en-US" sz="2400" dirty="0" smtClean="0"/>
              <a:t>. From one-way permutation to pseudorandom generator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20006" y="3546088"/>
            <a:ext cx="847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Step 2</a:t>
            </a:r>
            <a:r>
              <a:rPr lang="en-US" sz="2400" dirty="0" smtClean="0"/>
              <a:t>. From pseudorandom generator to bit commitment scheme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4537" y="1550020"/>
            <a:ext cx="8221479" cy="814039"/>
          </a:xfrm>
          <a:prstGeom prst="rect">
            <a:avLst/>
          </a:prstGeom>
          <a:gradFill>
            <a:gsLst>
              <a:gs pos="100000">
                <a:schemeClr val="accent6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9000"/>
                </a:schemeClr>
              </a:gs>
            </a:gsLst>
            <a:lin ang="16200000" scaled="0"/>
          </a:gra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</a:rPr>
              <a:t>Definition of PRG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64465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0070C0"/>
                </a:solidFill>
              </a:rPr>
              <a:t>Pseudorandom Generator </a:t>
            </a:r>
            <a:r>
              <a:rPr lang="en-US" altLang="en-US" sz="2400" dirty="0"/>
              <a:t>is an efficient program which stretches short random seeds into </a:t>
            </a:r>
            <a:r>
              <a:rPr lang="en-US" altLang="en-US" sz="2400" dirty="0" smtClean="0"/>
              <a:t>long (polynomial bounded) </a:t>
            </a:r>
            <a:r>
              <a:rPr lang="en-US" altLang="en-US" sz="2400" dirty="0"/>
              <a:t>pseudorandom sequences.</a:t>
            </a:r>
          </a:p>
          <a:p>
            <a:pPr>
              <a:buFont typeface="Wingdings" charset="2"/>
              <a:buNone/>
            </a:pPr>
            <a:endParaRPr lang="en-US" altLang="en-US" sz="2400" dirty="0"/>
          </a:p>
        </p:txBody>
      </p:sp>
      <p:sp>
        <p:nvSpPr>
          <p:cNvPr id="146461" name="AutoShape 29"/>
          <p:cNvSpPr>
            <a:spLocks noChangeArrowheads="1"/>
          </p:cNvSpPr>
          <p:nvPr/>
        </p:nvSpPr>
        <p:spPr bwMode="auto">
          <a:xfrm>
            <a:off x="4287838" y="3957638"/>
            <a:ext cx="1924050" cy="568325"/>
          </a:xfrm>
          <a:prstGeom prst="wedgeRoundRectCallout">
            <a:avLst>
              <a:gd name="adj1" fmla="val -127639"/>
              <a:gd name="adj2" fmla="val 56162"/>
              <a:gd name="adj3" fmla="val 16667"/>
            </a:avLst>
          </a:prstGeom>
          <a:solidFill>
            <a:srgbClr val="00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2400" b="1" u="none">
                <a:solidFill>
                  <a:srgbClr val="2323FF"/>
                </a:solidFill>
              </a:rPr>
              <a:t>Stretching</a:t>
            </a:r>
          </a:p>
        </p:txBody>
      </p:sp>
      <p:sp>
        <p:nvSpPr>
          <p:cNvPr id="146462" name="Text Box 30"/>
          <p:cNvSpPr txBox="1">
            <a:spLocks noChangeArrowheads="1"/>
          </p:cNvSpPr>
          <p:nvPr/>
        </p:nvSpPr>
        <p:spPr bwMode="auto">
          <a:xfrm>
            <a:off x="2041525" y="3273425"/>
            <a:ext cx="9128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SzTx/>
              <a:buFont typeface="Monotype Sorts" charset="2"/>
              <a:buNone/>
            </a:pPr>
            <a:endParaRPr kumimoji="0" lang="en-US" altLang="en-US" sz="2400" b="1" u="none" baseline="30000">
              <a:solidFill>
                <a:srgbClr val="2323FF"/>
              </a:solidFill>
            </a:endParaRPr>
          </a:p>
        </p:txBody>
      </p:sp>
      <p:sp>
        <p:nvSpPr>
          <p:cNvPr id="146463" name="Rectangle 31"/>
          <p:cNvSpPr>
            <a:spLocks noChangeArrowheads="1"/>
          </p:cNvSpPr>
          <p:nvPr/>
        </p:nvSpPr>
        <p:spPr bwMode="auto">
          <a:xfrm>
            <a:off x="2290763" y="2908300"/>
            <a:ext cx="1000125" cy="417513"/>
          </a:xfrm>
          <a:prstGeom prst="rect">
            <a:avLst/>
          </a:prstGeom>
          <a:solidFill>
            <a:srgbClr val="FFFF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2400" u="none">
                <a:solidFill>
                  <a:srgbClr val="2323FF"/>
                </a:solidFill>
              </a:rPr>
              <a:t>Seed</a:t>
            </a:r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1884363" y="3752850"/>
            <a:ext cx="1781175" cy="5508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2400" u="none">
                <a:solidFill>
                  <a:srgbClr val="2323FF"/>
                </a:solidFill>
              </a:rPr>
              <a:t>PRG</a:t>
            </a: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588963" y="4767263"/>
            <a:ext cx="4446587" cy="5524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2400" u="none">
                <a:solidFill>
                  <a:srgbClr val="2323FF"/>
                </a:solidFill>
              </a:rPr>
              <a:t>Pseudorandom Sequence</a:t>
            </a:r>
          </a:p>
        </p:txBody>
      </p:sp>
      <p:grpSp>
        <p:nvGrpSpPr>
          <p:cNvPr id="146474" name="Group 42"/>
          <p:cNvGrpSpPr>
            <a:grpSpLocks/>
          </p:cNvGrpSpPr>
          <p:nvPr/>
        </p:nvGrpSpPr>
        <p:grpSpPr bwMode="auto">
          <a:xfrm>
            <a:off x="573088" y="5068888"/>
            <a:ext cx="6988175" cy="1338262"/>
            <a:chOff x="361" y="3193"/>
            <a:chExt cx="4402" cy="843"/>
          </a:xfrm>
        </p:grpSpPr>
        <p:sp>
          <p:nvSpPr>
            <p:cNvPr id="146466" name="Rectangle 34"/>
            <p:cNvSpPr>
              <a:spLocks noChangeArrowheads="1"/>
            </p:cNvSpPr>
            <p:nvPr/>
          </p:nvSpPr>
          <p:spPr bwMode="auto">
            <a:xfrm>
              <a:off x="361" y="3689"/>
              <a:ext cx="2801" cy="34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>
                  <a:schemeClr val="accent2"/>
                </a:buClr>
                <a:buSzTx/>
                <a:buFont typeface="Monotype Sorts" charset="2"/>
                <a:buNone/>
              </a:pPr>
              <a:r>
                <a:rPr kumimoji="0" lang="en-US" altLang="en-US" sz="2400" u="none">
                  <a:solidFill>
                    <a:srgbClr val="2323FF"/>
                  </a:solidFill>
                </a:rPr>
                <a:t>Random Sequence</a:t>
              </a:r>
            </a:p>
          </p:txBody>
        </p:sp>
        <p:sp>
          <p:nvSpPr>
            <p:cNvPr id="146467" name="Rectangle 35"/>
            <p:cNvSpPr>
              <a:spLocks noChangeArrowheads="1"/>
            </p:cNvSpPr>
            <p:nvPr/>
          </p:nvSpPr>
          <p:spPr bwMode="auto">
            <a:xfrm>
              <a:off x="3788" y="3202"/>
              <a:ext cx="975" cy="78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>
                  <a:schemeClr val="accent2"/>
                </a:buClr>
                <a:buSzTx/>
                <a:buFont typeface="Monotype Sorts" charset="2"/>
                <a:buNone/>
              </a:pPr>
              <a:r>
                <a:rPr kumimoji="0" lang="en-US" altLang="en-US" sz="2400" u="none">
                  <a:solidFill>
                    <a:srgbClr val="2323FF"/>
                  </a:solidFill>
                </a:rPr>
                <a:t>Efficient</a:t>
              </a:r>
            </a:p>
            <a:p>
              <a:pPr algn="ctr">
                <a:spcBef>
                  <a:spcPct val="0"/>
                </a:spcBef>
                <a:buClr>
                  <a:schemeClr val="accent2"/>
                </a:buClr>
                <a:buSzTx/>
                <a:buFont typeface="Monotype Sorts" charset="2"/>
                <a:buNone/>
              </a:pPr>
              <a:r>
                <a:rPr kumimoji="0" lang="en-US" altLang="en-US" sz="2400" u="none">
                  <a:solidFill>
                    <a:srgbClr val="2323FF"/>
                  </a:solidFill>
                </a:rPr>
                <a:t>Algorithm</a:t>
              </a:r>
            </a:p>
          </p:txBody>
        </p:sp>
        <p:sp>
          <p:nvSpPr>
            <p:cNvPr id="146468" name="Line 36"/>
            <p:cNvSpPr>
              <a:spLocks noChangeShapeType="1"/>
            </p:cNvSpPr>
            <p:nvPr/>
          </p:nvSpPr>
          <p:spPr bwMode="auto">
            <a:xfrm>
              <a:off x="3210" y="3193"/>
              <a:ext cx="583" cy="28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9" name="Line 37"/>
            <p:cNvSpPr>
              <a:spLocks noChangeShapeType="1"/>
            </p:cNvSpPr>
            <p:nvPr/>
          </p:nvSpPr>
          <p:spPr bwMode="auto">
            <a:xfrm flipV="1">
              <a:off x="3189" y="3764"/>
              <a:ext cx="604" cy="155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470" name="Line 38"/>
          <p:cNvSpPr>
            <a:spLocks noChangeShapeType="1"/>
          </p:cNvSpPr>
          <p:nvPr/>
        </p:nvSpPr>
        <p:spPr bwMode="auto">
          <a:xfrm flipH="1">
            <a:off x="2776538" y="3346450"/>
            <a:ext cx="0" cy="369888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1" name="Line 39"/>
          <p:cNvSpPr>
            <a:spLocks noChangeShapeType="1"/>
          </p:cNvSpPr>
          <p:nvPr/>
        </p:nvSpPr>
        <p:spPr bwMode="auto">
          <a:xfrm>
            <a:off x="2727325" y="4327525"/>
            <a:ext cx="11113" cy="436563"/>
          </a:xfrm>
          <a:prstGeom prst="line">
            <a:avLst/>
          </a:prstGeom>
          <a:noFill/>
          <a:ln w="63500">
            <a:solidFill>
              <a:schemeClr val="folHlink"/>
            </a:solidFill>
            <a:round/>
            <a:headEnd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72" name="AutoShape 40"/>
          <p:cNvSpPr>
            <a:spLocks noChangeArrowheads="1"/>
          </p:cNvSpPr>
          <p:nvPr/>
        </p:nvSpPr>
        <p:spPr bwMode="auto">
          <a:xfrm>
            <a:off x="133350" y="2860675"/>
            <a:ext cx="1879600" cy="566738"/>
          </a:xfrm>
          <a:prstGeom prst="wedgeRoundRectCallout">
            <a:avLst>
              <a:gd name="adj1" fmla="val 54731"/>
              <a:gd name="adj2" fmla="val 103500"/>
              <a:gd name="adj3" fmla="val 16667"/>
            </a:avLst>
          </a:prstGeom>
          <a:solidFill>
            <a:srgbClr val="00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2400" b="1" u="none">
                <a:solidFill>
                  <a:srgbClr val="2323FF"/>
                </a:solidFill>
              </a:rPr>
              <a:t>Efficiency</a:t>
            </a:r>
          </a:p>
        </p:txBody>
      </p:sp>
      <p:sp>
        <p:nvSpPr>
          <p:cNvPr id="146473" name="AutoShape 41"/>
          <p:cNvSpPr>
            <a:spLocks noChangeArrowheads="1"/>
          </p:cNvSpPr>
          <p:nvPr/>
        </p:nvSpPr>
        <p:spPr bwMode="auto">
          <a:xfrm>
            <a:off x="6913563" y="3198813"/>
            <a:ext cx="1662112" cy="1651000"/>
          </a:xfrm>
          <a:prstGeom prst="cloudCallout">
            <a:avLst>
              <a:gd name="adj1" fmla="val -45796"/>
              <a:gd name="adj2" fmla="val 61347"/>
            </a:avLst>
          </a:prstGeom>
          <a:solidFill>
            <a:srgbClr val="00FFFF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1600" b="1" u="none">
                <a:solidFill>
                  <a:srgbClr val="2323FF"/>
                </a:solidFill>
              </a:rPr>
              <a:t>Mmmm…</a:t>
            </a:r>
          </a:p>
          <a:p>
            <a:pPr algn="ctr">
              <a:spcBef>
                <a:spcPct val="0"/>
              </a:spcBef>
              <a:buClr>
                <a:schemeClr val="accent2"/>
              </a:buClr>
              <a:buSzTx/>
              <a:buFont typeface="Monotype Sorts" charset="2"/>
              <a:buNone/>
            </a:pPr>
            <a:r>
              <a:rPr kumimoji="0" lang="en-US" altLang="en-US" sz="1600" b="1" u="none">
                <a:solidFill>
                  <a:srgbClr val="2323FF"/>
                </a:solidFill>
              </a:rPr>
              <a:t>They look the same to me!</a:t>
            </a:r>
          </a:p>
        </p:txBody>
      </p:sp>
    </p:spTree>
    <p:extLst>
      <p:ext uri="{BB962C8B-B14F-4D97-AF65-F5344CB8AC3E}">
        <p14:creationId xmlns:p14="http://schemas.microsoft.com/office/powerpoint/2010/main" val="3435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61" grpId="0" animBg="1" autoUpdateAnimBg="0"/>
      <p:bldP spid="146472" grpId="0" animBg="1" autoUpdateAnimBg="0"/>
      <p:bldP spid="146473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8098" y="947853"/>
            <a:ext cx="2093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Construction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2118732"/>
                <a:ext cx="81515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a one-way 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𝑓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, define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PRG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𝐺</m:t>
                    </m:r>
                    <m:r>
                      <a:rPr lang="en-US" sz="2400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 smtClean="0"/>
                  <a:t> as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18732"/>
                <a:ext cx="8151541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22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196791" y="3597388"/>
                <a:ext cx="4750420" cy="713678"/>
              </a:xfrm>
              <a:prstGeom prst="roundRect">
                <a:avLst/>
              </a:prstGeom>
              <a:gradFill>
                <a:gsLst>
                  <a:gs pos="10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𝐺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𝑟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791" y="3597388"/>
                <a:ext cx="4750420" cy="7136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5077" y="5229922"/>
                <a:ext cx="56741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where ”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sz="2400" dirty="0" smtClean="0"/>
                  <a:t>” denotes the 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inner product </a:t>
                </a:r>
                <a:r>
                  <a:rPr lang="en-US" sz="2400" dirty="0" smtClean="0"/>
                  <a:t>mod 2.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77" y="5229922"/>
                <a:ext cx="56741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20" t="-10526" r="-75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795" y="836342"/>
            <a:ext cx="2649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Security analysis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00038" y="3044283"/>
            <a:ext cx="3232318" cy="2174047"/>
            <a:chOff x="1182029" y="2877015"/>
            <a:chExt cx="3232318" cy="2174047"/>
          </a:xfrm>
        </p:grpSpPr>
        <p:sp>
          <p:nvSpPr>
            <p:cNvPr id="3" name="Rectangle 2"/>
            <p:cNvSpPr/>
            <p:nvPr/>
          </p:nvSpPr>
          <p:spPr>
            <a:xfrm>
              <a:off x="2174488" y="2877015"/>
              <a:ext cx="1148576" cy="119318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38868" y="4404731"/>
                  <a:ext cx="239193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Predictor of x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⋅</m:t>
                      </m:r>
                      <m:r>
                        <a:rPr lang="en-US" b="0" i="1" smtClean="0">
                          <a:latin typeface="Cambria Math" charset="0"/>
                        </a:rPr>
                        <m:t>𝑟</m:t>
                      </m:r>
                    </m:oMath>
                  </a14:m>
                  <a:r>
                    <a:rPr lang="en-US" dirty="0" smtClean="0"/>
                    <a:t> given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),</m:t>
                      </m:r>
                      <m:r>
                        <a:rPr lang="en-US" b="0" i="1" smtClean="0">
                          <a:latin typeface="Cambria Math" charset="0"/>
                        </a:rPr>
                        <m:t>𝑟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868" y="4404731"/>
                  <a:ext cx="2391935" cy="6463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4717" r="-510" b="-66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Connector 6"/>
            <p:cNvCxnSpPr/>
            <p:nvPr/>
          </p:nvCxnSpPr>
          <p:spPr>
            <a:xfrm>
              <a:off x="1594624" y="3256156"/>
              <a:ext cx="579864" cy="0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94624" y="3813716"/>
              <a:ext cx="579864" cy="0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182029" y="3055436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(x)</a:t>
              </a:r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9466" y="3609280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endParaRPr lang="en-US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319342" y="3497766"/>
              <a:ext cx="579864" cy="0"/>
            </a:xfrm>
            <a:prstGeom prst="line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899206" y="3300761"/>
                  <a:ext cx="5151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x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⋅</m:t>
                      </m:r>
                      <m:r>
                        <a:rPr lang="en-US" i="1">
                          <a:latin typeface="Cambria Math" charset="0"/>
                        </a:rPr>
                        <m:t>𝑟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206" y="3300761"/>
                  <a:ext cx="51514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412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41832" y="3612993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1832" y="3612993"/>
                <a:ext cx="36798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243858" y="1729780"/>
            <a:ext cx="8192034" cy="4215161"/>
            <a:chOff x="372103" y="1729780"/>
            <a:chExt cx="8192034" cy="4215161"/>
          </a:xfrm>
        </p:grpSpPr>
        <p:sp>
          <p:nvSpPr>
            <p:cNvPr id="5" name="Rectangle 4"/>
            <p:cNvSpPr/>
            <p:nvPr/>
          </p:nvSpPr>
          <p:spPr>
            <a:xfrm>
              <a:off x="2934623" y="1729780"/>
              <a:ext cx="4828478" cy="4215161"/>
            </a:xfrm>
            <a:prstGeom prst="rect">
              <a:avLst/>
            </a:prstGeom>
            <a:solidFill>
              <a:srgbClr val="00B050">
                <a:alpha val="19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973764" y="2453268"/>
              <a:ext cx="9608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2103" y="2130102"/>
                  <a:ext cx="15723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𝑓</m:t>
                      </m:r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a14:m>
                  <a:r>
                    <a:rPr lang="en-US" dirty="0" smtClean="0"/>
                    <a:t>, where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103" y="2130102"/>
                  <a:ext cx="1572322" cy="6463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47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/>
            <p:cNvCxnSpPr>
              <a:stCxn id="5" idx="3"/>
            </p:cNvCxnSpPr>
            <p:nvPr/>
          </p:nvCxnSpPr>
          <p:spPr>
            <a:xfrm flipV="1">
              <a:off x="7763101" y="3837360"/>
              <a:ext cx="80103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91814" y="1868492"/>
              <a:ext cx="63132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A’</a:t>
              </a:r>
              <a:endParaRPr lang="en-US" sz="44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03971" y="6300439"/>
            <a:ext cx="7241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Given access to adversary A, construct A’ to break the </a:t>
            </a:r>
            <a:r>
              <a:rPr lang="en-US" sz="2000" b="1" dirty="0" smtClean="0">
                <a:solidFill>
                  <a:srgbClr val="FF0000"/>
                </a:solidFill>
              </a:rPr>
              <a:t>one-</a:t>
            </a:r>
            <a:r>
              <a:rPr lang="en-US" sz="2000" b="1" dirty="0" err="1" smtClean="0">
                <a:solidFill>
                  <a:srgbClr val="FF0000"/>
                </a:solidFill>
              </a:rPr>
              <a:t>wayness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2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194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8600" y="0"/>
                <a:ext cx="815340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altLang="en-US" sz="2400" dirty="0" smtClean="0">
                    <a:solidFill>
                      <a:schemeClr val="tx1"/>
                    </a:solidFill>
                    <a:latin typeface="Comic Sans MS" charset="0"/>
                  </a:rPr>
                  <a:t>A</a:t>
                </a:r>
                <a:r>
                  <a:rPr lang="en-US" altLang="en-US" sz="2400" dirty="0"/>
                  <a:t>: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algorithm for guessing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𝑟</m:t>
                    </m:r>
                    <m:r>
                      <a:rPr lang="en-US" altLang="en-US" sz="2400" b="0" i="1" smtClean="0">
                        <a:latin typeface="Cambria Math" charset="0"/>
                      </a:rPr>
                      <m:t>⋅</m:t>
                    </m:r>
                    <m:r>
                      <a:rPr lang="en-US" altLang="en-US" sz="2400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altLang="en-US" sz="2400" dirty="0">
                    <a:latin typeface="Comic Sans MS" charset="0"/>
                  </a:rPr>
                  <a:t/>
                </a:r>
                <a:br>
                  <a:rPr lang="en-US" altLang="en-US" sz="2400" dirty="0">
                    <a:latin typeface="Comic Sans MS" charset="0"/>
                  </a:rPr>
                </a:br>
                <a:r>
                  <a:rPr lang="en-US" altLang="en-US" sz="2400" dirty="0">
                    <a:solidFill>
                      <a:srgbClr val="0033CC"/>
                    </a:solidFill>
                    <a:latin typeface="Comic Sans MS" charset="0"/>
                  </a:rPr>
                  <a:t>R: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Reconstruction algorithm that outputs a list of candidates for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omic Sans MS" charset="0"/>
                  </a:rPr>
                  <a:t>x</a:t>
                </a:r>
                <a:r>
                  <a:rPr lang="en-US" altLang="en-US" sz="2400" dirty="0">
                    <a:latin typeface="Comic Sans MS" charset="0"/>
                  </a:rPr>
                  <a:t/>
                </a:r>
                <a:br>
                  <a:rPr lang="en-US" altLang="en-US" sz="2400" dirty="0">
                    <a:latin typeface="Comic Sans MS" charset="0"/>
                  </a:rPr>
                </a:br>
                <a:r>
                  <a:rPr lang="en-US" altLang="en-US" sz="2400" dirty="0">
                    <a:solidFill>
                      <a:srgbClr val="993300"/>
                    </a:solidFill>
                    <a:latin typeface="Comic Sans MS" charset="0"/>
                  </a:rPr>
                  <a:t>A’:</a:t>
                </a:r>
                <a:r>
                  <a:rPr lang="en-US" altLang="en-US" sz="2400" dirty="0">
                    <a:solidFill>
                      <a:srgbClr val="993300"/>
                    </a:solidFill>
                  </a:rPr>
                  <a:t>  algorithm for inverting </a:t>
                </a:r>
                <a:r>
                  <a:rPr lang="en-US" altLang="en-US" sz="2400" dirty="0">
                    <a:solidFill>
                      <a:srgbClr val="993300"/>
                    </a:solidFill>
                    <a:latin typeface="Comic Sans MS" charset="0"/>
                  </a:rPr>
                  <a:t>f </a:t>
                </a:r>
                <a:r>
                  <a:rPr lang="en-US" altLang="en-US" sz="2400" dirty="0">
                    <a:solidFill>
                      <a:srgbClr val="993300"/>
                    </a:solidFill>
                  </a:rPr>
                  <a:t>on a given</a:t>
                </a:r>
                <a:r>
                  <a:rPr lang="en-US" altLang="en-US" sz="2400" dirty="0">
                    <a:solidFill>
                      <a:srgbClr val="993300"/>
                    </a:solidFill>
                    <a:latin typeface="Comic Sans MS" charset="0"/>
                  </a:rPr>
                  <a:t> y</a:t>
                </a:r>
              </a:p>
            </p:txBody>
          </p:sp>
        </mc:Choice>
        <mc:Fallback xmlns="">
          <p:sp>
            <p:nvSpPr>
              <p:cNvPr id="1361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0"/>
                <a:ext cx="8153400" cy="1143000"/>
              </a:xfrm>
              <a:blipFill rotWithShape="0">
                <a:blip r:embed="rId2"/>
                <a:stretch>
                  <a:fillRect l="-972"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1752600" y="1905000"/>
            <a:ext cx="4191000" cy="42672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981200" y="2362200"/>
            <a:ext cx="762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2743200" y="2514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2590800" y="2133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y,r</a:t>
            </a:r>
            <a:r>
              <a:rPr lang="en-US" altLang="en-US" baseline="-25000">
                <a:latin typeface="Comic Sans MS" charset="0"/>
              </a:rPr>
              <a:t>1</a:t>
            </a:r>
            <a:endParaRPr lang="he-IL" altLang="en-US" baseline="-25000">
              <a:latin typeface="Comic Sans M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199" name="Text Box 7"/>
              <p:cNvSpPr txBox="1">
                <a:spLocks noChangeArrowheads="1"/>
              </p:cNvSpPr>
              <p:nvPr/>
            </p:nvSpPr>
            <p:spPr bwMode="auto">
              <a:xfrm>
                <a:off x="2514600" y="2667000"/>
                <a:ext cx="15240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z</a:t>
                </a:r>
                <a:r>
                  <a:rPr lang="en-US" altLang="en-US" baseline="-25000" dirty="0">
                    <a:latin typeface="Comic Sans MS" charset="0"/>
                  </a:rPr>
                  <a:t>1 </a:t>
                </a:r>
                <a:r>
                  <a:rPr lang="en-US" altLang="en-US" dirty="0"/>
                  <a:t>=r</a:t>
                </a:r>
                <a:r>
                  <a:rPr lang="en-US" altLang="en-US" baseline="-25000" dirty="0"/>
                  <a:t>1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x</a:t>
                </a:r>
                <a:endParaRPr lang="he-IL" altLang="en-US" dirty="0"/>
              </a:p>
            </p:txBody>
          </p:sp>
        </mc:Choice>
        <mc:Fallback xmlns="">
          <p:sp>
            <p:nvSpPr>
              <p:cNvPr id="136199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667000"/>
                <a:ext cx="1524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5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6172200" y="1905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y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01" name="Line 9"/>
          <p:cNvSpPr>
            <a:spLocks noChangeShapeType="1"/>
          </p:cNvSpPr>
          <p:nvPr/>
        </p:nvSpPr>
        <p:spPr bwMode="auto">
          <a:xfrm>
            <a:off x="5943600" y="2286000"/>
            <a:ext cx="990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Line 10"/>
          <p:cNvSpPr>
            <a:spLocks noChangeShapeType="1"/>
          </p:cNvSpPr>
          <p:nvPr/>
        </p:nvSpPr>
        <p:spPr bwMode="auto">
          <a:xfrm flipV="1">
            <a:off x="5715000" y="5943600"/>
            <a:ext cx="1371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5791200" y="5576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x</a:t>
            </a:r>
            <a:r>
              <a:rPr lang="en-US" altLang="en-US" baseline="30000">
                <a:solidFill>
                  <a:srgbClr val="0033CC"/>
                </a:solidFill>
                <a:latin typeface="Comic Sans MS" charset="0"/>
              </a:rPr>
              <a:t>1</a:t>
            </a: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 ,x</a:t>
            </a:r>
            <a:r>
              <a:rPr lang="en-US" altLang="en-US" baseline="30000">
                <a:solidFill>
                  <a:srgbClr val="0033CC"/>
                </a:solidFill>
                <a:latin typeface="Comic Sans MS" charset="0"/>
              </a:rPr>
              <a:t>2</a:t>
            </a: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 </a:t>
            </a:r>
            <a:r>
              <a:rPr lang="en-US" altLang="en-US">
                <a:solidFill>
                  <a:srgbClr val="0033CC"/>
                </a:solidFill>
                <a:latin typeface="MT Extra" charset="2"/>
                <a:sym typeface="MT Extra" charset="2"/>
              </a:rPr>
              <a:t></a:t>
            </a: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 x</a:t>
            </a:r>
            <a:r>
              <a:rPr lang="en-US" altLang="en-US" baseline="30000">
                <a:solidFill>
                  <a:srgbClr val="0033CC"/>
                </a:solidFill>
                <a:latin typeface="Comic Sans MS" charset="0"/>
              </a:rPr>
              <a:t>k’</a:t>
            </a:r>
            <a:endParaRPr lang="he-IL" altLang="en-US" baseline="30000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1981200" y="23764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A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1371600" y="1905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R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2971800" y="25146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Comic Sans MS" charset="0"/>
              </a:rPr>
              <a:t>?</a:t>
            </a:r>
            <a:endParaRPr lang="he-IL" altLang="en-US" sz="1400">
              <a:latin typeface="Comic Sans MS" charset="0"/>
            </a:endParaRPr>
          </a:p>
        </p:txBody>
      </p:sp>
      <p:sp>
        <p:nvSpPr>
          <p:cNvPr id="136207" name="Line 15"/>
          <p:cNvSpPr>
            <a:spLocks noChangeShapeType="1"/>
          </p:cNvSpPr>
          <p:nvPr/>
        </p:nvSpPr>
        <p:spPr bwMode="auto">
          <a:xfrm>
            <a:off x="2743200" y="3048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1981200" y="3352800"/>
            <a:ext cx="762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Line 17"/>
          <p:cNvSpPr>
            <a:spLocks noChangeShapeType="1"/>
          </p:cNvSpPr>
          <p:nvPr/>
        </p:nvSpPr>
        <p:spPr bwMode="auto">
          <a:xfrm>
            <a:off x="2743200" y="3505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210" name="Text Box 18"/>
              <p:cNvSpPr txBox="1">
                <a:spLocks noChangeArrowheads="1"/>
              </p:cNvSpPr>
              <p:nvPr/>
            </p:nvSpPr>
            <p:spPr bwMode="auto">
              <a:xfrm>
                <a:off x="2514600" y="3657600"/>
                <a:ext cx="15240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>
                    <a:latin typeface="Comic Sans MS" charset="0"/>
                  </a:rPr>
                  <a:t>z</a:t>
                </a:r>
                <a:r>
                  <a:rPr lang="en-US" altLang="en-US" baseline="-25000" dirty="0">
                    <a:latin typeface="Comic Sans MS" charset="0"/>
                  </a:rPr>
                  <a:t>2 </a:t>
                </a:r>
                <a:r>
                  <a:rPr lang="en-US" altLang="en-US" dirty="0"/>
                  <a:t>=r</a:t>
                </a:r>
                <a:r>
                  <a:rPr lang="en-US" altLang="en-US" baseline="-25000" dirty="0"/>
                  <a:t>2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 smtClean="0"/>
                  <a:t> </a:t>
                </a:r>
                <a:r>
                  <a:rPr lang="en-US" altLang="en-US" dirty="0"/>
                  <a:t>x</a:t>
                </a:r>
                <a:endParaRPr lang="he-IL" altLang="en-US" dirty="0"/>
              </a:p>
            </p:txBody>
          </p:sp>
        </mc:Choice>
        <mc:Fallback xmlns="">
          <p:sp>
            <p:nvSpPr>
              <p:cNvPr id="136210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657600"/>
                <a:ext cx="1524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11" name="Text Box 19"/>
          <p:cNvSpPr txBox="1">
            <a:spLocks noChangeArrowheads="1"/>
          </p:cNvSpPr>
          <p:nvPr/>
        </p:nvSpPr>
        <p:spPr bwMode="auto">
          <a:xfrm>
            <a:off x="1981200" y="33670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A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12" name="Text Box 20"/>
          <p:cNvSpPr txBox="1">
            <a:spLocks noChangeArrowheads="1"/>
          </p:cNvSpPr>
          <p:nvPr/>
        </p:nvSpPr>
        <p:spPr bwMode="auto">
          <a:xfrm>
            <a:off x="2971800" y="35052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Comic Sans MS" charset="0"/>
              </a:rPr>
              <a:t>?</a:t>
            </a:r>
            <a:endParaRPr lang="he-IL" altLang="en-US" sz="1400">
              <a:latin typeface="Comic Sans MS" charset="0"/>
            </a:endParaRPr>
          </a:p>
        </p:txBody>
      </p:sp>
      <p:sp>
        <p:nvSpPr>
          <p:cNvPr id="136213" name="Line 21"/>
          <p:cNvSpPr>
            <a:spLocks noChangeShapeType="1"/>
          </p:cNvSpPr>
          <p:nvPr/>
        </p:nvSpPr>
        <p:spPr bwMode="auto">
          <a:xfrm>
            <a:off x="2743200" y="40386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1981200" y="4786313"/>
            <a:ext cx="762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5" name="Line 23"/>
          <p:cNvSpPr>
            <a:spLocks noChangeShapeType="1"/>
          </p:cNvSpPr>
          <p:nvPr/>
        </p:nvSpPr>
        <p:spPr bwMode="auto">
          <a:xfrm>
            <a:off x="2743200" y="49387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216" name="Text Box 24"/>
              <p:cNvSpPr txBox="1">
                <a:spLocks noChangeArrowheads="1"/>
              </p:cNvSpPr>
              <p:nvPr/>
            </p:nvSpPr>
            <p:spPr bwMode="auto">
              <a:xfrm>
                <a:off x="2514600" y="5091113"/>
                <a:ext cx="15240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dirty="0" err="1">
                    <a:latin typeface="Comic Sans MS" charset="0"/>
                  </a:rPr>
                  <a:t>z</a:t>
                </a:r>
                <a:r>
                  <a:rPr lang="en-US" altLang="en-US" baseline="-25000" dirty="0" err="1">
                    <a:latin typeface="Comic Sans MS" charset="0"/>
                  </a:rPr>
                  <a:t>k</a:t>
                </a:r>
                <a:r>
                  <a:rPr lang="en-US" altLang="en-US" baseline="-25000" dirty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</a:rPr>
                  <a:t>=</a:t>
                </a:r>
                <a:r>
                  <a:rPr lang="en-US" altLang="en-US" dirty="0" err="1">
                    <a:latin typeface="Comic Sans MS" charset="0"/>
                  </a:rPr>
                  <a:t>r</a:t>
                </a:r>
                <a:r>
                  <a:rPr lang="en-US" altLang="en-US" baseline="-25000" dirty="0" err="1">
                    <a:latin typeface="Comic Sans MS" charset="0"/>
                  </a:rPr>
                  <a:t>k</a:t>
                </a:r>
                <a:r>
                  <a:rPr lang="en-US" altLang="en-US" dirty="0">
                    <a:latin typeface="Comic Sans M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 smtClean="0">
                    <a:latin typeface="Comic Sans MS" charset="0"/>
                  </a:rPr>
                  <a:t> </a:t>
                </a:r>
                <a:r>
                  <a:rPr lang="en-US" altLang="en-US" dirty="0">
                    <a:latin typeface="Comic Sans MS" charset="0"/>
                  </a:rPr>
                  <a:t>x</a:t>
                </a:r>
                <a:endParaRPr lang="he-IL" altLang="en-US" dirty="0">
                  <a:latin typeface="Comic Sans MS" charset="0"/>
                </a:endParaRPr>
              </a:p>
            </p:txBody>
          </p:sp>
        </mc:Choice>
        <mc:Fallback xmlns="">
          <p:sp>
            <p:nvSpPr>
              <p:cNvPr id="13621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5091113"/>
                <a:ext cx="152400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6557" b="-262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217" name="Text Box 25"/>
          <p:cNvSpPr txBox="1">
            <a:spLocks noChangeArrowheads="1"/>
          </p:cNvSpPr>
          <p:nvPr/>
        </p:nvSpPr>
        <p:spPr bwMode="auto">
          <a:xfrm>
            <a:off x="1981200" y="4800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A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2971800" y="4938713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latin typeface="Comic Sans MS" charset="0"/>
              </a:rPr>
              <a:t>?</a:t>
            </a:r>
            <a:endParaRPr lang="he-IL" altLang="en-US" sz="1400">
              <a:latin typeface="Comic Sans MS" charset="0"/>
            </a:endParaRPr>
          </a:p>
        </p:txBody>
      </p:sp>
      <p:sp>
        <p:nvSpPr>
          <p:cNvPr id="136219" name="Line 27"/>
          <p:cNvSpPr>
            <a:spLocks noChangeShapeType="1"/>
          </p:cNvSpPr>
          <p:nvPr/>
        </p:nvSpPr>
        <p:spPr bwMode="auto">
          <a:xfrm>
            <a:off x="2743200" y="5472113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0" name="Text Box 28"/>
          <p:cNvSpPr txBox="1">
            <a:spLocks noChangeArrowheads="1"/>
          </p:cNvSpPr>
          <p:nvPr/>
        </p:nvSpPr>
        <p:spPr bwMode="auto">
          <a:xfrm>
            <a:off x="2667000" y="3138488"/>
            <a:ext cx="1066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y,r</a:t>
            </a:r>
            <a:r>
              <a:rPr lang="en-US" altLang="en-US" baseline="-25000">
                <a:latin typeface="Comic Sans MS" charset="0"/>
              </a:rPr>
              <a:t>2</a:t>
            </a:r>
            <a:endParaRPr lang="he-IL" altLang="en-US" baseline="-25000">
              <a:latin typeface="Comic Sans MS" charset="0"/>
            </a:endParaRPr>
          </a:p>
        </p:txBody>
      </p:sp>
      <p:sp>
        <p:nvSpPr>
          <p:cNvPr id="136221" name="Text Box 29"/>
          <p:cNvSpPr txBox="1">
            <a:spLocks noChangeArrowheads="1"/>
          </p:cNvSpPr>
          <p:nvPr/>
        </p:nvSpPr>
        <p:spPr bwMode="auto">
          <a:xfrm>
            <a:off x="2667000" y="45720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y,r</a:t>
            </a:r>
            <a:r>
              <a:rPr lang="en-US" altLang="en-US" baseline="-25000">
                <a:latin typeface="Comic Sans MS" charset="0"/>
              </a:rPr>
              <a:t>k</a:t>
            </a:r>
            <a:endParaRPr lang="he-IL" altLang="en-US" baseline="-25000">
              <a:latin typeface="Comic Sans MS" charset="0"/>
            </a:endParaRPr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4114800" y="5791200"/>
            <a:ext cx="1600200" cy="228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3" name="Text Box 31"/>
          <p:cNvSpPr txBox="1">
            <a:spLocks noChangeArrowheads="1"/>
          </p:cNvSpPr>
          <p:nvPr/>
        </p:nvSpPr>
        <p:spPr bwMode="auto">
          <a:xfrm>
            <a:off x="4114800" y="51816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z</a:t>
            </a:r>
            <a:r>
              <a:rPr lang="en-US" altLang="en-US" baseline="-25000">
                <a:latin typeface="Comic Sans MS" charset="0"/>
              </a:rPr>
              <a:t>1</a:t>
            </a:r>
            <a:r>
              <a:rPr lang="en-US" altLang="en-US">
                <a:latin typeface="Comic Sans MS" charset="0"/>
              </a:rPr>
              <a:t>, z</a:t>
            </a:r>
            <a:r>
              <a:rPr lang="en-US" altLang="en-US" baseline="-25000">
                <a:latin typeface="Comic Sans MS" charset="0"/>
              </a:rPr>
              <a:t>2</a:t>
            </a:r>
            <a:r>
              <a:rPr lang="en-US" altLang="en-US">
                <a:latin typeface="Comic Sans MS" charset="0"/>
              </a:rPr>
              <a:t>, </a:t>
            </a:r>
            <a:r>
              <a:rPr lang="en-US" altLang="en-US">
                <a:latin typeface="Comic Sans MS" charset="0"/>
                <a:sym typeface="MT Extra" charset="2"/>
              </a:rPr>
              <a:t></a:t>
            </a:r>
            <a:r>
              <a:rPr lang="en-US" altLang="en-US">
                <a:latin typeface="Comic Sans MS" charset="0"/>
              </a:rPr>
              <a:t> z</a:t>
            </a:r>
            <a:r>
              <a:rPr lang="en-US" altLang="en-US" baseline="-25000">
                <a:latin typeface="Comic Sans MS" charset="0"/>
              </a:rPr>
              <a:t>k</a:t>
            </a:r>
            <a:endParaRPr lang="he-IL" altLang="en-US" baseline="-25000">
              <a:latin typeface="Comic Sans MS" charset="0"/>
            </a:endParaRPr>
          </a:p>
        </p:txBody>
      </p:sp>
      <p:sp>
        <p:nvSpPr>
          <p:cNvPr id="136224" name="Line 32"/>
          <p:cNvSpPr>
            <a:spLocks noChangeShapeType="1"/>
          </p:cNvSpPr>
          <p:nvPr/>
        </p:nvSpPr>
        <p:spPr bwMode="auto">
          <a:xfrm>
            <a:off x="4876800" y="5562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5" name="Rectangle 33"/>
          <p:cNvSpPr>
            <a:spLocks noChangeArrowheads="1"/>
          </p:cNvSpPr>
          <p:nvPr/>
        </p:nvSpPr>
        <p:spPr bwMode="auto">
          <a:xfrm>
            <a:off x="762000" y="1447800"/>
            <a:ext cx="6705600" cy="5257800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6" name="Line 34"/>
          <p:cNvSpPr>
            <a:spLocks noChangeShapeType="1"/>
          </p:cNvSpPr>
          <p:nvPr/>
        </p:nvSpPr>
        <p:spPr bwMode="auto">
          <a:xfrm>
            <a:off x="7467600" y="1905000"/>
            <a:ext cx="990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7772400" y="14478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3300"/>
                </a:solidFill>
                <a:latin typeface="Comic Sans MS" charset="0"/>
              </a:rPr>
              <a:t>y</a:t>
            </a:r>
            <a:endParaRPr lang="he-IL" altLang="en-US">
              <a:solidFill>
                <a:srgbClr val="993300"/>
              </a:solidFill>
              <a:latin typeface="Comic Sans MS" charset="0"/>
            </a:endParaRPr>
          </a:p>
        </p:txBody>
      </p:sp>
      <p:sp>
        <p:nvSpPr>
          <p:cNvPr id="136228" name="Text Box 36"/>
          <p:cNvSpPr txBox="1">
            <a:spLocks noChangeArrowheads="1"/>
          </p:cNvSpPr>
          <p:nvPr/>
        </p:nvSpPr>
        <p:spPr bwMode="auto">
          <a:xfrm>
            <a:off x="4343400" y="6248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Arial Narrow" charset="0"/>
              </a:rPr>
              <a:t>Check whether</a:t>
            </a:r>
            <a:r>
              <a:rPr lang="en-US" altLang="en-US"/>
              <a:t> </a:t>
            </a: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f(x</a:t>
            </a:r>
            <a:r>
              <a:rPr lang="en-US" altLang="en-US" baseline="30000">
                <a:solidFill>
                  <a:srgbClr val="0033CC"/>
                </a:solidFill>
                <a:latin typeface="Comic Sans MS" charset="0"/>
              </a:rPr>
              <a:t>i</a:t>
            </a: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)=y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29" name="Line 37"/>
          <p:cNvSpPr>
            <a:spLocks noChangeShapeType="1"/>
          </p:cNvSpPr>
          <p:nvPr/>
        </p:nvSpPr>
        <p:spPr bwMode="auto">
          <a:xfrm>
            <a:off x="7467600" y="6553200"/>
            <a:ext cx="762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30" name="Text Box 38"/>
          <p:cNvSpPr txBox="1">
            <a:spLocks noChangeArrowheads="1"/>
          </p:cNvSpPr>
          <p:nvPr/>
        </p:nvSpPr>
        <p:spPr bwMode="auto">
          <a:xfrm>
            <a:off x="7543800" y="61864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x</a:t>
            </a:r>
            <a:r>
              <a:rPr lang="en-US" altLang="en-US" baseline="-25000">
                <a:solidFill>
                  <a:srgbClr val="0033CC"/>
                </a:solidFill>
                <a:latin typeface="Comic Sans MS" charset="0"/>
              </a:rPr>
              <a:t>i</a:t>
            </a:r>
            <a:r>
              <a:rPr lang="en-US" altLang="en-US">
                <a:solidFill>
                  <a:srgbClr val="0033CC"/>
                </a:solidFill>
                <a:latin typeface="Comic Sans MS" charset="0"/>
              </a:rPr>
              <a:t>=x</a:t>
            </a:r>
            <a:endParaRPr lang="he-IL" altLang="en-US">
              <a:solidFill>
                <a:srgbClr val="0033CC"/>
              </a:solidFill>
              <a:latin typeface="Comic Sans MS" charset="0"/>
            </a:endParaRPr>
          </a:p>
        </p:txBody>
      </p:sp>
      <p:sp>
        <p:nvSpPr>
          <p:cNvPr id="136231" name="Text Box 39"/>
          <p:cNvSpPr txBox="1">
            <a:spLocks noChangeArrowheads="1"/>
          </p:cNvSpPr>
          <p:nvPr/>
        </p:nvSpPr>
        <p:spPr bwMode="auto">
          <a:xfrm>
            <a:off x="2133600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latin typeface="MT Extra" charset="2"/>
                <a:sym typeface="MT Extra" charset="2"/>
              </a:rPr>
              <a:t></a:t>
            </a:r>
          </a:p>
        </p:txBody>
      </p:sp>
      <p:sp>
        <p:nvSpPr>
          <p:cNvPr id="136232" name="Text Box 40"/>
          <p:cNvSpPr txBox="1">
            <a:spLocks noChangeArrowheads="1"/>
          </p:cNvSpPr>
          <p:nvPr/>
        </p:nvSpPr>
        <p:spPr bwMode="auto">
          <a:xfrm>
            <a:off x="304800" y="15240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993300"/>
                </a:solidFill>
                <a:latin typeface="Comic Sans MS" charset="0"/>
              </a:rPr>
              <a:t>A’</a:t>
            </a:r>
            <a:endParaRPr lang="he-IL" altLang="en-US">
              <a:solidFill>
                <a:srgbClr val="9933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559" y="825190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List decoding Walsh-</a:t>
            </a:r>
            <a:r>
              <a:rPr lang="en-US" sz="2800" b="1" dirty="0" err="1" smtClean="0">
                <a:solidFill>
                  <a:srgbClr val="002060"/>
                </a:solidFill>
              </a:rPr>
              <a:t>Hadamard</a:t>
            </a:r>
            <a:r>
              <a:rPr lang="en-US" sz="2800" b="1" dirty="0" smtClean="0">
                <a:solidFill>
                  <a:srgbClr val="002060"/>
                </a:solidFill>
              </a:rPr>
              <a:t> code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865" y="2096428"/>
            <a:ext cx="3398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Goldreich</a:t>
            </a:r>
            <a:r>
              <a:rPr lang="en-US" sz="2400" b="1" dirty="0" smtClean="0">
                <a:solidFill>
                  <a:srgbClr val="0070C0"/>
                </a:solidFill>
              </a:rPr>
              <a:t>-Levin Theorem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865" y="3912115"/>
            <a:ext cx="521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List decoding</a:t>
            </a:r>
            <a:r>
              <a:rPr lang="en-US" sz="2400" dirty="0" smtClean="0"/>
              <a:t>: output a list of candidates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98338" y="1896178"/>
            <a:ext cx="1890974" cy="1198508"/>
            <a:chOff x="4842219" y="1962010"/>
            <a:chExt cx="1890974" cy="1198508"/>
          </a:xfrm>
        </p:grpSpPr>
        <p:pic>
          <p:nvPicPr>
            <p:cNvPr id="39942" name="Picture 6" descr="mage result for oded goldreic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2219" y="1962010"/>
              <a:ext cx="1092819" cy="1192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4" name="Picture 8" descr="mage result for leonid levi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038" y="1962010"/>
              <a:ext cx="798155" cy="119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029203" y="3189249"/>
            <a:ext cx="109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Goldreich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2288" y="3189249"/>
            <a:ext cx="675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Levin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865" y="5197551"/>
            <a:ext cx="824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Tool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pairwise-independent hash function </a:t>
            </a:r>
            <a:r>
              <a:rPr lang="en-US" sz="2400" dirty="0" smtClean="0"/>
              <a:t>to reduce randomness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53817" y="5979297"/>
            <a:ext cx="3986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 smtClean="0"/>
              <a:t>(x) and h(x’) are </a:t>
            </a:r>
            <a:r>
              <a:rPr lang="en-US" sz="2400" dirty="0" smtClean="0">
                <a:solidFill>
                  <a:schemeClr val="accent6"/>
                </a:solidFill>
              </a:rPr>
              <a:t>independent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9879" y="3690130"/>
            <a:ext cx="2330493" cy="668786"/>
            <a:chOff x="3554685" y="3270167"/>
            <a:chExt cx="2330493" cy="668786"/>
          </a:xfrm>
        </p:grpSpPr>
        <p:pic>
          <p:nvPicPr>
            <p:cNvPr id="7" name="图片 13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685" y="3280479"/>
              <a:ext cx="709460" cy="651854"/>
            </a:xfrm>
            <a:prstGeom prst="rect">
              <a:avLst/>
            </a:prstGeom>
          </p:spPr>
        </p:pic>
        <p:pic>
          <p:nvPicPr>
            <p:cNvPr id="8" name="图片 14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212" y="3287099"/>
              <a:ext cx="709460" cy="651854"/>
            </a:xfrm>
            <a:prstGeom prst="rect">
              <a:avLst/>
            </a:prstGeom>
          </p:spPr>
        </p:pic>
        <p:pic>
          <p:nvPicPr>
            <p:cNvPr id="9" name="图片 15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718" y="3270167"/>
              <a:ext cx="709460" cy="65185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517253" y="2662848"/>
            <a:ext cx="6196340" cy="2911094"/>
            <a:chOff x="1517253" y="2205649"/>
            <a:chExt cx="6196340" cy="2911094"/>
          </a:xfrm>
        </p:grpSpPr>
        <p:pic>
          <p:nvPicPr>
            <p:cNvPr id="2" name="图片 3" descr="zhugelia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253" y="3348413"/>
              <a:ext cx="1890740" cy="1181713"/>
            </a:xfrm>
            <a:prstGeom prst="rect">
              <a:avLst/>
            </a:prstGeom>
          </p:spPr>
        </p:pic>
        <p:pic>
          <p:nvPicPr>
            <p:cNvPr id="3" name="图片 4" descr="liube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617" y="3385298"/>
              <a:ext cx="1144828" cy="1144828"/>
            </a:xfrm>
            <a:prstGeom prst="rect">
              <a:avLst/>
            </a:prstGeom>
          </p:spPr>
        </p:pic>
        <p:sp>
          <p:nvSpPr>
            <p:cNvPr id="4" name="椭圆形标注 6"/>
            <p:cNvSpPr/>
            <p:nvPr/>
          </p:nvSpPr>
          <p:spPr>
            <a:xfrm>
              <a:off x="3461766" y="2205649"/>
              <a:ext cx="2060222" cy="917222"/>
            </a:xfrm>
            <a:prstGeom prst="wedgeEllipseCallout">
              <a:avLst>
                <a:gd name="adj1" fmla="val -74423"/>
                <a:gd name="adj2" fmla="val 809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Trust me, for no reason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椭圆形标注 7"/>
            <p:cNvSpPr/>
            <p:nvPr/>
          </p:nvSpPr>
          <p:spPr>
            <a:xfrm>
              <a:off x="5008341" y="4383885"/>
              <a:ext cx="942623" cy="715812"/>
            </a:xfrm>
            <a:prstGeom prst="wedgeEllipseCallout">
              <a:avLst>
                <a:gd name="adj1" fmla="val 70296"/>
                <a:gd name="adj2" fmla="val -5288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OK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文本框 8"/>
            <p:cNvSpPr txBox="1"/>
            <p:nvPr/>
          </p:nvSpPr>
          <p:spPr>
            <a:xfrm>
              <a:off x="2219986" y="4668036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0" name="左右箭头 5"/>
            <p:cNvSpPr/>
            <p:nvPr/>
          </p:nvSpPr>
          <p:spPr>
            <a:xfrm>
              <a:off x="3554685" y="3967175"/>
              <a:ext cx="2396279" cy="20504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2"/>
            <p:cNvSpPr txBox="1"/>
            <p:nvPr/>
          </p:nvSpPr>
          <p:spPr>
            <a:xfrm>
              <a:off x="1981861" y="4747411"/>
              <a:ext cx="1508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Merlin/</a:t>
              </a:r>
              <a:r>
                <a:rPr kumimoji="1" lang="en-US" altLang="zh-CN" dirty="0"/>
                <a:t>P</a:t>
              </a:r>
              <a:r>
                <a:rPr kumimoji="1" lang="en-US" altLang="zh-CN" dirty="0" smtClean="0"/>
                <a:t>rover</a:t>
              </a:r>
              <a:endParaRPr kumimoji="1" lang="zh-CN" altLang="en-US" dirty="0"/>
            </a:p>
          </p:txBody>
        </p:sp>
        <p:sp>
          <p:nvSpPr>
            <p:cNvPr id="12" name="文本框 16"/>
            <p:cNvSpPr txBox="1"/>
            <p:nvPr/>
          </p:nvSpPr>
          <p:spPr>
            <a:xfrm>
              <a:off x="6137584" y="4738593"/>
              <a:ext cx="1576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Arthur/Verifier</a:t>
              </a:r>
              <a:endParaRPr kumimoji="1" lang="zh-CN" alt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6627" y="906335"/>
            <a:ext cx="687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Part 3. Quantum </a:t>
            </a:r>
            <a:r>
              <a:rPr lang="en-US" sz="3200" b="1" dirty="0">
                <a:solidFill>
                  <a:srgbClr val="002060"/>
                </a:solidFill>
              </a:rPr>
              <a:t>z</a:t>
            </a:r>
            <a:r>
              <a:rPr lang="en-US" sz="3200" b="1" dirty="0" smtClean="0">
                <a:solidFill>
                  <a:srgbClr val="002060"/>
                </a:solidFill>
              </a:rPr>
              <a:t>ero-knowledge </a:t>
            </a:r>
            <a:r>
              <a:rPr lang="en-US" sz="3200" b="1" dirty="0">
                <a:solidFill>
                  <a:srgbClr val="002060"/>
                </a:solidFill>
              </a:rPr>
              <a:t>p</a:t>
            </a:r>
            <a:r>
              <a:rPr lang="en-US" sz="3200" b="1" dirty="0" smtClean="0">
                <a:solidFill>
                  <a:srgbClr val="002060"/>
                </a:solidFill>
              </a:rPr>
              <a:t>roof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702" y="691375"/>
            <a:ext cx="2601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Quantum attack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17288" y="2375210"/>
            <a:ext cx="2085278" cy="1025912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Factoring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3473" y="2375210"/>
            <a:ext cx="2189356" cy="1025912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Discrete Logarithm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427356" y="2074127"/>
            <a:ext cx="6155473" cy="158347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27356" y="2074127"/>
            <a:ext cx="6490010" cy="15834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986" name="Picture 2" descr="mage result for peter s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639" y="3961470"/>
            <a:ext cx="1315844" cy="19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mage result for quantum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31" y="4125950"/>
            <a:ext cx="2924098" cy="164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63695" y="6088567"/>
            <a:ext cx="1165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Shor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555" y="623505"/>
            <a:ext cx="2628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NP proof system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25975" y="1523061"/>
                <a:ext cx="74540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Completeness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, or yes instance, then there exists a witness/proof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w</a:t>
                </a:r>
                <a:r>
                  <a:rPr lang="en-US" sz="2400" dirty="0" smtClean="0"/>
                  <a:t> such that V(</a:t>
                </a:r>
                <a:r>
                  <a:rPr lang="en-US" sz="2400" dirty="0" err="1" smtClean="0"/>
                  <a:t>x,</a:t>
                </a:r>
                <a:r>
                  <a:rPr lang="en-US" sz="2400" dirty="0" err="1" smtClean="0">
                    <a:solidFill>
                      <a:srgbClr val="0070C0"/>
                    </a:solidFill>
                  </a:rPr>
                  <a:t>w</a:t>
                </a:r>
                <a:r>
                  <a:rPr lang="en-US" sz="2400" dirty="0" smtClean="0"/>
                  <a:t>)=1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75" y="1523061"/>
                <a:ext cx="745409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8" t="-5882" r="-171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25975" y="2734325"/>
                <a:ext cx="77160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Soundness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, or no instance, then for any w, V(</a:t>
                </a:r>
                <a:r>
                  <a:rPr lang="en-US" sz="2400" dirty="0" err="1" smtClean="0"/>
                  <a:t>x,w</a:t>
                </a:r>
                <a:r>
                  <a:rPr lang="en-US" sz="2400" dirty="0" smtClean="0"/>
                  <a:t>)=0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75" y="2734325"/>
                <a:ext cx="7716087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64" t="-10667" r="-7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543702" y="4095546"/>
            <a:ext cx="5873192" cy="1768330"/>
            <a:chOff x="1543702" y="4273964"/>
            <a:chExt cx="5873192" cy="1768330"/>
          </a:xfrm>
        </p:grpSpPr>
        <p:pic>
          <p:nvPicPr>
            <p:cNvPr id="8" name="图片 3" descr="zhugeliang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02" y="4273964"/>
              <a:ext cx="1890740" cy="1181713"/>
            </a:xfrm>
            <a:prstGeom prst="rect">
              <a:avLst/>
            </a:prstGeom>
          </p:spPr>
        </p:pic>
        <p:pic>
          <p:nvPicPr>
            <p:cNvPr id="9" name="图片 4" descr="liubei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066" y="4310849"/>
              <a:ext cx="1144828" cy="1144828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2246435" y="559358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4" name="文本框 12"/>
            <p:cNvSpPr txBox="1"/>
            <p:nvPr/>
          </p:nvSpPr>
          <p:spPr>
            <a:xfrm>
              <a:off x="2008310" y="5672962"/>
              <a:ext cx="798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Prover</a:t>
              </a:r>
              <a:endParaRPr kumimoji="1" lang="zh-CN" altLang="en-US" dirty="0"/>
            </a:p>
          </p:txBody>
        </p:sp>
        <p:sp>
          <p:nvSpPr>
            <p:cNvPr id="15" name="文本框 16"/>
            <p:cNvSpPr txBox="1"/>
            <p:nvPr/>
          </p:nvSpPr>
          <p:spPr>
            <a:xfrm>
              <a:off x="6164033" y="5664144"/>
              <a:ext cx="872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V</a:t>
              </a:r>
              <a:r>
                <a:rPr kumimoji="1" lang="en-US" altLang="zh-CN" dirty="0" smtClean="0"/>
                <a:t>erifier</a:t>
              </a:r>
              <a:endParaRPr kumimoji="1" lang="zh-CN" alt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802566" y="4761570"/>
              <a:ext cx="2163337" cy="256478"/>
            </a:xfrm>
            <a:prstGeom prst="rightArrow">
              <a:avLst/>
            </a:pr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63035" y="4299905"/>
              <a:ext cx="404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w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64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108" y="691379"/>
            <a:ext cx="3548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Post-quantum security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566" y="1628079"/>
            <a:ext cx="7281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Classical</a:t>
            </a:r>
            <a:r>
              <a:rPr lang="en-US" sz="2400" dirty="0" smtClean="0"/>
              <a:t> construction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Secure against quantum computer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Securities based on the hardness of </a:t>
            </a:r>
            <a:r>
              <a:rPr lang="en-US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Factoring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or </a:t>
            </a:r>
            <a:r>
              <a:rPr lang="en-US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Discrete Logarithm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will be compromised in presence of quantum computer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Lattice</a:t>
            </a:r>
            <a:r>
              <a:rPr lang="en-US" sz="2400" dirty="0" smtClean="0"/>
              <a:t>-based cryptography</a:t>
            </a:r>
            <a:endParaRPr lang="en-US" sz="2400" dirty="0"/>
          </a:p>
        </p:txBody>
      </p:sp>
      <p:pic>
        <p:nvPicPr>
          <p:cNvPr id="43010" name="Picture 2" descr="mage result for lattice based cryp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05" y="4391079"/>
            <a:ext cx="3162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3337" y="780586"/>
            <a:ext cx="4907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Fully quantum setting: my work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614" y="1623820"/>
            <a:ext cx="48266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Quantum construction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Secure against quantum computer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31821" y="4426110"/>
            <a:ext cx="2330493" cy="668786"/>
            <a:chOff x="3554685" y="3270167"/>
            <a:chExt cx="2330493" cy="668786"/>
          </a:xfrm>
        </p:grpSpPr>
        <p:pic>
          <p:nvPicPr>
            <p:cNvPr id="5" name="图片 13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685" y="3280479"/>
              <a:ext cx="709460" cy="651854"/>
            </a:xfrm>
            <a:prstGeom prst="rect">
              <a:avLst/>
            </a:prstGeom>
          </p:spPr>
        </p:pic>
        <p:pic>
          <p:nvPicPr>
            <p:cNvPr id="6" name="图片 14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4212" y="3287099"/>
              <a:ext cx="709460" cy="651854"/>
            </a:xfrm>
            <a:prstGeom prst="rect">
              <a:avLst/>
            </a:prstGeom>
          </p:spPr>
        </p:pic>
        <p:pic>
          <p:nvPicPr>
            <p:cNvPr id="7" name="图片 15" descr="image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718" y="3270167"/>
              <a:ext cx="709460" cy="651854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439195" y="3398828"/>
            <a:ext cx="6196340" cy="2911094"/>
            <a:chOff x="1517253" y="2205649"/>
            <a:chExt cx="6196340" cy="2911094"/>
          </a:xfrm>
        </p:grpSpPr>
        <p:pic>
          <p:nvPicPr>
            <p:cNvPr id="9" name="图片 3" descr="zhugelia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7253" y="3348413"/>
              <a:ext cx="1890740" cy="1181713"/>
            </a:xfrm>
            <a:prstGeom prst="rect">
              <a:avLst/>
            </a:prstGeom>
          </p:spPr>
        </p:pic>
        <p:pic>
          <p:nvPicPr>
            <p:cNvPr id="10" name="图片 4" descr="liubei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5617" y="3385298"/>
              <a:ext cx="1144828" cy="1144828"/>
            </a:xfrm>
            <a:prstGeom prst="rect">
              <a:avLst/>
            </a:prstGeom>
          </p:spPr>
        </p:pic>
        <p:sp>
          <p:nvSpPr>
            <p:cNvPr id="11" name="椭圆形标注 6"/>
            <p:cNvSpPr/>
            <p:nvPr/>
          </p:nvSpPr>
          <p:spPr>
            <a:xfrm>
              <a:off x="3461766" y="2205649"/>
              <a:ext cx="2060222" cy="917222"/>
            </a:xfrm>
            <a:prstGeom prst="wedgeEllipseCallout">
              <a:avLst>
                <a:gd name="adj1" fmla="val -74423"/>
                <a:gd name="adj2" fmla="val 809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Trust me, for no reason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椭圆形标注 7"/>
            <p:cNvSpPr/>
            <p:nvPr/>
          </p:nvSpPr>
          <p:spPr>
            <a:xfrm>
              <a:off x="5008341" y="4383885"/>
              <a:ext cx="942623" cy="715812"/>
            </a:xfrm>
            <a:prstGeom prst="wedgeEllipseCallout">
              <a:avLst>
                <a:gd name="adj1" fmla="val 70296"/>
                <a:gd name="adj2" fmla="val -5288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OK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2219986" y="4668036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dirty="0"/>
            </a:p>
          </p:txBody>
        </p:sp>
        <p:sp>
          <p:nvSpPr>
            <p:cNvPr id="14" name="左右箭头 5"/>
            <p:cNvSpPr/>
            <p:nvPr/>
          </p:nvSpPr>
          <p:spPr>
            <a:xfrm>
              <a:off x="3554685" y="3967175"/>
              <a:ext cx="2396279" cy="20504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文本框 12"/>
            <p:cNvSpPr txBox="1"/>
            <p:nvPr/>
          </p:nvSpPr>
          <p:spPr>
            <a:xfrm>
              <a:off x="1981861" y="4747411"/>
              <a:ext cx="1508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Merlin/</a:t>
              </a:r>
              <a:r>
                <a:rPr kumimoji="1" lang="en-US" altLang="zh-CN" dirty="0"/>
                <a:t>P</a:t>
              </a:r>
              <a:r>
                <a:rPr kumimoji="1" lang="en-US" altLang="zh-CN" dirty="0" smtClean="0"/>
                <a:t>rover</a:t>
              </a:r>
              <a:endParaRPr kumimoji="1" lang="zh-CN" altLang="en-US" dirty="0"/>
            </a:p>
          </p:txBody>
        </p:sp>
        <p:sp>
          <p:nvSpPr>
            <p:cNvPr id="16" name="文本框 16"/>
            <p:cNvSpPr txBox="1"/>
            <p:nvPr/>
          </p:nvSpPr>
          <p:spPr>
            <a:xfrm>
              <a:off x="6137584" y="4738593"/>
              <a:ext cx="1576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Arthur/Verifier</a:t>
              </a:r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03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1415" y="747132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Qubit(s)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13" y="1873465"/>
            <a:ext cx="3608070" cy="3666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7951" y="1918069"/>
                <a:ext cx="3105787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2400" b="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/>
                  <a:t>,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sz="24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51" y="1918069"/>
                <a:ext cx="3105787" cy="708143"/>
              </a:xfrm>
              <a:prstGeom prst="rect">
                <a:avLst/>
              </a:prstGeom>
              <a:blipFill rotWithShape="0">
                <a:blip r:embed="rId3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7951" y="3624147"/>
                <a:ext cx="38040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We call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{</m:t>
                    </m:r>
                    <m:d>
                      <m:dPr>
                        <m:begChr m:val="|"/>
                        <m:endChr m:val="〉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d>
                      <m:dPr>
                        <m:begChr m:val="|"/>
                        <m:endChr m:val="〉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computational basis</a:t>
                </a:r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51" y="3624147"/>
                <a:ext cx="380405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40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60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</a:rPr>
              <a:t>Measurement </a:t>
            </a:r>
            <a:r>
              <a:rPr lang="en-US" altLang="zh-CN" sz="2800" b="1" dirty="0" smtClean="0">
                <a:solidFill>
                  <a:srgbClr val="002060"/>
                </a:solidFill>
              </a:rPr>
              <a:t>(Schrödinger's </a:t>
            </a:r>
            <a:r>
              <a:rPr lang="en-US" altLang="zh-CN" sz="2800" b="1" dirty="0">
                <a:solidFill>
                  <a:srgbClr val="002060"/>
                </a:solidFill>
              </a:rPr>
              <a:t>cat)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371281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Measure: alive or dead;</a:t>
            </a:r>
          </a:p>
          <a:p>
            <a:r>
              <a:rPr lang="en-US" altLang="zh-CN" sz="2400" dirty="0" smtClean="0"/>
              <a:t>Not measure: alive and dead </a:t>
            </a:r>
            <a:r>
              <a:rPr lang="en-US" altLang="zh-CN" sz="2400" dirty="0" smtClean="0">
                <a:solidFill>
                  <a:srgbClr val="00B050"/>
                </a:solidFill>
              </a:rPr>
              <a:t>simultaneously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848644"/>
            <a:ext cx="4076700" cy="2038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95334"/>
            <a:ext cx="3032760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668" y="702527"/>
            <a:ext cx="2266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Entanglement</a:t>
            </a:r>
            <a:endParaRPr lang="en-US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74036" y="3512635"/>
                <a:ext cx="5854230" cy="1363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4000" i="1">
                          <a:latin typeface="Cambria Math" charset="0"/>
                        </a:rPr>
                        <m:t>(|0〉</m:t>
                      </m:r>
                      <m:r>
                        <a:rPr lang="en-US" sz="3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</m:t>
                      </m:r>
                      <m:r>
                        <a:rPr lang="en-US" sz="4000" i="1">
                          <a:latin typeface="Cambria Math" charset="0"/>
                        </a:rPr>
                        <m:t>|0〉+|</m:t>
                      </m:r>
                      <m:r>
                        <a:rPr lang="en-US" sz="4000" b="0" i="1" smtClean="0">
                          <a:latin typeface="Cambria Math" charset="0"/>
                        </a:rPr>
                        <m:t>1</m:t>
                      </m:r>
                      <m:r>
                        <a:rPr lang="en-US" sz="4000" i="1">
                          <a:latin typeface="Cambria Math" charset="0"/>
                        </a:rPr>
                        <m:t>〉</m:t>
                      </m:r>
                      <m:r>
                        <a:rPr lang="en-US" sz="3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⊗</m:t>
                      </m:r>
                      <m:r>
                        <a:rPr lang="en-US" sz="4000" i="1">
                          <a:latin typeface="Cambria Math" charset="0"/>
                        </a:rPr>
                        <m:t>|</m:t>
                      </m:r>
                      <m:r>
                        <a:rPr lang="en-US" sz="4000" b="0" i="1" smtClean="0">
                          <a:latin typeface="Cambria Math" charset="0"/>
                        </a:rPr>
                        <m:t>1</m:t>
                      </m:r>
                      <m:r>
                        <a:rPr lang="en-US" sz="4000" i="1">
                          <a:latin typeface="Cambria Math" charset="0"/>
                        </a:rPr>
                        <m:t>〉</m:t>
                      </m:r>
                      <m:r>
                        <a:rPr lang="en-US" sz="4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036" y="3512635"/>
                <a:ext cx="5854230" cy="13639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6702" y="2118731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EPR pair:</a:t>
            </a:r>
          </a:p>
        </p:txBody>
      </p:sp>
      <p:pic>
        <p:nvPicPr>
          <p:cNvPr id="44034" name="Picture 2" descr="mage result for EPR p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68" y="1707063"/>
            <a:ext cx="3044283" cy="142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6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26" y="1371600"/>
            <a:ext cx="86723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</a:rPr>
              <a:t>Pure state</a:t>
            </a:r>
            <a:r>
              <a:rPr lang="en-US" sz="2400" dirty="0" smtClean="0"/>
              <a:t>:				Unit vector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Mixed state</a:t>
            </a:r>
            <a:r>
              <a:rPr lang="en-US" sz="2400" dirty="0" smtClean="0"/>
              <a:t>:			Positive semidefinite operator with trace one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Observable</a:t>
            </a:r>
            <a:r>
              <a:rPr lang="en-US" sz="2400" dirty="0" smtClean="0"/>
              <a:t>: 			Hermitian operator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Operation</a:t>
            </a:r>
            <a:r>
              <a:rPr lang="en-US" sz="2400" dirty="0" smtClean="0"/>
              <a:t>: 			Unitary operator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70C0"/>
                </a:solidFill>
              </a:rPr>
              <a:t>Measurement</a:t>
            </a:r>
            <a:r>
              <a:rPr lang="en-US" sz="2400" dirty="0" smtClean="0"/>
              <a:t>: 		Projector, computational basis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18009" y="535263"/>
            <a:ext cx="6067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</a:rPr>
              <a:t>Quantum information vs</a:t>
            </a:r>
            <a:r>
              <a:rPr lang="en-US" sz="2800" b="1" dirty="0" smtClean="0">
                <a:solidFill>
                  <a:srgbClr val="002060"/>
                </a:solidFill>
              </a:rPr>
              <a:t>. linear algebra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7890" name="Picture 2" descr="https://img.alicdn.com/imgextra/i3/640504782/TB27tNhnXXXXXcNXXXXXXXXXXXX_!!6405047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71" y="4145600"/>
            <a:ext cx="2185639" cy="21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7309" y="6434253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李炯生，查建国，王新茂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799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461" y="726779"/>
            <a:ext cx="4956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Quantum </a:t>
            </a:r>
            <a:r>
              <a:rPr lang="en-US" sz="2800" b="1" smtClean="0">
                <a:solidFill>
                  <a:srgbClr val="002060"/>
                </a:solidFill>
              </a:rPr>
              <a:t>zero-knowledge proof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205" y="1647947"/>
            <a:ext cx="708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Both the prover and verifier are </a:t>
            </a:r>
            <a:r>
              <a:rPr lang="en-US" sz="2400" dirty="0" smtClean="0">
                <a:solidFill>
                  <a:srgbClr val="0070C0"/>
                </a:solidFill>
              </a:rPr>
              <a:t>quantum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algorithms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205" y="3030780"/>
            <a:ext cx="762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The prover and verifier can exchange </a:t>
            </a:r>
            <a:r>
              <a:rPr lang="en-US" sz="2400" dirty="0" smtClean="0">
                <a:solidFill>
                  <a:srgbClr val="0070C0"/>
                </a:solidFill>
              </a:rPr>
              <a:t>quantum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messages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205" y="4824806"/>
            <a:ext cx="790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 contrast to the </a:t>
            </a:r>
            <a:r>
              <a:rPr lang="en-US" sz="2400" dirty="0" smtClean="0">
                <a:solidFill>
                  <a:srgbClr val="FF0000"/>
                </a:solidFill>
              </a:rPr>
              <a:t>classical</a:t>
            </a:r>
            <a:r>
              <a:rPr lang="en-US" sz="2400" dirty="0" smtClean="0"/>
              <a:t> zero-knowledge proof against </a:t>
            </a:r>
            <a:r>
              <a:rPr lang="en-US" sz="2400" dirty="0" smtClean="0">
                <a:solidFill>
                  <a:srgbClr val="0070C0"/>
                </a:solidFill>
              </a:rPr>
              <a:t>quantum</a:t>
            </a:r>
            <a:r>
              <a:rPr lang="en-US" sz="2400" dirty="0" smtClean="0"/>
              <a:t> attack, or </a:t>
            </a:r>
            <a:r>
              <a:rPr lang="en-US" sz="2400" dirty="0" smtClean="0">
                <a:solidFill>
                  <a:srgbClr val="00B050"/>
                </a:solidFill>
              </a:rPr>
              <a:t>post-quantum</a:t>
            </a:r>
            <a:r>
              <a:rPr lang="en-US" sz="2400" dirty="0" smtClean="0"/>
              <a:t> secure zero-knowledge proof</a:t>
            </a:r>
            <a:endParaRPr lang="en-US" sz="2400" dirty="0"/>
          </a:p>
        </p:txBody>
      </p:sp>
      <p:pic>
        <p:nvPicPr>
          <p:cNvPr id="8" name="图片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62" y="3638120"/>
            <a:ext cx="709460" cy="651854"/>
          </a:xfrm>
          <a:prstGeom prst="rect">
            <a:avLst/>
          </a:prstGeom>
        </p:spPr>
      </p:pic>
      <p:pic>
        <p:nvPicPr>
          <p:cNvPr id="9" name="图片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73" y="3638120"/>
            <a:ext cx="709460" cy="651854"/>
          </a:xfrm>
          <a:prstGeom prst="rect">
            <a:avLst/>
          </a:prstGeom>
        </p:spPr>
      </p:pic>
      <p:pic>
        <p:nvPicPr>
          <p:cNvPr id="10" name="图片 1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959" y="3638120"/>
            <a:ext cx="709460" cy="6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42429" y="664948"/>
            <a:ext cx="549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002060"/>
                </a:solidFill>
              </a:rPr>
              <a:t>Quantum Bit Commitment Scheme</a:t>
            </a:r>
            <a:endParaRPr kumimoji="1"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63377" y="2907339"/>
            <a:ext cx="1149684" cy="10962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0</a:t>
            </a:r>
            <a:endParaRPr kumimoji="1"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497503" y="2907339"/>
            <a:ext cx="1149684" cy="109621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25" name="文本框 8"/>
          <p:cNvSpPr txBox="1"/>
          <p:nvPr/>
        </p:nvSpPr>
        <p:spPr>
          <a:xfrm>
            <a:off x="2502977" y="3094497"/>
            <a:ext cx="467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 smtClean="0">
                <a:solidFill>
                  <a:srgbClr val="FF0000"/>
                </a:solidFill>
              </a:rPr>
              <a:t>α</a:t>
            </a:r>
            <a:endParaRPr kumimoji="1"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26" name="文本框 9"/>
          <p:cNvSpPr txBox="1"/>
          <p:nvPr/>
        </p:nvSpPr>
        <p:spPr>
          <a:xfrm>
            <a:off x="4580428" y="3121233"/>
            <a:ext cx="957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+</a:t>
            </a:r>
            <a:r>
              <a:rPr kumimoji="1" lang="zh-CN" altLang="en-US" sz="4000" dirty="0" smtClean="0">
                <a:solidFill>
                  <a:srgbClr val="FF0000"/>
                </a:solidFill>
              </a:rPr>
              <a:t>β</a:t>
            </a:r>
            <a:endParaRPr kumimoji="1"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6123" y="4995747"/>
            <a:ext cx="518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Quantum binding appears </a:t>
            </a:r>
            <a:r>
              <a:rPr lang="en-US" sz="2400" smtClean="0"/>
              <a:t>much weaker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84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1551" y="691375"/>
            <a:ext cx="2355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New problems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435" y="1750741"/>
            <a:ext cx="8251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Quantum rewinding</a:t>
            </a:r>
            <a:r>
              <a:rPr lang="en-US" sz="2400" dirty="0" smtClean="0"/>
              <a:t>: generally cannot observe the adversary’s behaviors on more than one inputs</a:t>
            </a: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/>
              <a:t>Measurement collapses quantum states</a:t>
            </a: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/>
              <a:t>No-cloning </a:t>
            </a:r>
            <a:r>
              <a:rPr lang="en-US" sz="2400" dirty="0" smtClean="0"/>
              <a:t>theorem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122" y="2944772"/>
            <a:ext cx="1946523" cy="1220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35" y="4627756"/>
            <a:ext cx="8633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Non-uniqueness</a:t>
            </a:r>
            <a:r>
              <a:rPr lang="en-US" sz="2400" dirty="0" smtClean="0"/>
              <a:t> of the string underlying quantum bit commitments</a:t>
            </a:r>
          </a:p>
          <a:p>
            <a:pPr marL="800100" lvl="1" indent="-342900">
              <a:buFont typeface="Wingdings" charset="2"/>
              <a:buChar char="v"/>
            </a:pPr>
            <a:r>
              <a:rPr lang="en-US" sz="2400" dirty="0" smtClean="0"/>
              <a:t>Exponential blowup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70" y="5192507"/>
            <a:ext cx="1048496" cy="104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9504" y="498475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My Research</a:t>
            </a:r>
            <a:endParaRPr lang="zh-CN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72936"/>
            <a:ext cx="1486702" cy="1283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52311"/>
            <a:ext cx="1275028" cy="955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72936"/>
            <a:ext cx="1411546" cy="103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281675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+</a:t>
            </a:r>
            <a:endParaRPr lang="zh-CN" alt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816751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+</a:t>
            </a:r>
            <a:endParaRPr lang="zh-CN" alt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41695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Cryptography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4172" y="4416951"/>
            <a:ext cx="1656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Complexity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34200" y="441695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Quantum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705" y="747132"/>
            <a:ext cx="2578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What about </a:t>
            </a:r>
            <a:r>
              <a:rPr lang="en-US" sz="2400" b="1" dirty="0" err="1" smtClean="0">
                <a:solidFill>
                  <a:srgbClr val="002060"/>
                </a:solidFill>
              </a:rPr>
              <a:t>coNP</a:t>
            </a:r>
            <a:r>
              <a:rPr lang="en-US" sz="2400" b="1" dirty="0" smtClean="0">
                <a:solidFill>
                  <a:srgbClr val="002060"/>
                </a:solidFill>
              </a:rPr>
              <a:t>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283" y="1722863"/>
            <a:ext cx="5009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Prove that there </a:t>
            </a:r>
            <a:r>
              <a:rPr lang="en-US" sz="2000" i="1" dirty="0" smtClean="0">
                <a:solidFill>
                  <a:srgbClr val="FF0000"/>
                </a:solidFill>
              </a:rPr>
              <a:t>does not</a:t>
            </a:r>
            <a:r>
              <a:rPr lang="en-US" sz="2000" dirty="0" smtClean="0"/>
              <a:t> exist a short witness</a:t>
            </a:r>
            <a:endParaRPr lang="en-US" sz="2000" dirty="0"/>
          </a:p>
        </p:txBody>
      </p:sp>
      <p:pic>
        <p:nvPicPr>
          <p:cNvPr id="24578" name="Picture 2" descr="mage result for question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2875" y="918081"/>
            <a:ext cx="1853193" cy="24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8283" y="2467761"/>
            <a:ext cx="4104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Example: </a:t>
            </a:r>
            <a:r>
              <a:rPr lang="en-US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Graph Non-Isomorphism</a:t>
            </a:r>
            <a:endParaRPr lang="en-US" sz="200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0" name="Oval 3"/>
          <p:cNvSpPr>
            <a:spLocks noChangeArrowheads="1"/>
          </p:cNvSpPr>
          <p:nvPr/>
        </p:nvSpPr>
        <p:spPr bwMode="auto">
          <a:xfrm>
            <a:off x="2195513" y="3550501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219325" y="349031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</a:rPr>
              <a:t>1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1306513" y="4076102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2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1296988" y="4136289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Oval 7"/>
          <p:cNvSpPr>
            <a:spLocks noChangeArrowheads="1"/>
          </p:cNvSpPr>
          <p:nvPr/>
        </p:nvSpPr>
        <p:spPr bwMode="auto">
          <a:xfrm>
            <a:off x="3186113" y="4160101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1281113" y="5226901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2209800" y="5960326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3186113" y="5226901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3205163" y="4093564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3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1292225" y="5163655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4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3186113" y="5174806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5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2209800" y="5892086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6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2" name="Oval 15"/>
          <p:cNvSpPr>
            <a:spLocks noChangeArrowheads="1"/>
          </p:cNvSpPr>
          <p:nvPr/>
        </p:nvSpPr>
        <p:spPr bwMode="auto">
          <a:xfrm>
            <a:off x="6221413" y="3517164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6245225" y="345697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1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5332413" y="4081707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2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5" name="Oval 18"/>
          <p:cNvSpPr>
            <a:spLocks noChangeArrowheads="1"/>
          </p:cNvSpPr>
          <p:nvPr/>
        </p:nvSpPr>
        <p:spPr bwMode="auto">
          <a:xfrm>
            <a:off x="5322888" y="4112768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Oval 19"/>
          <p:cNvSpPr>
            <a:spLocks noChangeArrowheads="1"/>
          </p:cNvSpPr>
          <p:nvPr/>
        </p:nvSpPr>
        <p:spPr bwMode="auto">
          <a:xfrm>
            <a:off x="7212013" y="4126764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Oval 20"/>
          <p:cNvSpPr>
            <a:spLocks noChangeArrowheads="1"/>
          </p:cNvSpPr>
          <p:nvPr/>
        </p:nvSpPr>
        <p:spPr bwMode="auto">
          <a:xfrm>
            <a:off x="5307013" y="5193564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Oval 21"/>
          <p:cNvSpPr>
            <a:spLocks noChangeArrowheads="1"/>
          </p:cNvSpPr>
          <p:nvPr/>
        </p:nvSpPr>
        <p:spPr bwMode="auto">
          <a:xfrm>
            <a:off x="6221413" y="5955564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Oval 22"/>
          <p:cNvSpPr>
            <a:spLocks noChangeArrowheads="1"/>
          </p:cNvSpPr>
          <p:nvPr/>
        </p:nvSpPr>
        <p:spPr bwMode="auto">
          <a:xfrm>
            <a:off x="7212013" y="5193564"/>
            <a:ext cx="304800" cy="30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Text Box 23"/>
          <p:cNvSpPr txBox="1">
            <a:spLocks noChangeArrowheads="1"/>
          </p:cNvSpPr>
          <p:nvPr/>
        </p:nvSpPr>
        <p:spPr bwMode="auto">
          <a:xfrm>
            <a:off x="7231063" y="406022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3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" name="Text Box 24"/>
          <p:cNvSpPr txBox="1">
            <a:spLocks noChangeArrowheads="1"/>
          </p:cNvSpPr>
          <p:nvPr/>
        </p:nvSpPr>
        <p:spPr bwMode="auto">
          <a:xfrm>
            <a:off x="5318125" y="515261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4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7212013" y="5141468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5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6232525" y="5906489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6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4" name="Line 28"/>
          <p:cNvSpPr>
            <a:spLocks noChangeShapeType="1"/>
          </p:cNvSpPr>
          <p:nvPr/>
        </p:nvSpPr>
        <p:spPr bwMode="auto">
          <a:xfrm flipH="1">
            <a:off x="1600200" y="3750526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29"/>
          <p:cNvSpPr>
            <a:spLocks noChangeShapeType="1"/>
          </p:cNvSpPr>
          <p:nvPr/>
        </p:nvSpPr>
        <p:spPr bwMode="auto">
          <a:xfrm>
            <a:off x="2514600" y="3750526"/>
            <a:ext cx="685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30"/>
          <p:cNvSpPr>
            <a:spLocks noChangeShapeType="1"/>
          </p:cNvSpPr>
          <p:nvPr/>
        </p:nvSpPr>
        <p:spPr bwMode="auto">
          <a:xfrm flipH="1">
            <a:off x="1524000" y="3826726"/>
            <a:ext cx="7620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2362200" y="3826726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1600200" y="4283926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>
            <a:off x="1524000" y="4436326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34"/>
          <p:cNvSpPr>
            <a:spLocks noChangeShapeType="1"/>
          </p:cNvSpPr>
          <p:nvPr/>
        </p:nvSpPr>
        <p:spPr bwMode="auto">
          <a:xfrm flipH="1">
            <a:off x="1600200" y="4436326"/>
            <a:ext cx="16764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35"/>
          <p:cNvSpPr>
            <a:spLocks noChangeShapeType="1"/>
          </p:cNvSpPr>
          <p:nvPr/>
        </p:nvSpPr>
        <p:spPr bwMode="auto">
          <a:xfrm>
            <a:off x="1524000" y="5503126"/>
            <a:ext cx="685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36"/>
          <p:cNvSpPr>
            <a:spLocks noChangeShapeType="1"/>
          </p:cNvSpPr>
          <p:nvPr/>
        </p:nvSpPr>
        <p:spPr bwMode="auto">
          <a:xfrm flipH="1">
            <a:off x="2514600" y="5503126"/>
            <a:ext cx="762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37"/>
          <p:cNvSpPr>
            <a:spLocks noChangeShapeType="1"/>
          </p:cNvSpPr>
          <p:nvPr/>
        </p:nvSpPr>
        <p:spPr bwMode="auto">
          <a:xfrm flipH="1">
            <a:off x="5562600" y="3750526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38"/>
          <p:cNvSpPr>
            <a:spLocks noChangeShapeType="1"/>
          </p:cNvSpPr>
          <p:nvPr/>
        </p:nvSpPr>
        <p:spPr bwMode="auto">
          <a:xfrm>
            <a:off x="6324600" y="3826726"/>
            <a:ext cx="7620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39"/>
          <p:cNvSpPr>
            <a:spLocks noChangeShapeType="1"/>
          </p:cNvSpPr>
          <p:nvPr/>
        </p:nvSpPr>
        <p:spPr bwMode="auto">
          <a:xfrm>
            <a:off x="6477000" y="3750526"/>
            <a:ext cx="7620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41"/>
          <p:cNvSpPr>
            <a:spLocks noChangeShapeType="1"/>
          </p:cNvSpPr>
          <p:nvPr/>
        </p:nvSpPr>
        <p:spPr bwMode="auto">
          <a:xfrm>
            <a:off x="5486400" y="442517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42"/>
          <p:cNvSpPr>
            <a:spLocks noChangeShapeType="1"/>
          </p:cNvSpPr>
          <p:nvPr/>
        </p:nvSpPr>
        <p:spPr bwMode="auto">
          <a:xfrm>
            <a:off x="5638800" y="4360126"/>
            <a:ext cx="160020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43"/>
          <p:cNvSpPr>
            <a:spLocks noChangeShapeType="1"/>
          </p:cNvSpPr>
          <p:nvPr/>
        </p:nvSpPr>
        <p:spPr bwMode="auto">
          <a:xfrm flipH="1">
            <a:off x="5638800" y="5350726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44"/>
          <p:cNvSpPr>
            <a:spLocks noChangeShapeType="1"/>
          </p:cNvSpPr>
          <p:nvPr/>
        </p:nvSpPr>
        <p:spPr bwMode="auto">
          <a:xfrm flipH="1">
            <a:off x="6477000" y="5503126"/>
            <a:ext cx="838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45"/>
          <p:cNvSpPr>
            <a:spLocks noChangeShapeType="1"/>
          </p:cNvSpPr>
          <p:nvPr/>
        </p:nvSpPr>
        <p:spPr bwMode="auto">
          <a:xfrm flipH="1">
            <a:off x="5562600" y="4436326"/>
            <a:ext cx="1752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46"/>
          <p:cNvSpPr>
            <a:spLocks noChangeShapeType="1"/>
          </p:cNvSpPr>
          <p:nvPr/>
        </p:nvSpPr>
        <p:spPr bwMode="auto">
          <a:xfrm flipH="1">
            <a:off x="6477000" y="4436326"/>
            <a:ext cx="9144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003" y="1510090"/>
            <a:ext cx="75382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/>
              <a:t>Many mathematics for the study of interactive proof (and </a:t>
            </a:r>
            <a:r>
              <a:rPr lang="en-US" sz="2000" dirty="0" smtClean="0">
                <a:solidFill>
                  <a:srgbClr val="0070C0"/>
                </a:solidFill>
              </a:rPr>
              <a:t>Theoretical Computer Science </a:t>
            </a:r>
            <a:r>
              <a:rPr lang="en-US" sz="2000" dirty="0" smtClean="0"/>
              <a:t>at large):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smtClean="0"/>
              <a:t>Number theory: Factoring, DLP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/>
              <a:t>Linear </a:t>
            </a:r>
            <a:r>
              <a:rPr lang="en-US" sz="2000" dirty="0" smtClean="0"/>
              <a:t>algebra: expander, quantum computation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/>
              <a:t>Abstract </a:t>
            </a:r>
            <a:r>
              <a:rPr lang="en-US" sz="2000" dirty="0" smtClean="0"/>
              <a:t>algebra: finite field, Graph Isomorphism algorithm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/>
              <a:t>Graph </a:t>
            </a:r>
            <a:r>
              <a:rPr lang="en-US" sz="2000" dirty="0" smtClean="0"/>
              <a:t>theory: isomorphism, coloring, Hamiltonian cycle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/>
              <a:t>Probability </a:t>
            </a:r>
            <a:r>
              <a:rPr lang="en-US" sz="2000" dirty="0" smtClean="0"/>
              <a:t>theory: everywhere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/>
              <a:t>Mathematical </a:t>
            </a:r>
            <a:r>
              <a:rPr lang="en-US" sz="2000" dirty="0" smtClean="0"/>
              <a:t>logic: completeness/soundness, SAT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en-US" sz="2000" dirty="0" smtClean="0"/>
              <a:t>Coding theory: list </a:t>
            </a:r>
            <a:r>
              <a:rPr lang="en-US" sz="2000" dirty="0"/>
              <a:t>decoding </a:t>
            </a:r>
            <a:r>
              <a:rPr lang="en-US" sz="2000" dirty="0" smtClean="0"/>
              <a:t>Walsh-</a:t>
            </a:r>
            <a:r>
              <a:rPr lang="en-US" sz="2000" dirty="0" err="1" smtClean="0"/>
              <a:t>Hadamard</a:t>
            </a:r>
            <a:r>
              <a:rPr lang="en-US" sz="2000" dirty="0" smtClean="0"/>
              <a:t> code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Wingdings" charset="2"/>
              <a:buChar char="v"/>
            </a:pPr>
            <a:r>
              <a:rPr lang="mr-IN" sz="2000" dirty="0"/>
              <a:t>…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24146" y="691375"/>
            <a:ext cx="1806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Conclusion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2702" y="814039"/>
            <a:ext cx="25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Three textbooks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3" y="2174488"/>
            <a:ext cx="1906859" cy="233060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Math and Computation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(To appear)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0089" y="4705362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Avi</a:t>
            </a:r>
            <a:r>
              <a:rPr lang="en-US" dirty="0" smtClean="0"/>
              <a:t> </a:t>
            </a:r>
            <a:r>
              <a:rPr lang="en-US" dirty="0" err="1" smtClean="0"/>
              <a:t>Wigderson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7759" y="5431744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hlinkClick r:id="rId2"/>
              </a:rPr>
              <a:t>Link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810003" y="2174488"/>
            <a:ext cx="1906859" cy="2330605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Introduction to Theoretical Computer </a:t>
            </a:r>
            <a:r>
              <a:rPr lang="en-US" sz="2000" dirty="0" smtClean="0">
                <a:solidFill>
                  <a:schemeClr val="tx1"/>
                </a:solidFill>
              </a:rPr>
              <a:t>Science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(Draft)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6050" y="4716061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Boaz Barak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3359" y="5431744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hlinkClick r:id="rId3"/>
              </a:rPr>
              <a:t>Link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6866" name="Picture 2" descr="omputational Complexity: A Modern Appro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3" y="2152186"/>
            <a:ext cx="1678570" cy="23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68909" y="4705362"/>
            <a:ext cx="1628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Sanjeev Arora</a:t>
            </a:r>
          </a:p>
          <a:p>
            <a:pPr algn="ctr"/>
            <a:r>
              <a:rPr lang="en-US" sz="2000" dirty="0" smtClean="0"/>
              <a:t>Boaz Barak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03002" y="5431744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</a:t>
            </a:r>
            <a:r>
              <a:rPr lang="en-US" sz="2000" dirty="0" smtClean="0">
                <a:hlinkClick r:id="rId5"/>
              </a:rPr>
              <a:t>Link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5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6D358-74F6-42FA-83B2-30A3325B334B}" type="slidenum">
              <a:rPr lang="en-US" altLang="zh-CN" smtClean="0"/>
              <a:pPr>
                <a:defRPr/>
              </a:pPr>
              <a:t>72</a:t>
            </a:fld>
            <a:endParaRPr lang="en-US" altLang="zh-CN" dirty="0"/>
          </a:p>
        </p:txBody>
      </p:sp>
      <p:grpSp>
        <p:nvGrpSpPr>
          <p:cNvPr id="3" name="组 2"/>
          <p:cNvGrpSpPr/>
          <p:nvPr/>
        </p:nvGrpSpPr>
        <p:grpSpPr>
          <a:xfrm>
            <a:off x="2376902" y="3803979"/>
            <a:ext cx="4549682" cy="2331412"/>
            <a:chOff x="1600268" y="1225432"/>
            <a:chExt cx="5980518" cy="2911094"/>
          </a:xfrm>
        </p:grpSpPr>
        <p:pic>
          <p:nvPicPr>
            <p:cNvPr id="5" name="图片 4" descr="zhugelian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68" y="2368196"/>
              <a:ext cx="1890740" cy="1181713"/>
            </a:xfrm>
            <a:prstGeom prst="rect">
              <a:avLst/>
            </a:prstGeom>
          </p:spPr>
        </p:pic>
        <p:pic>
          <p:nvPicPr>
            <p:cNvPr id="6" name="图片 5" descr="liubei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8632" y="2405081"/>
              <a:ext cx="1144828" cy="1144828"/>
            </a:xfrm>
            <a:prstGeom prst="rect">
              <a:avLst/>
            </a:prstGeom>
          </p:spPr>
        </p:pic>
        <p:sp>
          <p:nvSpPr>
            <p:cNvPr id="7" name="椭圆形标注 6"/>
            <p:cNvSpPr/>
            <p:nvPr/>
          </p:nvSpPr>
          <p:spPr>
            <a:xfrm>
              <a:off x="3544781" y="1225432"/>
              <a:ext cx="2060222" cy="917222"/>
            </a:xfrm>
            <a:prstGeom prst="wedgeEllipseCallout">
              <a:avLst>
                <a:gd name="adj1" fmla="val -74423"/>
                <a:gd name="adj2" fmla="val 80962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Trust me, for no reason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椭圆形标注 7"/>
            <p:cNvSpPr/>
            <p:nvPr/>
          </p:nvSpPr>
          <p:spPr>
            <a:xfrm>
              <a:off x="5091356" y="3403668"/>
              <a:ext cx="942623" cy="715812"/>
            </a:xfrm>
            <a:prstGeom prst="wedgeEllipseCallout">
              <a:avLst>
                <a:gd name="adj1" fmla="val 70296"/>
                <a:gd name="adj2" fmla="val -52884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>
                  <a:solidFill>
                    <a:schemeClr val="tx1"/>
                  </a:solidFill>
                </a:rPr>
                <a:t>OK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03001" y="368781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zh-CN" altLang="en-US" dirty="0"/>
            </a:p>
          </p:txBody>
        </p:sp>
        <p:pic>
          <p:nvPicPr>
            <p:cNvPr id="10" name="图片 9" descr="imag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700" y="2300262"/>
              <a:ext cx="709460" cy="651854"/>
            </a:xfrm>
            <a:prstGeom prst="rect">
              <a:avLst/>
            </a:prstGeom>
          </p:spPr>
        </p:pic>
        <p:pic>
          <p:nvPicPr>
            <p:cNvPr id="11" name="图片 10" descr="imag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227" y="2306882"/>
              <a:ext cx="709460" cy="651854"/>
            </a:xfrm>
            <a:prstGeom prst="rect">
              <a:avLst/>
            </a:prstGeom>
          </p:spPr>
        </p:pic>
        <p:pic>
          <p:nvPicPr>
            <p:cNvPr id="12" name="图片 11" descr="image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733" y="2289950"/>
              <a:ext cx="709460" cy="651854"/>
            </a:xfrm>
            <a:prstGeom prst="rect">
              <a:avLst/>
            </a:prstGeom>
          </p:spPr>
        </p:pic>
        <p:sp>
          <p:nvSpPr>
            <p:cNvPr id="13" name="左右箭头 12"/>
            <p:cNvSpPr/>
            <p:nvPr/>
          </p:nvSpPr>
          <p:spPr>
            <a:xfrm>
              <a:off x="3637700" y="2986958"/>
              <a:ext cx="2396279" cy="205045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23385" y="3767195"/>
              <a:ext cx="1518364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Merlin/</a:t>
              </a:r>
              <a:r>
                <a:rPr kumimoji="1" lang="en-US" altLang="zh-CN" dirty="0" err="1" smtClean="0"/>
                <a:t>prover</a:t>
              </a:r>
              <a:endParaRPr kumimoji="1"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022509" y="3758375"/>
              <a:ext cx="155827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Arthur/verifier</a:t>
              </a:r>
              <a:endParaRPr kumimoji="1" lang="zh-CN" altLang="en-US" dirty="0"/>
            </a:p>
          </p:txBody>
        </p:sp>
      </p:grpSp>
      <p:pic>
        <p:nvPicPr>
          <p:cNvPr id="16" name="图片 15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99" y="459721"/>
            <a:ext cx="3068080" cy="30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2800" b="1" dirty="0" smtClean="0">
                <a:solidFill>
                  <a:srgbClr val="002060"/>
                </a:solidFill>
              </a:rPr>
              <a:t>An interactive proof </a:t>
            </a:r>
            <a:r>
              <a:rPr lang="en-US" altLang="en-US" sz="2800" b="1" dirty="0">
                <a:solidFill>
                  <a:srgbClr val="002060"/>
                </a:solidFill>
              </a:rPr>
              <a:t>s</a:t>
            </a:r>
            <a:r>
              <a:rPr lang="en-US" altLang="en-US" sz="2800" b="1" dirty="0" smtClean="0">
                <a:solidFill>
                  <a:srgbClr val="002060"/>
                </a:solidFill>
              </a:rPr>
              <a:t>ystem for </a:t>
            </a:r>
            <a:r>
              <a:rPr lang="en-US" altLang="en-US" sz="28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GNI</a:t>
            </a:r>
            <a:endParaRPr lang="en-US" altLang="en-US" sz="2400" b="1" dirty="0" smtClean="0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27654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06850" y="1028700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2" name="Equation" r:id="rId4" imgW="977900" imgH="381000" progId="Equation.3">
                  <p:embed/>
                </p:oleObj>
              </mc:Choice>
              <mc:Fallback>
                <p:oleObj name="Equation" r:id="rId4" imgW="977900" imgH="381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1028700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Line 6"/>
          <p:cNvSpPr>
            <a:spLocks noChangeShapeType="1"/>
          </p:cNvSpPr>
          <p:nvPr/>
        </p:nvSpPr>
        <p:spPr bwMode="auto">
          <a:xfrm flipH="1">
            <a:off x="1365250" y="1225550"/>
            <a:ext cx="2527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5035550" y="1225550"/>
            <a:ext cx="2349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3568700" y="4210050"/>
            <a:ext cx="1765300" cy="285750"/>
            <a:chOff x="2248" y="2652"/>
            <a:chExt cx="1112" cy="180"/>
          </a:xfrm>
        </p:grpSpPr>
        <p:sp>
          <p:nvSpPr>
            <p:cNvPr id="27686" name="Line 11"/>
            <p:cNvSpPr>
              <a:spLocks noChangeShapeType="1"/>
            </p:cNvSpPr>
            <p:nvPr/>
          </p:nvSpPr>
          <p:spPr bwMode="auto">
            <a:xfrm flipH="1">
              <a:off x="2248" y="2832"/>
              <a:ext cx="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87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730" y="2652"/>
            <a:ext cx="188" cy="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93" name="Equation" r:id="rId6" imgW="304536" imgH="266469" progId="Equation.3">
                    <p:embed/>
                  </p:oleObj>
                </mc:Choice>
                <mc:Fallback>
                  <p:oleObj name="Equation" r:id="rId6" imgW="304536" imgH="266469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" y="2652"/>
                          <a:ext cx="188" cy="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5238750" y="2743200"/>
            <a:ext cx="3003550" cy="1920875"/>
            <a:chOff x="3408" y="1728"/>
            <a:chExt cx="1892" cy="1210"/>
          </a:xfrm>
        </p:grpSpPr>
        <p:graphicFrame>
          <p:nvGraphicFramePr>
            <p:cNvPr id="27684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83" y="1784"/>
            <a:ext cx="1417" cy="1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94" name="Equation" r:id="rId8" imgW="2260600" imgH="1854200" progId="Equation.3">
                    <p:embed/>
                  </p:oleObj>
                </mc:Choice>
                <mc:Fallback>
                  <p:oleObj name="Equation" r:id="rId8" imgW="2260600" imgH="18542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1784"/>
                          <a:ext cx="1417" cy="1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5" name="Rectangle 16"/>
            <p:cNvSpPr>
              <a:spLocks noChangeArrowheads="1"/>
            </p:cNvSpPr>
            <p:nvPr/>
          </p:nvSpPr>
          <p:spPr bwMode="auto">
            <a:xfrm>
              <a:off x="3408" y="1728"/>
              <a:ext cx="2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rgbClr val="CC0000"/>
                  </a:solidFill>
                  <a:latin typeface="Helvetica" pitchFamily="34" charset="0"/>
                </a:rPr>
                <a:t>1.</a:t>
              </a:r>
              <a:endParaRPr lang="en-US" altLang="en-US" sz="2400" b="1">
                <a:solidFill>
                  <a:schemeClr val="hlink"/>
                </a:solidFill>
                <a:latin typeface="Helvetica" pitchFamily="34" charset="0"/>
              </a:endParaRPr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153988" y="4346575"/>
            <a:ext cx="3425825" cy="911225"/>
            <a:chOff x="97" y="2738"/>
            <a:chExt cx="2158" cy="574"/>
          </a:xfrm>
        </p:grpSpPr>
        <p:graphicFrame>
          <p:nvGraphicFramePr>
            <p:cNvPr id="27682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84" y="2787"/>
            <a:ext cx="1871" cy="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95" name="Equation" r:id="rId10" imgW="2984500" imgH="838200" progId="Equation.3">
                    <p:embed/>
                  </p:oleObj>
                </mc:Choice>
                <mc:Fallback>
                  <p:oleObj name="Equation" r:id="rId10" imgW="2984500" imgH="8382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2787"/>
                          <a:ext cx="1871" cy="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3" name="Rectangle 17"/>
            <p:cNvSpPr>
              <a:spLocks noChangeArrowheads="1"/>
            </p:cNvSpPr>
            <p:nvPr/>
          </p:nvSpPr>
          <p:spPr bwMode="auto">
            <a:xfrm>
              <a:off x="97" y="2738"/>
              <a:ext cx="2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rgbClr val="CC0000"/>
                  </a:solidFill>
                  <a:latin typeface="Helvetica" pitchFamily="34" charset="0"/>
                </a:rPr>
                <a:t>2.</a:t>
              </a:r>
              <a:endParaRPr lang="en-US" altLang="en-US" sz="2400" b="1">
                <a:solidFill>
                  <a:schemeClr val="hlink"/>
                </a:solidFill>
                <a:latin typeface="Helvetica" pitchFamily="34" charset="0"/>
              </a:endParaRPr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5211763" y="5408613"/>
            <a:ext cx="3455987" cy="458787"/>
            <a:chOff x="3391" y="3407"/>
            <a:chExt cx="2177" cy="289"/>
          </a:xfrm>
        </p:grpSpPr>
        <p:graphicFrame>
          <p:nvGraphicFramePr>
            <p:cNvPr id="27680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767" y="3481"/>
            <a:ext cx="1801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96" name="Equation" r:id="rId12" imgW="2870200" imgH="355600" progId="Equation.3">
                    <p:embed/>
                  </p:oleObj>
                </mc:Choice>
                <mc:Fallback>
                  <p:oleObj name="Equation" r:id="rId12" imgW="2870200" imgH="355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" y="3481"/>
                          <a:ext cx="1801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1" name="Rectangle 18"/>
            <p:cNvSpPr>
              <a:spLocks noChangeArrowheads="1"/>
            </p:cNvSpPr>
            <p:nvPr/>
          </p:nvSpPr>
          <p:spPr bwMode="auto">
            <a:xfrm>
              <a:off x="3391" y="3407"/>
              <a:ext cx="27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 b="1">
                  <a:solidFill>
                    <a:srgbClr val="CC0000"/>
                  </a:solidFill>
                  <a:latin typeface="Helvetica" pitchFamily="34" charset="0"/>
                </a:rPr>
                <a:t>3.</a:t>
              </a:r>
              <a:endParaRPr lang="en-US" altLang="en-US" sz="2400" b="1">
                <a:solidFill>
                  <a:schemeClr val="hlink"/>
                </a:solidFill>
                <a:latin typeface="Helvetica" pitchFamily="34" charset="0"/>
              </a:endParaRPr>
            </a:p>
          </p:txBody>
        </p:sp>
      </p:grpSp>
      <p:sp>
        <p:nvSpPr>
          <p:cNvPr id="27661" name="Rectangle 19"/>
          <p:cNvSpPr>
            <a:spLocks noChangeArrowheads="1"/>
          </p:cNvSpPr>
          <p:nvPr/>
        </p:nvSpPr>
        <p:spPr bwMode="auto">
          <a:xfrm>
            <a:off x="61913" y="976313"/>
            <a:ext cx="10795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Helvetica" pitchFamily="34" charset="0"/>
              </a:rPr>
              <a:t>Prover</a:t>
            </a:r>
          </a:p>
        </p:txBody>
      </p:sp>
      <p:sp>
        <p:nvSpPr>
          <p:cNvPr id="27662" name="Rectangle 20"/>
          <p:cNvSpPr>
            <a:spLocks noChangeArrowheads="1"/>
          </p:cNvSpPr>
          <p:nvPr/>
        </p:nvSpPr>
        <p:spPr bwMode="auto">
          <a:xfrm>
            <a:off x="7586663" y="962025"/>
            <a:ext cx="11477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latin typeface="Helvetica" pitchFamily="34" charset="0"/>
              </a:rPr>
              <a:t>Verifier</a:t>
            </a:r>
          </a:p>
        </p:txBody>
      </p:sp>
      <p:grpSp>
        <p:nvGrpSpPr>
          <p:cNvPr id="14362" name="Group 26"/>
          <p:cNvGrpSpPr>
            <a:grpSpLocks/>
          </p:cNvGrpSpPr>
          <p:nvPr/>
        </p:nvGrpSpPr>
        <p:grpSpPr bwMode="auto">
          <a:xfrm>
            <a:off x="3568700" y="5029200"/>
            <a:ext cx="1765300" cy="266700"/>
            <a:chOff x="2248" y="3168"/>
            <a:chExt cx="1112" cy="168"/>
          </a:xfrm>
        </p:grpSpPr>
        <p:graphicFrame>
          <p:nvGraphicFramePr>
            <p:cNvPr id="27678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556" y="3168"/>
            <a:ext cx="440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097" name="Equation" r:id="rId14" imgW="711200" imgH="228600" progId="Equation.3">
                    <p:embed/>
                  </p:oleObj>
                </mc:Choice>
                <mc:Fallback>
                  <p:oleObj name="Equation" r:id="rId14" imgW="711200" imgH="2286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6" y="3168"/>
                          <a:ext cx="440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79" name="Line 22"/>
            <p:cNvSpPr>
              <a:spLocks noChangeShapeType="1"/>
            </p:cNvSpPr>
            <p:nvPr/>
          </p:nvSpPr>
          <p:spPr bwMode="auto">
            <a:xfrm flipH="1">
              <a:off x="2248" y="3336"/>
              <a:ext cx="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64" name="Picture 28" descr="AG00360_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490788"/>
            <a:ext cx="9906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9" descr="j00787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188" y="1531938"/>
            <a:ext cx="838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6" name="Group 30"/>
          <p:cNvGrpSpPr>
            <a:grpSpLocks/>
          </p:cNvGrpSpPr>
          <p:nvPr/>
        </p:nvGrpSpPr>
        <p:grpSpPr bwMode="auto">
          <a:xfrm>
            <a:off x="7775575" y="1355725"/>
            <a:ext cx="722313" cy="1555750"/>
            <a:chOff x="331" y="1372"/>
            <a:chExt cx="455" cy="980"/>
          </a:xfrm>
        </p:grpSpPr>
        <p:sp>
          <p:nvSpPr>
            <p:cNvPr id="27667" name="AutoShape 31"/>
            <p:cNvSpPr>
              <a:spLocks noChangeAspect="1" noChangeArrowheads="1" noTextEdit="1"/>
            </p:cNvSpPr>
            <p:nvPr/>
          </p:nvSpPr>
          <p:spPr bwMode="auto">
            <a:xfrm flipH="1">
              <a:off x="331" y="1372"/>
              <a:ext cx="455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8" name="Group 32"/>
            <p:cNvGrpSpPr>
              <a:grpSpLocks/>
            </p:cNvGrpSpPr>
            <p:nvPr/>
          </p:nvGrpSpPr>
          <p:grpSpPr bwMode="auto">
            <a:xfrm flipH="1">
              <a:off x="331" y="1448"/>
              <a:ext cx="454" cy="904"/>
              <a:chOff x="332" y="1448"/>
              <a:chExt cx="454" cy="904"/>
            </a:xfrm>
          </p:grpSpPr>
          <p:sp>
            <p:nvSpPr>
              <p:cNvPr id="27672" name="Freeform 33"/>
              <p:cNvSpPr>
                <a:spLocks/>
              </p:cNvSpPr>
              <p:nvPr/>
            </p:nvSpPr>
            <p:spPr bwMode="auto">
              <a:xfrm>
                <a:off x="476" y="1499"/>
                <a:ext cx="178" cy="197"/>
              </a:xfrm>
              <a:custGeom>
                <a:avLst/>
                <a:gdLst>
                  <a:gd name="T0" fmla="*/ 31 w 534"/>
                  <a:gd name="T1" fmla="*/ 15 h 592"/>
                  <a:gd name="T2" fmla="*/ 26 w 534"/>
                  <a:gd name="T3" fmla="*/ 8 h 592"/>
                  <a:gd name="T4" fmla="*/ 18 w 534"/>
                  <a:gd name="T5" fmla="*/ 3 h 592"/>
                  <a:gd name="T6" fmla="*/ 12 w 534"/>
                  <a:gd name="T7" fmla="*/ 0 h 592"/>
                  <a:gd name="T8" fmla="*/ 7 w 534"/>
                  <a:gd name="T9" fmla="*/ 1 h 592"/>
                  <a:gd name="T10" fmla="*/ 3 w 534"/>
                  <a:gd name="T11" fmla="*/ 5 h 592"/>
                  <a:gd name="T12" fmla="*/ 0 w 534"/>
                  <a:gd name="T13" fmla="*/ 16 h 592"/>
                  <a:gd name="T14" fmla="*/ 1 w 534"/>
                  <a:gd name="T15" fmla="*/ 29 h 592"/>
                  <a:gd name="T16" fmla="*/ 4 w 534"/>
                  <a:gd name="T17" fmla="*/ 42 h 592"/>
                  <a:gd name="T18" fmla="*/ 8 w 534"/>
                  <a:gd name="T19" fmla="*/ 51 h 592"/>
                  <a:gd name="T20" fmla="*/ 14 w 534"/>
                  <a:gd name="T21" fmla="*/ 61 h 592"/>
                  <a:gd name="T22" fmla="*/ 20 w 534"/>
                  <a:gd name="T23" fmla="*/ 66 h 592"/>
                  <a:gd name="T24" fmla="*/ 27 w 534"/>
                  <a:gd name="T25" fmla="*/ 66 h 592"/>
                  <a:gd name="T26" fmla="*/ 35 w 534"/>
                  <a:gd name="T27" fmla="*/ 63 h 592"/>
                  <a:gd name="T28" fmla="*/ 39 w 534"/>
                  <a:gd name="T29" fmla="*/ 56 h 592"/>
                  <a:gd name="T30" fmla="*/ 41 w 534"/>
                  <a:gd name="T31" fmla="*/ 46 h 592"/>
                  <a:gd name="T32" fmla="*/ 40 w 534"/>
                  <a:gd name="T33" fmla="*/ 35 h 592"/>
                  <a:gd name="T34" fmla="*/ 58 w 534"/>
                  <a:gd name="T35" fmla="*/ 36 h 592"/>
                  <a:gd name="T36" fmla="*/ 59 w 534"/>
                  <a:gd name="T37" fmla="*/ 31 h 592"/>
                  <a:gd name="T38" fmla="*/ 39 w 534"/>
                  <a:gd name="T39" fmla="*/ 29 h 592"/>
                  <a:gd name="T40" fmla="*/ 33 w 534"/>
                  <a:gd name="T41" fmla="*/ 17 h 592"/>
                  <a:gd name="T42" fmla="*/ 31 w 534"/>
                  <a:gd name="T43" fmla="*/ 15 h 59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534" h="592">
                    <a:moveTo>
                      <a:pt x="278" y="136"/>
                    </a:moveTo>
                    <a:lnTo>
                      <a:pt x="231" y="76"/>
                    </a:lnTo>
                    <a:lnTo>
                      <a:pt x="166" y="30"/>
                    </a:lnTo>
                    <a:lnTo>
                      <a:pt x="108" y="0"/>
                    </a:lnTo>
                    <a:lnTo>
                      <a:pt x="61" y="8"/>
                    </a:lnTo>
                    <a:lnTo>
                      <a:pt x="27" y="42"/>
                    </a:lnTo>
                    <a:lnTo>
                      <a:pt x="0" y="144"/>
                    </a:lnTo>
                    <a:lnTo>
                      <a:pt x="11" y="262"/>
                    </a:lnTo>
                    <a:lnTo>
                      <a:pt x="39" y="376"/>
                    </a:lnTo>
                    <a:lnTo>
                      <a:pt x="69" y="463"/>
                    </a:lnTo>
                    <a:lnTo>
                      <a:pt x="128" y="554"/>
                    </a:lnTo>
                    <a:lnTo>
                      <a:pt x="178" y="592"/>
                    </a:lnTo>
                    <a:lnTo>
                      <a:pt x="247" y="592"/>
                    </a:lnTo>
                    <a:lnTo>
                      <a:pt x="317" y="566"/>
                    </a:lnTo>
                    <a:lnTo>
                      <a:pt x="352" y="501"/>
                    </a:lnTo>
                    <a:lnTo>
                      <a:pt x="370" y="418"/>
                    </a:lnTo>
                    <a:lnTo>
                      <a:pt x="363" y="315"/>
                    </a:lnTo>
                    <a:lnTo>
                      <a:pt x="525" y="327"/>
                    </a:lnTo>
                    <a:lnTo>
                      <a:pt x="534" y="281"/>
                    </a:lnTo>
                    <a:lnTo>
                      <a:pt x="348" y="262"/>
                    </a:lnTo>
                    <a:lnTo>
                      <a:pt x="301" y="156"/>
                    </a:lnTo>
                    <a:lnTo>
                      <a:pt x="278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34"/>
              <p:cNvSpPr>
                <a:spLocks/>
              </p:cNvSpPr>
              <p:nvPr/>
            </p:nvSpPr>
            <p:spPr bwMode="auto">
              <a:xfrm>
                <a:off x="332" y="1448"/>
                <a:ext cx="204" cy="316"/>
              </a:xfrm>
              <a:custGeom>
                <a:avLst/>
                <a:gdLst>
                  <a:gd name="T0" fmla="*/ 40 w 614"/>
                  <a:gd name="T1" fmla="*/ 2 h 949"/>
                  <a:gd name="T2" fmla="*/ 48 w 614"/>
                  <a:gd name="T3" fmla="*/ 0 h 949"/>
                  <a:gd name="T4" fmla="*/ 55 w 614"/>
                  <a:gd name="T5" fmla="*/ 0 h 949"/>
                  <a:gd name="T6" fmla="*/ 60 w 614"/>
                  <a:gd name="T7" fmla="*/ 4 h 949"/>
                  <a:gd name="T8" fmla="*/ 63 w 614"/>
                  <a:gd name="T9" fmla="*/ 10 h 949"/>
                  <a:gd name="T10" fmla="*/ 62 w 614"/>
                  <a:gd name="T11" fmla="*/ 16 h 949"/>
                  <a:gd name="T12" fmla="*/ 57 w 614"/>
                  <a:gd name="T13" fmla="*/ 16 h 949"/>
                  <a:gd name="T14" fmla="*/ 59 w 614"/>
                  <a:gd name="T15" fmla="*/ 11 h 949"/>
                  <a:gd name="T16" fmla="*/ 55 w 614"/>
                  <a:gd name="T17" fmla="*/ 7 h 949"/>
                  <a:gd name="T18" fmla="*/ 51 w 614"/>
                  <a:gd name="T19" fmla="*/ 5 h 949"/>
                  <a:gd name="T20" fmla="*/ 45 w 614"/>
                  <a:gd name="T21" fmla="*/ 7 h 949"/>
                  <a:gd name="T22" fmla="*/ 48 w 614"/>
                  <a:gd name="T23" fmla="*/ 12 h 949"/>
                  <a:gd name="T24" fmla="*/ 48 w 614"/>
                  <a:gd name="T25" fmla="*/ 16 h 949"/>
                  <a:gd name="T26" fmla="*/ 48 w 614"/>
                  <a:gd name="T27" fmla="*/ 20 h 949"/>
                  <a:gd name="T28" fmla="*/ 41 w 614"/>
                  <a:gd name="T29" fmla="*/ 22 h 949"/>
                  <a:gd name="T30" fmla="*/ 34 w 614"/>
                  <a:gd name="T31" fmla="*/ 21 h 949"/>
                  <a:gd name="T32" fmla="*/ 33 w 614"/>
                  <a:gd name="T33" fmla="*/ 18 h 949"/>
                  <a:gd name="T34" fmla="*/ 26 w 614"/>
                  <a:gd name="T35" fmla="*/ 26 h 949"/>
                  <a:gd name="T36" fmla="*/ 21 w 614"/>
                  <a:gd name="T37" fmla="*/ 34 h 949"/>
                  <a:gd name="T38" fmla="*/ 15 w 614"/>
                  <a:gd name="T39" fmla="*/ 46 h 949"/>
                  <a:gd name="T40" fmla="*/ 12 w 614"/>
                  <a:gd name="T41" fmla="*/ 56 h 949"/>
                  <a:gd name="T42" fmla="*/ 10 w 614"/>
                  <a:gd name="T43" fmla="*/ 66 h 949"/>
                  <a:gd name="T44" fmla="*/ 11 w 614"/>
                  <a:gd name="T45" fmla="*/ 71 h 949"/>
                  <a:gd name="T46" fmla="*/ 18 w 614"/>
                  <a:gd name="T47" fmla="*/ 77 h 949"/>
                  <a:gd name="T48" fmla="*/ 32 w 614"/>
                  <a:gd name="T49" fmla="*/ 83 h 949"/>
                  <a:gd name="T50" fmla="*/ 40 w 614"/>
                  <a:gd name="T51" fmla="*/ 85 h 949"/>
                  <a:gd name="T52" fmla="*/ 48 w 614"/>
                  <a:gd name="T53" fmla="*/ 86 h 949"/>
                  <a:gd name="T54" fmla="*/ 59 w 614"/>
                  <a:gd name="T55" fmla="*/ 91 h 949"/>
                  <a:gd name="T56" fmla="*/ 67 w 614"/>
                  <a:gd name="T57" fmla="*/ 94 h 949"/>
                  <a:gd name="T58" fmla="*/ 68 w 614"/>
                  <a:gd name="T59" fmla="*/ 100 h 949"/>
                  <a:gd name="T60" fmla="*/ 63 w 614"/>
                  <a:gd name="T61" fmla="*/ 104 h 949"/>
                  <a:gd name="T62" fmla="*/ 58 w 614"/>
                  <a:gd name="T63" fmla="*/ 105 h 949"/>
                  <a:gd name="T64" fmla="*/ 51 w 614"/>
                  <a:gd name="T65" fmla="*/ 101 h 949"/>
                  <a:gd name="T66" fmla="*/ 33 w 614"/>
                  <a:gd name="T67" fmla="*/ 92 h 949"/>
                  <a:gd name="T68" fmla="*/ 18 w 614"/>
                  <a:gd name="T69" fmla="*/ 86 h 949"/>
                  <a:gd name="T70" fmla="*/ 8 w 614"/>
                  <a:gd name="T71" fmla="*/ 79 h 949"/>
                  <a:gd name="T72" fmla="*/ 1 w 614"/>
                  <a:gd name="T73" fmla="*/ 72 h 949"/>
                  <a:gd name="T74" fmla="*/ 0 w 614"/>
                  <a:gd name="T75" fmla="*/ 65 h 949"/>
                  <a:gd name="T76" fmla="*/ 4 w 614"/>
                  <a:gd name="T77" fmla="*/ 55 h 949"/>
                  <a:gd name="T78" fmla="*/ 12 w 614"/>
                  <a:gd name="T79" fmla="*/ 40 h 949"/>
                  <a:gd name="T80" fmla="*/ 19 w 614"/>
                  <a:gd name="T81" fmla="*/ 27 h 949"/>
                  <a:gd name="T82" fmla="*/ 28 w 614"/>
                  <a:gd name="T83" fmla="*/ 14 h 949"/>
                  <a:gd name="T84" fmla="*/ 35 w 614"/>
                  <a:gd name="T85" fmla="*/ 6 h 949"/>
                  <a:gd name="T86" fmla="*/ 43 w 614"/>
                  <a:gd name="T87" fmla="*/ 2 h 949"/>
                  <a:gd name="T88" fmla="*/ 40 w 614"/>
                  <a:gd name="T89" fmla="*/ 2 h 9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614" h="949">
                    <a:moveTo>
                      <a:pt x="359" y="22"/>
                    </a:moveTo>
                    <a:lnTo>
                      <a:pt x="436" y="0"/>
                    </a:lnTo>
                    <a:lnTo>
                      <a:pt x="497" y="3"/>
                    </a:lnTo>
                    <a:lnTo>
                      <a:pt x="544" y="37"/>
                    </a:lnTo>
                    <a:lnTo>
                      <a:pt x="576" y="91"/>
                    </a:lnTo>
                    <a:lnTo>
                      <a:pt x="564" y="147"/>
                    </a:lnTo>
                    <a:lnTo>
                      <a:pt x="521" y="147"/>
                    </a:lnTo>
                    <a:lnTo>
                      <a:pt x="532" y="101"/>
                    </a:lnTo>
                    <a:lnTo>
                      <a:pt x="497" y="61"/>
                    </a:lnTo>
                    <a:lnTo>
                      <a:pt x="464" y="45"/>
                    </a:lnTo>
                    <a:lnTo>
                      <a:pt x="405" y="61"/>
                    </a:lnTo>
                    <a:lnTo>
                      <a:pt x="429" y="106"/>
                    </a:lnTo>
                    <a:lnTo>
                      <a:pt x="436" y="147"/>
                    </a:lnTo>
                    <a:lnTo>
                      <a:pt x="429" y="182"/>
                    </a:lnTo>
                    <a:lnTo>
                      <a:pt x="370" y="197"/>
                    </a:lnTo>
                    <a:lnTo>
                      <a:pt x="308" y="185"/>
                    </a:lnTo>
                    <a:lnTo>
                      <a:pt x="297" y="159"/>
                    </a:lnTo>
                    <a:lnTo>
                      <a:pt x="231" y="231"/>
                    </a:lnTo>
                    <a:lnTo>
                      <a:pt x="193" y="310"/>
                    </a:lnTo>
                    <a:lnTo>
                      <a:pt x="139" y="413"/>
                    </a:lnTo>
                    <a:lnTo>
                      <a:pt x="104" y="504"/>
                    </a:lnTo>
                    <a:lnTo>
                      <a:pt x="89" y="592"/>
                    </a:lnTo>
                    <a:lnTo>
                      <a:pt x="101" y="638"/>
                    </a:lnTo>
                    <a:lnTo>
                      <a:pt x="163" y="695"/>
                    </a:lnTo>
                    <a:lnTo>
                      <a:pt x="290" y="744"/>
                    </a:lnTo>
                    <a:lnTo>
                      <a:pt x="359" y="766"/>
                    </a:lnTo>
                    <a:lnTo>
                      <a:pt x="429" y="778"/>
                    </a:lnTo>
                    <a:lnTo>
                      <a:pt x="532" y="820"/>
                    </a:lnTo>
                    <a:lnTo>
                      <a:pt x="609" y="847"/>
                    </a:lnTo>
                    <a:lnTo>
                      <a:pt x="614" y="899"/>
                    </a:lnTo>
                    <a:lnTo>
                      <a:pt x="576" y="938"/>
                    </a:lnTo>
                    <a:lnTo>
                      <a:pt x="529" y="949"/>
                    </a:lnTo>
                    <a:lnTo>
                      <a:pt x="459" y="914"/>
                    </a:lnTo>
                    <a:lnTo>
                      <a:pt x="297" y="831"/>
                    </a:lnTo>
                    <a:lnTo>
                      <a:pt x="163" y="774"/>
                    </a:lnTo>
                    <a:lnTo>
                      <a:pt x="69" y="710"/>
                    </a:lnTo>
                    <a:lnTo>
                      <a:pt x="7" y="653"/>
                    </a:lnTo>
                    <a:lnTo>
                      <a:pt x="0" y="584"/>
                    </a:lnTo>
                    <a:lnTo>
                      <a:pt x="34" y="493"/>
                    </a:lnTo>
                    <a:lnTo>
                      <a:pt x="104" y="356"/>
                    </a:lnTo>
                    <a:lnTo>
                      <a:pt x="170" y="243"/>
                    </a:lnTo>
                    <a:lnTo>
                      <a:pt x="251" y="125"/>
                    </a:lnTo>
                    <a:lnTo>
                      <a:pt x="313" y="56"/>
                    </a:lnTo>
                    <a:lnTo>
                      <a:pt x="390" y="22"/>
                    </a:lnTo>
                    <a:lnTo>
                      <a:pt x="35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35"/>
              <p:cNvSpPr>
                <a:spLocks/>
              </p:cNvSpPr>
              <p:nvPr/>
            </p:nvSpPr>
            <p:spPr bwMode="auto">
              <a:xfrm>
                <a:off x="525" y="1710"/>
                <a:ext cx="107" cy="297"/>
              </a:xfrm>
              <a:custGeom>
                <a:avLst/>
                <a:gdLst>
                  <a:gd name="T0" fmla="*/ 2 w 321"/>
                  <a:gd name="T1" fmla="*/ 8 h 891"/>
                  <a:gd name="T2" fmla="*/ 4 w 321"/>
                  <a:gd name="T3" fmla="*/ 3 h 891"/>
                  <a:gd name="T4" fmla="*/ 9 w 321"/>
                  <a:gd name="T5" fmla="*/ 0 h 891"/>
                  <a:gd name="T6" fmla="*/ 14 w 321"/>
                  <a:gd name="T7" fmla="*/ 0 h 891"/>
                  <a:gd name="T8" fmla="*/ 21 w 321"/>
                  <a:gd name="T9" fmla="*/ 4 h 891"/>
                  <a:gd name="T10" fmla="*/ 27 w 321"/>
                  <a:gd name="T11" fmla="*/ 13 h 891"/>
                  <a:gd name="T12" fmla="*/ 31 w 321"/>
                  <a:gd name="T13" fmla="*/ 22 h 891"/>
                  <a:gd name="T14" fmla="*/ 33 w 321"/>
                  <a:gd name="T15" fmla="*/ 35 h 891"/>
                  <a:gd name="T16" fmla="*/ 35 w 321"/>
                  <a:gd name="T17" fmla="*/ 49 h 891"/>
                  <a:gd name="T18" fmla="*/ 36 w 321"/>
                  <a:gd name="T19" fmla="*/ 64 h 891"/>
                  <a:gd name="T20" fmla="*/ 36 w 321"/>
                  <a:gd name="T21" fmla="*/ 82 h 891"/>
                  <a:gd name="T22" fmla="*/ 33 w 321"/>
                  <a:gd name="T23" fmla="*/ 94 h 891"/>
                  <a:gd name="T24" fmla="*/ 28 w 321"/>
                  <a:gd name="T25" fmla="*/ 98 h 891"/>
                  <a:gd name="T26" fmla="*/ 20 w 321"/>
                  <a:gd name="T27" fmla="*/ 99 h 891"/>
                  <a:gd name="T28" fmla="*/ 12 w 321"/>
                  <a:gd name="T29" fmla="*/ 99 h 891"/>
                  <a:gd name="T30" fmla="*/ 7 w 321"/>
                  <a:gd name="T31" fmla="*/ 94 h 891"/>
                  <a:gd name="T32" fmla="*/ 5 w 321"/>
                  <a:gd name="T33" fmla="*/ 85 h 891"/>
                  <a:gd name="T34" fmla="*/ 3 w 321"/>
                  <a:gd name="T35" fmla="*/ 76 h 891"/>
                  <a:gd name="T36" fmla="*/ 1 w 321"/>
                  <a:gd name="T37" fmla="*/ 60 h 891"/>
                  <a:gd name="T38" fmla="*/ 0 w 321"/>
                  <a:gd name="T39" fmla="*/ 42 h 891"/>
                  <a:gd name="T40" fmla="*/ 0 w 321"/>
                  <a:gd name="T41" fmla="*/ 21 h 891"/>
                  <a:gd name="T42" fmla="*/ 2 w 321"/>
                  <a:gd name="T43" fmla="*/ 11 h 891"/>
                  <a:gd name="T44" fmla="*/ 2 w 321"/>
                  <a:gd name="T45" fmla="*/ 8 h 89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21" h="891">
                    <a:moveTo>
                      <a:pt x="20" y="69"/>
                    </a:moveTo>
                    <a:lnTo>
                      <a:pt x="32" y="23"/>
                    </a:lnTo>
                    <a:lnTo>
                      <a:pt x="82" y="0"/>
                    </a:lnTo>
                    <a:lnTo>
                      <a:pt x="127" y="0"/>
                    </a:lnTo>
                    <a:lnTo>
                      <a:pt x="186" y="34"/>
                    </a:lnTo>
                    <a:lnTo>
                      <a:pt x="240" y="115"/>
                    </a:lnTo>
                    <a:lnTo>
                      <a:pt x="279" y="197"/>
                    </a:lnTo>
                    <a:lnTo>
                      <a:pt x="298" y="311"/>
                    </a:lnTo>
                    <a:lnTo>
                      <a:pt x="314" y="444"/>
                    </a:lnTo>
                    <a:lnTo>
                      <a:pt x="321" y="572"/>
                    </a:lnTo>
                    <a:lnTo>
                      <a:pt x="321" y="739"/>
                    </a:lnTo>
                    <a:lnTo>
                      <a:pt x="298" y="842"/>
                    </a:lnTo>
                    <a:lnTo>
                      <a:pt x="256" y="880"/>
                    </a:lnTo>
                    <a:lnTo>
                      <a:pt x="182" y="891"/>
                    </a:lnTo>
                    <a:lnTo>
                      <a:pt x="105" y="888"/>
                    </a:lnTo>
                    <a:lnTo>
                      <a:pt x="65" y="842"/>
                    </a:lnTo>
                    <a:lnTo>
                      <a:pt x="43" y="763"/>
                    </a:lnTo>
                    <a:lnTo>
                      <a:pt x="23" y="683"/>
                    </a:lnTo>
                    <a:lnTo>
                      <a:pt x="8" y="539"/>
                    </a:lnTo>
                    <a:lnTo>
                      <a:pt x="0" y="376"/>
                    </a:lnTo>
                    <a:lnTo>
                      <a:pt x="0" y="186"/>
                    </a:lnTo>
                    <a:lnTo>
                      <a:pt x="20" y="103"/>
                    </a:lnTo>
                    <a:lnTo>
                      <a:pt x="2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Freeform 36"/>
              <p:cNvSpPr>
                <a:spLocks/>
              </p:cNvSpPr>
              <p:nvPr/>
            </p:nvSpPr>
            <p:spPr bwMode="auto">
              <a:xfrm>
                <a:off x="574" y="1719"/>
                <a:ext cx="163" cy="228"/>
              </a:xfrm>
              <a:custGeom>
                <a:avLst/>
                <a:gdLst>
                  <a:gd name="T0" fmla="*/ 3 w 490"/>
                  <a:gd name="T1" fmla="*/ 0 h 684"/>
                  <a:gd name="T2" fmla="*/ 14 w 490"/>
                  <a:gd name="T3" fmla="*/ 1 h 684"/>
                  <a:gd name="T4" fmla="*/ 26 w 490"/>
                  <a:gd name="T5" fmla="*/ 3 h 684"/>
                  <a:gd name="T6" fmla="*/ 38 w 490"/>
                  <a:gd name="T7" fmla="*/ 10 h 684"/>
                  <a:gd name="T8" fmla="*/ 46 w 490"/>
                  <a:gd name="T9" fmla="*/ 15 h 684"/>
                  <a:gd name="T10" fmla="*/ 52 w 490"/>
                  <a:gd name="T11" fmla="*/ 22 h 684"/>
                  <a:gd name="T12" fmla="*/ 54 w 490"/>
                  <a:gd name="T13" fmla="*/ 27 h 684"/>
                  <a:gd name="T14" fmla="*/ 49 w 490"/>
                  <a:gd name="T15" fmla="*/ 39 h 684"/>
                  <a:gd name="T16" fmla="*/ 41 w 490"/>
                  <a:gd name="T17" fmla="*/ 46 h 684"/>
                  <a:gd name="T18" fmla="*/ 31 w 490"/>
                  <a:gd name="T19" fmla="*/ 52 h 684"/>
                  <a:gd name="T20" fmla="*/ 26 w 490"/>
                  <a:gd name="T21" fmla="*/ 55 h 684"/>
                  <a:gd name="T22" fmla="*/ 17 w 490"/>
                  <a:gd name="T23" fmla="*/ 57 h 684"/>
                  <a:gd name="T24" fmla="*/ 17 w 490"/>
                  <a:gd name="T25" fmla="*/ 60 h 684"/>
                  <a:gd name="T26" fmla="*/ 24 w 490"/>
                  <a:gd name="T27" fmla="*/ 63 h 684"/>
                  <a:gd name="T28" fmla="*/ 33 w 490"/>
                  <a:gd name="T29" fmla="*/ 66 h 684"/>
                  <a:gd name="T30" fmla="*/ 43 w 490"/>
                  <a:gd name="T31" fmla="*/ 71 h 684"/>
                  <a:gd name="T32" fmla="*/ 39 w 490"/>
                  <a:gd name="T33" fmla="*/ 75 h 684"/>
                  <a:gd name="T34" fmla="*/ 35 w 490"/>
                  <a:gd name="T35" fmla="*/ 76 h 684"/>
                  <a:gd name="T36" fmla="*/ 29 w 490"/>
                  <a:gd name="T37" fmla="*/ 70 h 684"/>
                  <a:gd name="T38" fmla="*/ 21 w 490"/>
                  <a:gd name="T39" fmla="*/ 67 h 684"/>
                  <a:gd name="T40" fmla="*/ 14 w 490"/>
                  <a:gd name="T41" fmla="*/ 65 h 684"/>
                  <a:gd name="T42" fmla="*/ 14 w 490"/>
                  <a:gd name="T43" fmla="*/ 60 h 684"/>
                  <a:gd name="T44" fmla="*/ 15 w 490"/>
                  <a:gd name="T45" fmla="*/ 54 h 684"/>
                  <a:gd name="T46" fmla="*/ 20 w 490"/>
                  <a:gd name="T47" fmla="*/ 52 h 684"/>
                  <a:gd name="T48" fmla="*/ 33 w 490"/>
                  <a:gd name="T49" fmla="*/ 46 h 684"/>
                  <a:gd name="T50" fmla="*/ 41 w 490"/>
                  <a:gd name="T51" fmla="*/ 38 h 684"/>
                  <a:gd name="T52" fmla="*/ 47 w 490"/>
                  <a:gd name="T53" fmla="*/ 29 h 684"/>
                  <a:gd name="T54" fmla="*/ 45 w 490"/>
                  <a:gd name="T55" fmla="*/ 25 h 684"/>
                  <a:gd name="T56" fmla="*/ 41 w 490"/>
                  <a:gd name="T57" fmla="*/ 20 h 684"/>
                  <a:gd name="T58" fmla="*/ 31 w 490"/>
                  <a:gd name="T59" fmla="*/ 13 h 684"/>
                  <a:gd name="T60" fmla="*/ 18 w 490"/>
                  <a:gd name="T61" fmla="*/ 10 h 684"/>
                  <a:gd name="T62" fmla="*/ 10 w 490"/>
                  <a:gd name="T63" fmla="*/ 10 h 684"/>
                  <a:gd name="T64" fmla="*/ 3 w 490"/>
                  <a:gd name="T65" fmla="*/ 10 h 684"/>
                  <a:gd name="T66" fmla="*/ 0 w 490"/>
                  <a:gd name="T67" fmla="*/ 5 h 684"/>
                  <a:gd name="T68" fmla="*/ 3 w 490"/>
                  <a:gd name="T69" fmla="*/ 0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90" h="684">
                    <a:moveTo>
                      <a:pt x="27" y="0"/>
                    </a:moveTo>
                    <a:lnTo>
                      <a:pt x="127" y="11"/>
                    </a:lnTo>
                    <a:lnTo>
                      <a:pt x="231" y="30"/>
                    </a:lnTo>
                    <a:lnTo>
                      <a:pt x="340" y="91"/>
                    </a:lnTo>
                    <a:lnTo>
                      <a:pt x="417" y="136"/>
                    </a:lnTo>
                    <a:lnTo>
                      <a:pt x="467" y="202"/>
                    </a:lnTo>
                    <a:lnTo>
                      <a:pt x="490" y="239"/>
                    </a:lnTo>
                    <a:lnTo>
                      <a:pt x="444" y="350"/>
                    </a:lnTo>
                    <a:lnTo>
                      <a:pt x="370" y="418"/>
                    </a:lnTo>
                    <a:lnTo>
                      <a:pt x="281" y="467"/>
                    </a:lnTo>
                    <a:lnTo>
                      <a:pt x="235" y="497"/>
                    </a:lnTo>
                    <a:lnTo>
                      <a:pt x="154" y="512"/>
                    </a:lnTo>
                    <a:lnTo>
                      <a:pt x="151" y="543"/>
                    </a:lnTo>
                    <a:lnTo>
                      <a:pt x="213" y="570"/>
                    </a:lnTo>
                    <a:lnTo>
                      <a:pt x="301" y="593"/>
                    </a:lnTo>
                    <a:lnTo>
                      <a:pt x="385" y="638"/>
                    </a:lnTo>
                    <a:lnTo>
                      <a:pt x="351" y="672"/>
                    </a:lnTo>
                    <a:lnTo>
                      <a:pt x="316" y="684"/>
                    </a:lnTo>
                    <a:lnTo>
                      <a:pt x="266" y="634"/>
                    </a:lnTo>
                    <a:lnTo>
                      <a:pt x="189" y="603"/>
                    </a:lnTo>
                    <a:lnTo>
                      <a:pt x="127" y="581"/>
                    </a:lnTo>
                    <a:lnTo>
                      <a:pt x="127" y="536"/>
                    </a:lnTo>
                    <a:lnTo>
                      <a:pt x="139" y="487"/>
                    </a:lnTo>
                    <a:lnTo>
                      <a:pt x="178" y="467"/>
                    </a:lnTo>
                    <a:lnTo>
                      <a:pt x="301" y="418"/>
                    </a:lnTo>
                    <a:lnTo>
                      <a:pt x="370" y="342"/>
                    </a:lnTo>
                    <a:lnTo>
                      <a:pt x="420" y="262"/>
                    </a:lnTo>
                    <a:lnTo>
                      <a:pt x="409" y="224"/>
                    </a:lnTo>
                    <a:lnTo>
                      <a:pt x="370" y="178"/>
                    </a:lnTo>
                    <a:lnTo>
                      <a:pt x="278" y="114"/>
                    </a:lnTo>
                    <a:lnTo>
                      <a:pt x="166" y="91"/>
                    </a:lnTo>
                    <a:lnTo>
                      <a:pt x="92" y="87"/>
                    </a:lnTo>
                    <a:lnTo>
                      <a:pt x="27" y="87"/>
                    </a:lnTo>
                    <a:lnTo>
                      <a:pt x="0" y="4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Freeform 37"/>
              <p:cNvSpPr>
                <a:spLocks/>
              </p:cNvSpPr>
              <p:nvPr/>
            </p:nvSpPr>
            <p:spPr bwMode="auto">
              <a:xfrm>
                <a:off x="587" y="1977"/>
                <a:ext cx="199" cy="369"/>
              </a:xfrm>
              <a:custGeom>
                <a:avLst/>
                <a:gdLst>
                  <a:gd name="T0" fmla="*/ 8 w 596"/>
                  <a:gd name="T1" fmla="*/ 0 h 1106"/>
                  <a:gd name="T2" fmla="*/ 2 w 596"/>
                  <a:gd name="T3" fmla="*/ 0 h 1106"/>
                  <a:gd name="T4" fmla="*/ 0 w 596"/>
                  <a:gd name="T5" fmla="*/ 9 h 1106"/>
                  <a:gd name="T6" fmla="*/ 4 w 596"/>
                  <a:gd name="T7" fmla="*/ 14 h 1106"/>
                  <a:gd name="T8" fmla="*/ 18 w 596"/>
                  <a:gd name="T9" fmla="*/ 26 h 1106"/>
                  <a:gd name="T10" fmla="*/ 30 w 596"/>
                  <a:gd name="T11" fmla="*/ 42 h 1106"/>
                  <a:gd name="T12" fmla="*/ 38 w 596"/>
                  <a:gd name="T13" fmla="*/ 58 h 1106"/>
                  <a:gd name="T14" fmla="*/ 39 w 596"/>
                  <a:gd name="T15" fmla="*/ 69 h 1106"/>
                  <a:gd name="T16" fmla="*/ 39 w 596"/>
                  <a:gd name="T17" fmla="*/ 76 h 1106"/>
                  <a:gd name="T18" fmla="*/ 35 w 596"/>
                  <a:gd name="T19" fmla="*/ 93 h 1106"/>
                  <a:gd name="T20" fmla="*/ 31 w 596"/>
                  <a:gd name="T21" fmla="*/ 107 h 1106"/>
                  <a:gd name="T22" fmla="*/ 27 w 596"/>
                  <a:gd name="T23" fmla="*/ 116 h 1106"/>
                  <a:gd name="T24" fmla="*/ 26 w 596"/>
                  <a:gd name="T25" fmla="*/ 121 h 1106"/>
                  <a:gd name="T26" fmla="*/ 30 w 596"/>
                  <a:gd name="T27" fmla="*/ 121 h 1106"/>
                  <a:gd name="T28" fmla="*/ 36 w 596"/>
                  <a:gd name="T29" fmla="*/ 119 h 1106"/>
                  <a:gd name="T30" fmla="*/ 38 w 596"/>
                  <a:gd name="T31" fmla="*/ 119 h 1106"/>
                  <a:gd name="T32" fmla="*/ 50 w 596"/>
                  <a:gd name="T33" fmla="*/ 120 h 1106"/>
                  <a:gd name="T34" fmla="*/ 60 w 596"/>
                  <a:gd name="T35" fmla="*/ 123 h 1106"/>
                  <a:gd name="T36" fmla="*/ 63 w 596"/>
                  <a:gd name="T37" fmla="*/ 121 h 1106"/>
                  <a:gd name="T38" fmla="*/ 66 w 596"/>
                  <a:gd name="T39" fmla="*/ 115 h 1106"/>
                  <a:gd name="T40" fmla="*/ 63 w 596"/>
                  <a:gd name="T41" fmla="*/ 112 h 1106"/>
                  <a:gd name="T42" fmla="*/ 49 w 596"/>
                  <a:gd name="T43" fmla="*/ 111 h 1106"/>
                  <a:gd name="T44" fmla="*/ 39 w 596"/>
                  <a:gd name="T45" fmla="*/ 113 h 1106"/>
                  <a:gd name="T46" fmla="*/ 34 w 596"/>
                  <a:gd name="T47" fmla="*/ 115 h 1106"/>
                  <a:gd name="T48" fmla="*/ 35 w 596"/>
                  <a:gd name="T49" fmla="*/ 109 h 1106"/>
                  <a:gd name="T50" fmla="*/ 40 w 596"/>
                  <a:gd name="T51" fmla="*/ 100 h 1106"/>
                  <a:gd name="T52" fmla="*/ 44 w 596"/>
                  <a:gd name="T53" fmla="*/ 86 h 1106"/>
                  <a:gd name="T54" fmla="*/ 48 w 596"/>
                  <a:gd name="T55" fmla="*/ 74 h 1106"/>
                  <a:gd name="T56" fmla="*/ 45 w 596"/>
                  <a:gd name="T57" fmla="*/ 61 h 1106"/>
                  <a:gd name="T58" fmla="*/ 41 w 596"/>
                  <a:gd name="T59" fmla="*/ 46 h 1106"/>
                  <a:gd name="T60" fmla="*/ 34 w 596"/>
                  <a:gd name="T61" fmla="*/ 30 h 1106"/>
                  <a:gd name="T62" fmla="*/ 22 w 596"/>
                  <a:gd name="T63" fmla="*/ 15 h 1106"/>
                  <a:gd name="T64" fmla="*/ 13 w 596"/>
                  <a:gd name="T65" fmla="*/ 4 h 1106"/>
                  <a:gd name="T66" fmla="*/ 8 w 596"/>
                  <a:gd name="T67" fmla="*/ 0 h 1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96" h="1106">
                    <a:moveTo>
                      <a:pt x="69" y="0"/>
                    </a:moveTo>
                    <a:lnTo>
                      <a:pt x="15" y="0"/>
                    </a:lnTo>
                    <a:lnTo>
                      <a:pt x="0" y="80"/>
                    </a:lnTo>
                    <a:lnTo>
                      <a:pt x="38" y="126"/>
                    </a:lnTo>
                    <a:lnTo>
                      <a:pt x="162" y="236"/>
                    </a:lnTo>
                    <a:lnTo>
                      <a:pt x="270" y="376"/>
                    </a:lnTo>
                    <a:lnTo>
                      <a:pt x="340" y="521"/>
                    </a:lnTo>
                    <a:lnTo>
                      <a:pt x="351" y="616"/>
                    </a:lnTo>
                    <a:lnTo>
                      <a:pt x="347" y="685"/>
                    </a:lnTo>
                    <a:lnTo>
                      <a:pt x="317" y="840"/>
                    </a:lnTo>
                    <a:lnTo>
                      <a:pt x="277" y="966"/>
                    </a:lnTo>
                    <a:lnTo>
                      <a:pt x="244" y="1039"/>
                    </a:lnTo>
                    <a:lnTo>
                      <a:pt x="235" y="1084"/>
                    </a:lnTo>
                    <a:lnTo>
                      <a:pt x="270" y="1084"/>
                    </a:lnTo>
                    <a:lnTo>
                      <a:pt x="324" y="1069"/>
                    </a:lnTo>
                    <a:lnTo>
                      <a:pt x="340" y="1072"/>
                    </a:lnTo>
                    <a:lnTo>
                      <a:pt x="452" y="1079"/>
                    </a:lnTo>
                    <a:lnTo>
                      <a:pt x="538" y="1106"/>
                    </a:lnTo>
                    <a:lnTo>
                      <a:pt x="568" y="1091"/>
                    </a:lnTo>
                    <a:lnTo>
                      <a:pt x="596" y="1034"/>
                    </a:lnTo>
                    <a:lnTo>
                      <a:pt x="568" y="1004"/>
                    </a:lnTo>
                    <a:lnTo>
                      <a:pt x="441" y="1000"/>
                    </a:lnTo>
                    <a:lnTo>
                      <a:pt x="351" y="1012"/>
                    </a:lnTo>
                    <a:lnTo>
                      <a:pt x="305" y="1034"/>
                    </a:lnTo>
                    <a:lnTo>
                      <a:pt x="312" y="981"/>
                    </a:lnTo>
                    <a:lnTo>
                      <a:pt x="359" y="901"/>
                    </a:lnTo>
                    <a:lnTo>
                      <a:pt x="398" y="776"/>
                    </a:lnTo>
                    <a:lnTo>
                      <a:pt x="429" y="669"/>
                    </a:lnTo>
                    <a:lnTo>
                      <a:pt x="406" y="548"/>
                    </a:lnTo>
                    <a:lnTo>
                      <a:pt x="371" y="418"/>
                    </a:lnTo>
                    <a:lnTo>
                      <a:pt x="301" y="270"/>
                    </a:lnTo>
                    <a:lnTo>
                      <a:pt x="200" y="133"/>
                    </a:lnTo>
                    <a:lnTo>
                      <a:pt x="115" y="3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Freeform 38"/>
              <p:cNvSpPr>
                <a:spLocks/>
              </p:cNvSpPr>
              <p:nvPr/>
            </p:nvSpPr>
            <p:spPr bwMode="auto">
              <a:xfrm>
                <a:off x="462" y="1976"/>
                <a:ext cx="134" cy="376"/>
              </a:xfrm>
              <a:custGeom>
                <a:avLst/>
                <a:gdLst>
                  <a:gd name="T0" fmla="*/ 31 w 402"/>
                  <a:gd name="T1" fmla="*/ 0 h 1127"/>
                  <a:gd name="T2" fmla="*/ 25 w 402"/>
                  <a:gd name="T3" fmla="*/ 12 h 1127"/>
                  <a:gd name="T4" fmla="*/ 21 w 402"/>
                  <a:gd name="T5" fmla="*/ 29 h 1127"/>
                  <a:gd name="T6" fmla="*/ 17 w 402"/>
                  <a:gd name="T7" fmla="*/ 48 h 1127"/>
                  <a:gd name="T8" fmla="*/ 12 w 402"/>
                  <a:gd name="T9" fmla="*/ 68 h 1127"/>
                  <a:gd name="T10" fmla="*/ 12 w 402"/>
                  <a:gd name="T11" fmla="*/ 75 h 1127"/>
                  <a:gd name="T12" fmla="*/ 17 w 402"/>
                  <a:gd name="T13" fmla="*/ 87 h 1127"/>
                  <a:gd name="T14" fmla="*/ 23 w 402"/>
                  <a:gd name="T15" fmla="*/ 94 h 1127"/>
                  <a:gd name="T16" fmla="*/ 28 w 402"/>
                  <a:gd name="T17" fmla="*/ 103 h 1127"/>
                  <a:gd name="T18" fmla="*/ 32 w 402"/>
                  <a:gd name="T19" fmla="*/ 109 h 1127"/>
                  <a:gd name="T20" fmla="*/ 30 w 402"/>
                  <a:gd name="T21" fmla="*/ 112 h 1127"/>
                  <a:gd name="T22" fmla="*/ 21 w 402"/>
                  <a:gd name="T23" fmla="*/ 113 h 1127"/>
                  <a:gd name="T24" fmla="*/ 5 w 402"/>
                  <a:gd name="T25" fmla="*/ 116 h 1127"/>
                  <a:gd name="T26" fmla="*/ 0 w 402"/>
                  <a:gd name="T27" fmla="*/ 119 h 1127"/>
                  <a:gd name="T28" fmla="*/ 4 w 402"/>
                  <a:gd name="T29" fmla="*/ 123 h 1127"/>
                  <a:gd name="T30" fmla="*/ 13 w 402"/>
                  <a:gd name="T31" fmla="*/ 125 h 1127"/>
                  <a:gd name="T32" fmla="*/ 23 w 402"/>
                  <a:gd name="T33" fmla="*/ 120 h 1127"/>
                  <a:gd name="T34" fmla="*/ 31 w 402"/>
                  <a:gd name="T35" fmla="*/ 117 h 1127"/>
                  <a:gd name="T36" fmla="*/ 41 w 402"/>
                  <a:gd name="T37" fmla="*/ 116 h 1127"/>
                  <a:gd name="T38" fmla="*/ 45 w 402"/>
                  <a:gd name="T39" fmla="*/ 114 h 1127"/>
                  <a:gd name="T40" fmla="*/ 43 w 402"/>
                  <a:gd name="T41" fmla="*/ 110 h 1127"/>
                  <a:gd name="T42" fmla="*/ 32 w 402"/>
                  <a:gd name="T43" fmla="*/ 99 h 1127"/>
                  <a:gd name="T44" fmla="*/ 26 w 402"/>
                  <a:gd name="T45" fmla="*/ 88 h 1127"/>
                  <a:gd name="T46" fmla="*/ 20 w 402"/>
                  <a:gd name="T47" fmla="*/ 80 h 1127"/>
                  <a:gd name="T48" fmla="*/ 19 w 402"/>
                  <a:gd name="T49" fmla="*/ 73 h 1127"/>
                  <a:gd name="T50" fmla="*/ 22 w 402"/>
                  <a:gd name="T51" fmla="*/ 60 h 1127"/>
                  <a:gd name="T52" fmla="*/ 28 w 402"/>
                  <a:gd name="T53" fmla="*/ 47 h 1127"/>
                  <a:gd name="T54" fmla="*/ 34 w 402"/>
                  <a:gd name="T55" fmla="*/ 25 h 1127"/>
                  <a:gd name="T56" fmla="*/ 40 w 402"/>
                  <a:gd name="T57" fmla="*/ 11 h 1127"/>
                  <a:gd name="T58" fmla="*/ 39 w 402"/>
                  <a:gd name="T59" fmla="*/ 4 h 1127"/>
                  <a:gd name="T60" fmla="*/ 34 w 402"/>
                  <a:gd name="T61" fmla="*/ 0 h 1127"/>
                  <a:gd name="T62" fmla="*/ 31 w 402"/>
                  <a:gd name="T63" fmla="*/ 0 h 112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02" h="1127">
                    <a:moveTo>
                      <a:pt x="278" y="0"/>
                    </a:moveTo>
                    <a:lnTo>
                      <a:pt x="228" y="106"/>
                    </a:lnTo>
                    <a:lnTo>
                      <a:pt x="193" y="261"/>
                    </a:lnTo>
                    <a:lnTo>
                      <a:pt x="151" y="433"/>
                    </a:lnTo>
                    <a:lnTo>
                      <a:pt x="112" y="607"/>
                    </a:lnTo>
                    <a:lnTo>
                      <a:pt x="112" y="671"/>
                    </a:lnTo>
                    <a:lnTo>
                      <a:pt x="151" y="786"/>
                    </a:lnTo>
                    <a:lnTo>
                      <a:pt x="204" y="847"/>
                    </a:lnTo>
                    <a:lnTo>
                      <a:pt x="255" y="923"/>
                    </a:lnTo>
                    <a:lnTo>
                      <a:pt x="290" y="979"/>
                    </a:lnTo>
                    <a:lnTo>
                      <a:pt x="274" y="1006"/>
                    </a:lnTo>
                    <a:lnTo>
                      <a:pt x="186" y="1017"/>
                    </a:lnTo>
                    <a:lnTo>
                      <a:pt x="42" y="1039"/>
                    </a:lnTo>
                    <a:lnTo>
                      <a:pt x="0" y="1074"/>
                    </a:lnTo>
                    <a:lnTo>
                      <a:pt x="35" y="1105"/>
                    </a:lnTo>
                    <a:lnTo>
                      <a:pt x="116" y="1127"/>
                    </a:lnTo>
                    <a:lnTo>
                      <a:pt x="209" y="1081"/>
                    </a:lnTo>
                    <a:lnTo>
                      <a:pt x="278" y="1051"/>
                    </a:lnTo>
                    <a:lnTo>
                      <a:pt x="367" y="1039"/>
                    </a:lnTo>
                    <a:lnTo>
                      <a:pt x="402" y="1029"/>
                    </a:lnTo>
                    <a:lnTo>
                      <a:pt x="390" y="990"/>
                    </a:lnTo>
                    <a:lnTo>
                      <a:pt x="290" y="892"/>
                    </a:lnTo>
                    <a:lnTo>
                      <a:pt x="231" y="789"/>
                    </a:lnTo>
                    <a:lnTo>
                      <a:pt x="181" y="721"/>
                    </a:lnTo>
                    <a:lnTo>
                      <a:pt x="174" y="653"/>
                    </a:lnTo>
                    <a:lnTo>
                      <a:pt x="197" y="539"/>
                    </a:lnTo>
                    <a:lnTo>
                      <a:pt x="251" y="421"/>
                    </a:lnTo>
                    <a:lnTo>
                      <a:pt x="309" y="221"/>
                    </a:lnTo>
                    <a:lnTo>
                      <a:pt x="360" y="103"/>
                    </a:lnTo>
                    <a:lnTo>
                      <a:pt x="355" y="34"/>
                    </a:lnTo>
                    <a:lnTo>
                      <a:pt x="309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69" name="Group 39"/>
            <p:cNvGrpSpPr>
              <a:grpSpLocks/>
            </p:cNvGrpSpPr>
            <p:nvPr/>
          </p:nvGrpSpPr>
          <p:grpSpPr bwMode="auto">
            <a:xfrm>
              <a:off x="430" y="1373"/>
              <a:ext cx="82" cy="111"/>
              <a:chOff x="605" y="1373"/>
              <a:chExt cx="82" cy="111"/>
            </a:xfrm>
          </p:grpSpPr>
          <p:sp>
            <p:nvSpPr>
              <p:cNvPr id="27670" name="Freeform 40"/>
              <p:cNvSpPr>
                <a:spLocks/>
              </p:cNvSpPr>
              <p:nvPr/>
            </p:nvSpPr>
            <p:spPr bwMode="auto">
              <a:xfrm>
                <a:off x="621" y="1373"/>
                <a:ext cx="66" cy="77"/>
              </a:xfrm>
              <a:custGeom>
                <a:avLst/>
                <a:gdLst>
                  <a:gd name="T0" fmla="*/ 3 w 199"/>
                  <a:gd name="T1" fmla="*/ 1 h 232"/>
                  <a:gd name="T2" fmla="*/ 9 w 199"/>
                  <a:gd name="T3" fmla="*/ 0 h 232"/>
                  <a:gd name="T4" fmla="*/ 14 w 199"/>
                  <a:gd name="T5" fmla="*/ 0 h 232"/>
                  <a:gd name="T6" fmla="*/ 19 w 199"/>
                  <a:gd name="T7" fmla="*/ 3 h 232"/>
                  <a:gd name="T8" fmla="*/ 22 w 199"/>
                  <a:gd name="T9" fmla="*/ 8 h 232"/>
                  <a:gd name="T10" fmla="*/ 22 w 199"/>
                  <a:gd name="T11" fmla="*/ 11 h 232"/>
                  <a:gd name="T12" fmla="*/ 19 w 199"/>
                  <a:gd name="T13" fmla="*/ 16 h 232"/>
                  <a:gd name="T14" fmla="*/ 15 w 199"/>
                  <a:gd name="T15" fmla="*/ 19 h 232"/>
                  <a:gd name="T16" fmla="*/ 9 w 199"/>
                  <a:gd name="T17" fmla="*/ 19 h 232"/>
                  <a:gd name="T18" fmla="*/ 5 w 199"/>
                  <a:gd name="T19" fmla="*/ 22 h 232"/>
                  <a:gd name="T20" fmla="*/ 3 w 199"/>
                  <a:gd name="T21" fmla="*/ 26 h 232"/>
                  <a:gd name="T22" fmla="*/ 0 w 199"/>
                  <a:gd name="T23" fmla="*/ 24 h 232"/>
                  <a:gd name="T24" fmla="*/ 1 w 199"/>
                  <a:gd name="T25" fmla="*/ 19 h 232"/>
                  <a:gd name="T26" fmla="*/ 6 w 199"/>
                  <a:gd name="T27" fmla="*/ 16 h 232"/>
                  <a:gd name="T28" fmla="*/ 14 w 199"/>
                  <a:gd name="T29" fmla="*/ 16 h 232"/>
                  <a:gd name="T30" fmla="*/ 17 w 199"/>
                  <a:gd name="T31" fmla="*/ 13 h 232"/>
                  <a:gd name="T32" fmla="*/ 18 w 199"/>
                  <a:gd name="T33" fmla="*/ 8 h 232"/>
                  <a:gd name="T34" fmla="*/ 14 w 199"/>
                  <a:gd name="T35" fmla="*/ 4 h 232"/>
                  <a:gd name="T36" fmla="*/ 9 w 199"/>
                  <a:gd name="T37" fmla="*/ 4 h 232"/>
                  <a:gd name="T38" fmla="*/ 3 w 199"/>
                  <a:gd name="T39" fmla="*/ 5 h 232"/>
                  <a:gd name="T40" fmla="*/ 1 w 199"/>
                  <a:gd name="T41" fmla="*/ 4 h 232"/>
                  <a:gd name="T42" fmla="*/ 3 w 199"/>
                  <a:gd name="T43" fmla="*/ 1 h 2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99" h="232">
                    <a:moveTo>
                      <a:pt x="24" y="11"/>
                    </a:moveTo>
                    <a:lnTo>
                      <a:pt x="77" y="0"/>
                    </a:lnTo>
                    <a:lnTo>
                      <a:pt x="129" y="4"/>
                    </a:lnTo>
                    <a:lnTo>
                      <a:pt x="175" y="26"/>
                    </a:lnTo>
                    <a:lnTo>
                      <a:pt x="199" y="68"/>
                    </a:lnTo>
                    <a:lnTo>
                      <a:pt x="199" y="102"/>
                    </a:lnTo>
                    <a:lnTo>
                      <a:pt x="175" y="148"/>
                    </a:lnTo>
                    <a:lnTo>
                      <a:pt x="136" y="174"/>
                    </a:lnTo>
                    <a:lnTo>
                      <a:pt x="77" y="174"/>
                    </a:lnTo>
                    <a:lnTo>
                      <a:pt x="42" y="197"/>
                    </a:lnTo>
                    <a:lnTo>
                      <a:pt x="31" y="232"/>
                    </a:lnTo>
                    <a:lnTo>
                      <a:pt x="0" y="220"/>
                    </a:lnTo>
                    <a:lnTo>
                      <a:pt x="12" y="174"/>
                    </a:lnTo>
                    <a:lnTo>
                      <a:pt x="54" y="148"/>
                    </a:lnTo>
                    <a:lnTo>
                      <a:pt x="124" y="141"/>
                    </a:lnTo>
                    <a:lnTo>
                      <a:pt x="152" y="114"/>
                    </a:lnTo>
                    <a:lnTo>
                      <a:pt x="159" y="72"/>
                    </a:lnTo>
                    <a:lnTo>
                      <a:pt x="129" y="34"/>
                    </a:lnTo>
                    <a:lnTo>
                      <a:pt x="82" y="34"/>
                    </a:lnTo>
                    <a:lnTo>
                      <a:pt x="31" y="46"/>
                    </a:lnTo>
                    <a:lnTo>
                      <a:pt x="12" y="34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41"/>
              <p:cNvSpPr>
                <a:spLocks/>
              </p:cNvSpPr>
              <p:nvPr/>
            </p:nvSpPr>
            <p:spPr bwMode="auto">
              <a:xfrm>
                <a:off x="605" y="1463"/>
                <a:ext cx="21" cy="21"/>
              </a:xfrm>
              <a:custGeom>
                <a:avLst/>
                <a:gdLst>
                  <a:gd name="T0" fmla="*/ 7 w 61"/>
                  <a:gd name="T1" fmla="*/ 0 h 63"/>
                  <a:gd name="T2" fmla="*/ 3 w 61"/>
                  <a:gd name="T3" fmla="*/ 0 h 63"/>
                  <a:gd name="T4" fmla="*/ 1 w 61"/>
                  <a:gd name="T5" fmla="*/ 3 h 63"/>
                  <a:gd name="T6" fmla="*/ 0 w 61"/>
                  <a:gd name="T7" fmla="*/ 7 h 63"/>
                  <a:gd name="T8" fmla="*/ 3 w 61"/>
                  <a:gd name="T9" fmla="*/ 7 h 63"/>
                  <a:gd name="T10" fmla="*/ 7 w 61"/>
                  <a:gd name="T11" fmla="*/ 5 h 63"/>
                  <a:gd name="T12" fmla="*/ 7 w 61"/>
                  <a:gd name="T13" fmla="*/ 0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63">
                    <a:moveTo>
                      <a:pt x="61" y="4"/>
                    </a:moveTo>
                    <a:lnTo>
                      <a:pt x="30" y="0"/>
                    </a:lnTo>
                    <a:lnTo>
                      <a:pt x="9" y="24"/>
                    </a:lnTo>
                    <a:lnTo>
                      <a:pt x="0" y="60"/>
                    </a:lnTo>
                    <a:lnTo>
                      <a:pt x="30" y="63"/>
                    </a:lnTo>
                    <a:lnTo>
                      <a:pt x="56" y="47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940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602" y="594321"/>
            <a:ext cx="4069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Interaction </a:t>
            </a:r>
            <a:r>
              <a:rPr lang="en-US" sz="2800" b="1" dirty="0" smtClean="0"/>
              <a:t>+ </a:t>
            </a:r>
            <a:r>
              <a:rPr lang="en-US" sz="2800" b="1" dirty="0" smtClean="0">
                <a:solidFill>
                  <a:srgbClr val="0070C0"/>
                </a:solidFill>
              </a:rPr>
              <a:t>Randomness</a:t>
            </a:r>
            <a:endParaRPr lang="en-US" sz="28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5809" y="3449888"/>
                <a:ext cx="77318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B050"/>
                    </a:solidFill>
                  </a:rPr>
                  <a:t>Completeness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</a:rPr>
                      <m:t>∈</m:t>
                    </m:r>
                    <m:r>
                      <a:rPr lang="en-US" sz="2400" i="1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sz="2400" dirty="0" smtClean="0"/>
                  <a:t>, then the prover can convince the verifier to accept with probability at least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2/3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09" y="3449888"/>
                <a:ext cx="773188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8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5809" y="4586242"/>
                <a:ext cx="78244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Soundness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𝑥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𝐿</m:t>
                    </m:r>
                  </m:oMath>
                </a14:m>
                <a:r>
                  <a:rPr lang="en-US" sz="2400" dirty="0"/>
                  <a:t>, then </a:t>
                </a:r>
                <a:r>
                  <a:rPr lang="en-US" sz="2400" dirty="0" smtClean="0"/>
                  <a:t>any provers cannot convince the verifier to accept with probability more than </a:t>
                </a:r>
                <a:r>
                  <a:rPr lang="en-US" sz="2400" dirty="0" smtClean="0">
                    <a:solidFill>
                      <a:srgbClr val="00B0F0"/>
                    </a:solidFill>
                  </a:rPr>
                  <a:t>1/3</a:t>
                </a:r>
                <a:endParaRPr lang="en-US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09" y="4586242"/>
                <a:ext cx="782448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68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0" y="1263170"/>
            <a:ext cx="2197936" cy="1881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696" y="1117541"/>
            <a:ext cx="1270809" cy="17791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18370" y="5722596"/>
            <a:ext cx="4846901" cy="624468"/>
          </a:xfrm>
          <a:prstGeom prst="roundRect">
            <a:avLst/>
          </a:prstGeom>
          <a:gradFill>
            <a:gsLst>
              <a:gs pos="100000">
                <a:schemeClr val="accent6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Errors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can be reduced in </a:t>
            </a:r>
            <a:r>
              <a:rPr lang="en-US" sz="2000" b="1" dirty="0" smtClean="0">
                <a:solidFill>
                  <a:srgbClr val="FF0000"/>
                </a:solidFill>
              </a:rPr>
              <a:t>exponential</a:t>
            </a:r>
            <a:r>
              <a:rPr lang="en-US" sz="2000" dirty="0" smtClean="0">
                <a:solidFill>
                  <a:schemeClr val="tx1"/>
                </a:solidFill>
              </a:rPr>
              <a:t> speed by the sequential/parallel repetition</a:t>
            </a:r>
          </a:p>
        </p:txBody>
      </p:sp>
    </p:spTree>
    <p:extLst>
      <p:ext uri="{BB962C8B-B14F-4D97-AF65-F5344CB8AC3E}">
        <p14:creationId xmlns:p14="http://schemas.microsoft.com/office/powerpoint/2010/main" val="15770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</a:gradFill>
      </a:spPr>
      <a:bodyPr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66CC"/>
      </a:dk2>
      <a:lt2>
        <a:srgbClr val="808080"/>
      </a:lt2>
      <a:accent1>
        <a:srgbClr val="FFFF00"/>
      </a:accent1>
      <a:accent2>
        <a:srgbClr val="0099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008A8A"/>
      </a:accent6>
      <a:hlink>
        <a:srgbClr val="990033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10906</TotalTime>
  <Words>2503</Words>
  <Application>Microsoft Macintosh PowerPoint</Application>
  <PresentationFormat>On-screen Show (4:3)</PresentationFormat>
  <Paragraphs>602</Paragraphs>
  <Slides>72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99" baseType="lpstr">
      <vt:lpstr>Arial Narrow</vt:lpstr>
      <vt:lpstr>Calibri</vt:lpstr>
      <vt:lpstr>Cambria Math</vt:lpstr>
      <vt:lpstr>Comic Sans MS</vt:lpstr>
      <vt:lpstr>Courier New</vt:lpstr>
      <vt:lpstr>David</vt:lpstr>
      <vt:lpstr>Helvetica</vt:lpstr>
      <vt:lpstr>Lucida Grande</vt:lpstr>
      <vt:lpstr>Lucida Sans</vt:lpstr>
      <vt:lpstr>Mangal</vt:lpstr>
      <vt:lpstr>Microsoft Sans Serif</vt:lpstr>
      <vt:lpstr>Monotype Corsiva</vt:lpstr>
      <vt:lpstr>Monotype Sorts</vt:lpstr>
      <vt:lpstr>MT Extra</vt:lpstr>
      <vt:lpstr>Symbol</vt:lpstr>
      <vt:lpstr>Tahoma</vt:lpstr>
      <vt:lpstr>Times New Roman</vt:lpstr>
      <vt:lpstr>Times New Roman (Hebrew)</vt:lpstr>
      <vt:lpstr>Wingdings</vt:lpstr>
      <vt:lpstr>华文细黑</vt:lpstr>
      <vt:lpstr>宋体</vt:lpstr>
      <vt:lpstr>幼圆</vt:lpstr>
      <vt:lpstr>Arial</vt:lpstr>
      <vt:lpstr>Office 主题</vt:lpstr>
      <vt:lpstr>Default Design</vt:lpstr>
      <vt:lpstr>Equation</vt:lpstr>
      <vt:lpstr>公式</vt:lpstr>
      <vt:lpstr>(Discrete) Mathematics Behind Interactive Proof</vt:lpstr>
      <vt:lpstr>PowerPoint Presentation</vt:lpstr>
      <vt:lpstr>Roadmap</vt:lpstr>
      <vt:lpstr>PowerPoint Presentation</vt:lpstr>
      <vt:lpstr>PowerPoint Presentation</vt:lpstr>
      <vt:lpstr>PowerPoint Presentation</vt:lpstr>
      <vt:lpstr>PowerPoint Presentation</vt:lpstr>
      <vt:lpstr>An interactive proof system for GNI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Graphs - Properties</vt:lpstr>
      <vt:lpstr>PowerPoint Presentation</vt:lpstr>
      <vt:lpstr>Deterministic error reduction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ZK proof for Graph Isomorphism</vt:lpstr>
      <vt:lpstr>PowerPoint Presentation</vt:lpstr>
      <vt:lpstr>MAP 3-COLORING</vt:lpstr>
      <vt:lpstr>GRAPH 3-COLORING</vt:lpstr>
      <vt:lpstr>GRAPH 3-COLORING</vt:lpstr>
      <vt:lpstr>PowerPoint Presentation</vt:lpstr>
      <vt:lpstr>PowerPoint Presentation</vt:lpstr>
      <vt:lpstr>PowerPoint Presentation</vt:lpstr>
      <vt:lpstr>PowerPoint Presentation</vt:lpstr>
      <vt:lpstr>3-COL Proof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Reveal stage</vt:lpstr>
      <vt:lpstr>PowerPoint Presentation</vt:lpstr>
      <vt:lpstr>PowerPoint Presentation</vt:lpstr>
      <vt:lpstr>PowerPoint Presentation</vt:lpstr>
      <vt:lpstr>PowerPoint Presentation</vt:lpstr>
      <vt:lpstr>Definition of PRG</vt:lpstr>
      <vt:lpstr>PowerPoint Presentation</vt:lpstr>
      <vt:lpstr>PowerPoint Presentation</vt:lpstr>
      <vt:lpstr>A: algorithm for guessing r⋅x R: Reconstruction algorithm that outputs a list of candidates for x A’:  algorithm for inverting f on a given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(Schrödinger's cat)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Research</vt:lpstr>
      <vt:lpstr>PowerPoint Presentation</vt:lpstr>
      <vt:lpstr>PowerPoint Presentation</vt:lpstr>
      <vt:lpstr>PowerPoint Presentation</vt:lpstr>
    </vt:vector>
  </TitlesOfParts>
  <Company>Apple (中国大陆)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 Yan</dc:creator>
  <cp:lastModifiedBy>Yan Jun</cp:lastModifiedBy>
  <cp:revision>1471</cp:revision>
  <dcterms:created xsi:type="dcterms:W3CDTF">2015-09-25T01:20:44Z</dcterms:created>
  <dcterms:modified xsi:type="dcterms:W3CDTF">2018-06-01T13:21:25Z</dcterms:modified>
</cp:coreProperties>
</file>